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0" r:id="rId3"/>
    <p:sldId id="265" r:id="rId4"/>
    <p:sldId id="266" r:id="rId5"/>
    <p:sldId id="268" r:id="rId6"/>
    <p:sldId id="267" r:id="rId7"/>
    <p:sldId id="271" r:id="rId8"/>
    <p:sldId id="269" r:id="rId9"/>
    <p:sldId id="272" r:id="rId10"/>
    <p:sldId id="270" r:id="rId11"/>
    <p:sldId id="263" r:id="rId12"/>
    <p:sldId id="262" r:id="rId13"/>
    <p:sldId id="259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D292-C559-4487-B049-2A88229B7208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4BC3-BF82-4EDD-AAE6-4728337DA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14BC3-BF82-4EDD-AAE6-4728337DA9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9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9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8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8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0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5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4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557BBD-42F2-400F-838F-81660534B614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07F46-E5ED-4FFE-9C0F-DA374BC5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5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27262673/article/details/79635924" TargetMode="External"/><Relationship Id="rId2" Type="http://schemas.openxmlformats.org/officeDocument/2006/relationships/hyperlink" Target="https://www.cnblogs.com/laumians-notes/p/9069498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96753" y="588331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zh-CN" altLang="en-US" sz="8000" dirty="0" smtClean="0"/>
              <a:t>关联挖掘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4400" dirty="0" smtClean="0"/>
              <a:t>数据挖掘的底层实验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黄文伟</a:t>
            </a:r>
            <a:r>
              <a:rPr lang="en-US" altLang="zh-CN" sz="3200" dirty="0" smtClean="0"/>
              <a:t>		</a:t>
            </a:r>
            <a:r>
              <a:rPr lang="zh-CN" altLang="en-US" sz="3200" dirty="0" smtClean="0"/>
              <a:t>学号</a:t>
            </a:r>
            <a:r>
              <a:rPr lang="en-US" altLang="zh-CN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2017210669</a:t>
            </a:r>
            <a:r>
              <a:rPr lang="en-US" altLang="zh-CN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zh-CN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班级</a:t>
            </a:r>
            <a:r>
              <a:rPr lang="en-US" altLang="zh-CN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2017211123</a:t>
            </a:r>
            <a:endParaRPr lang="en-US" altLang="zh-CN" sz="32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r>
              <a:rPr lang="zh-CN" altLang="en-US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联系方式</a:t>
            </a:r>
            <a:r>
              <a:rPr lang="en-US" altLang="zh-CN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QQ:1696179007</a:t>
            </a:r>
            <a:endParaRPr lang="zh-CN" alt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5377" y="2911472"/>
            <a:ext cx="583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类词云：提供股市</a:t>
            </a:r>
            <a:r>
              <a:rPr lang="zh-CN" altLang="en-US" sz="2800" dirty="0" smtClean="0"/>
              <a:t>公告  的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关键词每日频次与日期的变化关系</a:t>
            </a:r>
          </a:p>
        </p:txBody>
      </p:sp>
    </p:spTree>
    <p:extLst>
      <p:ext uri="{BB962C8B-B14F-4D97-AF65-F5344CB8AC3E}">
        <p14:creationId xmlns:p14="http://schemas.microsoft.com/office/powerpoint/2010/main" val="22621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模块化清楚</a:t>
            </a:r>
            <a:r>
              <a:rPr lang="en-US" altLang="zh-CN" dirty="0" smtClean="0"/>
              <a:t>:</a:t>
            </a:r>
            <a:r>
              <a:rPr lang="zh-CN" altLang="en-US" dirty="0" smtClean="0"/>
              <a:t>有一定复用性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修改分词要求</a:t>
            </a:r>
            <a:r>
              <a:rPr lang="en-US" altLang="zh-CN" dirty="0" smtClean="0">
                <a:sym typeface="Wingdings" panose="05000000000000000000" pitchFamily="2" charset="2"/>
              </a:rPr>
              <a:t>WordSplit.py			</a:t>
            </a:r>
            <a:r>
              <a:rPr lang="zh-CN" altLang="en-US" dirty="0" smtClean="0">
                <a:sym typeface="Wingdings" panose="05000000000000000000" pitchFamily="2" charset="2"/>
              </a:rPr>
              <a:t>分词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修改资讯源</a:t>
            </a:r>
            <a:r>
              <a:rPr lang="en-US" altLang="zh-CN" dirty="0" smtClean="0">
                <a:sym typeface="Wingdings" panose="05000000000000000000" pitchFamily="2" charset="2"/>
              </a:rPr>
              <a:t>Crawl.py					</a:t>
            </a:r>
            <a:r>
              <a:rPr lang="zh-CN" altLang="en-US" dirty="0" smtClean="0">
                <a:sym typeface="Wingdings" panose="05000000000000000000" pitchFamily="2" charset="2"/>
              </a:rPr>
              <a:t>爬虫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修改数据库</a:t>
            </a:r>
            <a:r>
              <a:rPr lang="en-US" altLang="zh-CN" dirty="0" smtClean="0">
                <a:sym typeface="Wingdings" panose="05000000000000000000" pitchFamily="2" charset="2"/>
              </a:rPr>
              <a:t>InfoToMySQL.py</a:t>
            </a:r>
            <a:r>
              <a:rPr lang="zh-CN" altLang="en-US" dirty="0" smtClean="0">
                <a:sym typeface="Wingdings" panose="05000000000000000000" pitchFamily="2" charset="2"/>
              </a:rPr>
              <a:t>数据库存储</a:t>
            </a:r>
            <a:r>
              <a:rPr lang="en-US" altLang="zh-CN" dirty="0" smtClean="0">
                <a:sym typeface="Wingdings" panose="05000000000000000000" pitchFamily="2" charset="2"/>
              </a:rPr>
              <a:t>SQLInit.py</a:t>
            </a:r>
            <a:r>
              <a:rPr lang="zh-CN" altLang="en-US" dirty="0" smtClean="0">
                <a:sym typeface="Wingdings" panose="05000000000000000000" pitchFamily="2" charset="2"/>
              </a:rPr>
              <a:t>创建数据库</a:t>
            </a:r>
            <a:r>
              <a:rPr lang="en-US" altLang="zh-CN" dirty="0" smtClean="0">
                <a:sym typeface="Wingdings" panose="05000000000000000000" pitchFamily="2" charset="2"/>
              </a:rPr>
              <a:t>MySQLGet.py </a:t>
            </a:r>
            <a:r>
              <a:rPr lang="zh-CN" altLang="en-US" dirty="0" smtClean="0">
                <a:sym typeface="Wingdings" panose="05000000000000000000" pitchFamily="2" charset="2"/>
              </a:rPr>
              <a:t>数据库信息提取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修改分析算法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InfoAnalysis</a:t>
            </a:r>
            <a:r>
              <a:rPr lang="zh-CN" altLang="en-US" dirty="0" smtClean="0">
                <a:sym typeface="Wingdings" panose="05000000000000000000" pitchFamily="2" charset="2"/>
              </a:rPr>
              <a:t>并结合</a:t>
            </a:r>
            <a:r>
              <a:rPr lang="en-US" altLang="zh-CN" dirty="0" err="1" smtClean="0">
                <a:sym typeface="Wingdings" panose="05000000000000000000" pitchFamily="2" charset="2"/>
              </a:rPr>
              <a:t>IMPZ.m</a:t>
            </a:r>
            <a:r>
              <a:rPr lang="en-US" altLang="zh-CN" dirty="0" smtClean="0">
                <a:sym typeface="Wingdings" panose="05000000000000000000" pitchFamily="2" charset="2"/>
              </a:rPr>
              <a:t>		</a:t>
            </a:r>
            <a:r>
              <a:rPr lang="zh-CN" altLang="en-US" dirty="0" smtClean="0">
                <a:sym typeface="Wingdings" panose="05000000000000000000" pitchFamily="2" charset="2"/>
              </a:rPr>
              <a:t>如</a:t>
            </a:r>
            <a:r>
              <a:rPr lang="en-US" altLang="zh-CN" dirty="0" err="1" smtClean="0">
                <a:sym typeface="Wingdings" panose="05000000000000000000" pitchFamily="2" charset="2"/>
              </a:rPr>
              <a:t>Matlab</a:t>
            </a:r>
            <a:r>
              <a:rPr lang="zh-CN" altLang="en-US" dirty="0" smtClean="0">
                <a:sym typeface="Wingdings" panose="05000000000000000000" pitchFamily="2" charset="2"/>
              </a:rPr>
              <a:t>神经算法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增加用户信息配置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config.cfg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UI</a:t>
            </a:r>
            <a:r>
              <a:rPr lang="zh-CN" altLang="en-US" dirty="0" smtClean="0">
                <a:sym typeface="Wingdings" panose="05000000000000000000" pitchFamily="2" charset="2"/>
              </a:rPr>
              <a:t>修改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PythonUI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………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4" y="-15523"/>
            <a:ext cx="8070128" cy="68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值得改进的地方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3001536"/>
            <a:ext cx="10018713" cy="3124201"/>
          </a:xfrm>
        </p:spPr>
        <p:txBody>
          <a:bodyPr>
            <a:noAutofit/>
          </a:bodyPr>
          <a:lstStyle/>
          <a:p>
            <a:r>
              <a:rPr lang="zh-CN" altLang="en-US" sz="1800" b="1" dirty="0" smtClean="0"/>
              <a:t>处理数据速度</a:t>
            </a:r>
            <a:r>
              <a:rPr lang="zh-CN" altLang="en-US" sz="1800" b="1" dirty="0"/>
              <a:t>太</a:t>
            </a:r>
            <a:r>
              <a:rPr lang="zh-CN" altLang="en-US" sz="1800" b="1" dirty="0" smtClean="0"/>
              <a:t>慢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根本原因：数据太多，每天有</a:t>
            </a:r>
            <a:r>
              <a:rPr lang="en-US" altLang="zh-CN" sz="1800" b="1" dirty="0" smtClean="0"/>
              <a:t>1GB</a:t>
            </a:r>
            <a:r>
              <a:rPr lang="zh-CN" altLang="en-US" sz="1800" b="1" dirty="0" smtClean="0"/>
              <a:t>的</a:t>
            </a:r>
            <a:r>
              <a:rPr lang="en-US" altLang="zh-CN" sz="1800" b="1" dirty="0" smtClean="0"/>
              <a:t>pdf</a:t>
            </a:r>
          </a:p>
          <a:p>
            <a:pPr lvl="1"/>
            <a:r>
              <a:rPr lang="en-US" altLang="zh-CN" sz="1600" b="1" dirty="0"/>
              <a:t>PDF</a:t>
            </a:r>
            <a:r>
              <a:rPr lang="zh-CN" altLang="en-US" sz="1600" b="1" dirty="0"/>
              <a:t>的转化太</a:t>
            </a:r>
            <a:r>
              <a:rPr lang="zh-CN" altLang="en-US" sz="1600" b="1" dirty="0" smtClean="0"/>
              <a:t>慢</a:t>
            </a:r>
            <a:endParaRPr lang="en-US" altLang="zh-CN" sz="1600" b="1" dirty="0" smtClean="0"/>
          </a:p>
          <a:p>
            <a:pPr lvl="1"/>
            <a:r>
              <a:rPr lang="zh-CN" altLang="en-US" sz="1600" b="1" dirty="0" smtClean="0"/>
              <a:t>数据库写入太慢</a:t>
            </a:r>
            <a:endParaRPr lang="en-US" altLang="zh-CN" sz="1600" b="1" dirty="0" smtClean="0"/>
          </a:p>
          <a:p>
            <a:pPr lvl="1"/>
            <a:r>
              <a:rPr lang="zh-CN" altLang="en-US" sz="1600" b="1" dirty="0"/>
              <a:t>爬</a:t>
            </a:r>
            <a:r>
              <a:rPr lang="zh-CN" altLang="en-US" sz="1600" b="1" dirty="0" smtClean="0"/>
              <a:t>取速度太慢</a:t>
            </a:r>
            <a:endParaRPr lang="en-US" altLang="zh-CN" sz="1600" b="1" dirty="0" smtClean="0"/>
          </a:p>
          <a:p>
            <a:r>
              <a:rPr lang="zh-CN" altLang="en-US" sz="1800" b="1" dirty="0" smtClean="0"/>
              <a:t>分词算法过于鸡肋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根本原因：数据太</a:t>
            </a:r>
            <a:r>
              <a:rPr lang="zh-CN" altLang="en-US" sz="1800" b="1" dirty="0" smtClean="0"/>
              <a:t>多，全分词带来的数据量爆炸</a:t>
            </a:r>
            <a:endParaRPr lang="en-US" altLang="zh-CN" sz="1800" b="1" dirty="0" smtClean="0"/>
          </a:p>
          <a:p>
            <a:pPr lvl="1"/>
            <a:r>
              <a:rPr lang="zh-CN" altLang="en-US" sz="1600" b="1" dirty="0" smtClean="0"/>
              <a:t>如何选出所有的专有名词</a:t>
            </a:r>
            <a:endParaRPr lang="en-US" altLang="zh-CN" sz="1600" b="1" dirty="0" smtClean="0"/>
          </a:p>
          <a:p>
            <a:pPr lvl="2"/>
            <a:r>
              <a:rPr lang="zh-CN" altLang="en-US" sz="1400" b="1" dirty="0"/>
              <a:t>字词</a:t>
            </a:r>
            <a:r>
              <a:rPr lang="zh-CN" altLang="en-US" sz="1400" b="1" dirty="0" smtClean="0"/>
              <a:t>黑名单，统计出出现次数远超行业最高频专有名词，写入数据库，该词不再出现</a:t>
            </a:r>
            <a:endParaRPr lang="en-US" altLang="zh-CN" sz="1400" b="1" dirty="0" smtClean="0"/>
          </a:p>
          <a:p>
            <a:r>
              <a:rPr lang="en-US" altLang="zh-CN" sz="1800" b="1" dirty="0" err="1" smtClean="0"/>
              <a:t>Matlab</a:t>
            </a:r>
            <a:r>
              <a:rPr lang="zh-CN" altLang="en-US" sz="1800" b="1" dirty="0" smtClean="0"/>
              <a:t>绘图是弹窗，如果翻页的时候，都是在同一窗口，能提升用户体验。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爬取的资讯网站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根本</a:t>
            </a:r>
            <a:r>
              <a:rPr lang="zh-CN" altLang="en-US" sz="1800" b="1" dirty="0" smtClean="0"/>
              <a:t>原因：有资本的地方大多有冲突</a:t>
            </a:r>
            <a:endParaRPr lang="en-US" altLang="zh-CN" sz="1800" b="1" dirty="0" smtClean="0"/>
          </a:p>
          <a:p>
            <a:pPr lvl="1"/>
            <a:r>
              <a:rPr lang="zh-CN" altLang="en-US" sz="1600" b="1" dirty="0" smtClean="0"/>
              <a:t>本程序使用巨潮资讯网，资讯虽大，但是依然不全。</a:t>
            </a:r>
            <a:endParaRPr lang="en-US" altLang="zh-CN" sz="1600" b="1" dirty="0" smtClean="0"/>
          </a:p>
          <a:p>
            <a:r>
              <a:rPr lang="zh-CN" altLang="en-US" sz="1800" b="1" dirty="0" smtClean="0"/>
              <a:t>更多用户信息：筛选癖好：周期长度，类型。</a:t>
            </a:r>
            <a:endParaRPr lang="en-US" altLang="zh-CN" sz="1800" b="1" dirty="0"/>
          </a:p>
          <a:p>
            <a:pPr lvl="1"/>
            <a:endParaRPr lang="en-US" altLang="zh-CN" sz="1600" b="1" dirty="0" smtClean="0"/>
          </a:p>
          <a:p>
            <a:endParaRPr lang="en-US" altLang="zh-CN" sz="1800" b="1" dirty="0" smtClean="0"/>
          </a:p>
          <a:p>
            <a:pPr lvl="1"/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4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7404" y="9478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取和存储速度太慢？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-&gt;Crwal.py -&gt;InfoMySQL.py</a:t>
            </a:r>
            <a:br>
              <a:rPr lang="en-US" altLang="zh-CN" dirty="0" smtClean="0"/>
            </a:br>
            <a:r>
              <a:rPr lang="zh-CN" altLang="en-US" dirty="0" smtClean="0"/>
              <a:t>多线程改进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21" y="1810360"/>
            <a:ext cx="7833126" cy="50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PDF</a:t>
            </a:r>
            <a:r>
              <a:rPr lang="zh-CN" altLang="en-US" dirty="0"/>
              <a:t>的</a:t>
            </a:r>
            <a:r>
              <a:rPr lang="zh-CN" altLang="en-US" dirty="0" smtClean="0"/>
              <a:t>转化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ym typeface="Wingdings" panose="05000000000000000000" pitchFamily="2" charset="2"/>
              </a:rPr>
              <a:t>P</a:t>
            </a:r>
            <a:r>
              <a:rPr lang="en-US" altLang="zh-CN" dirty="0" smtClean="0">
                <a:latin typeface="+mj-ea"/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S.py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PDF</a:t>
            </a:r>
            <a:r>
              <a:rPr lang="zh-CN" altLang="en-US" dirty="0" smtClean="0"/>
              <a:t>的转化太慢：</a:t>
            </a:r>
            <a:r>
              <a:rPr lang="zh-CN" altLang="en-US" dirty="0"/>
              <a:t>下载</a:t>
            </a:r>
            <a:r>
              <a:rPr lang="zh-CN" altLang="en-US" dirty="0" smtClean="0"/>
              <a:t>下来的</a:t>
            </a:r>
            <a:r>
              <a:rPr lang="en-US" altLang="zh-CN" dirty="0" smtClean="0"/>
              <a:t>PDF</a:t>
            </a:r>
            <a:r>
              <a:rPr lang="zh-CN" altLang="en-US" dirty="0" smtClean="0"/>
              <a:t>需要解析成字符串才能进行分词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一过程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大概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篇</a:t>
            </a:r>
            <a:r>
              <a:rPr lang="en-US" altLang="zh-CN" dirty="0" smtClean="0"/>
              <a:t>/22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建议改进的方法：多线程</a:t>
            </a:r>
            <a:r>
              <a:rPr lang="zh-CN" altLang="en-US" dirty="0" smtClean="0"/>
              <a:t>优化，已经有更好的算法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 err="1"/>
              <a:t>Tika</a:t>
            </a:r>
            <a:endParaRPr lang="en-US" altLang="zh-CN" dirty="0"/>
          </a:p>
          <a:p>
            <a:r>
              <a:rPr lang="zh-CN" altLang="en-US" dirty="0" smtClean="0"/>
              <a:t>爬虫的下载速度依然不够 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大概</a:t>
            </a:r>
            <a:r>
              <a:rPr lang="en-US" altLang="zh-CN" dirty="0" smtClean="0"/>
              <a:t>300</a:t>
            </a:r>
            <a:r>
              <a:rPr lang="zh-CN" altLang="en-US" dirty="0" smtClean="0"/>
              <a:t>篇</a:t>
            </a:r>
            <a:r>
              <a:rPr lang="en-US" altLang="zh-CN" dirty="0" smtClean="0"/>
              <a:t>/14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94" y="428765"/>
            <a:ext cx="1971429" cy="22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12" y="447813"/>
            <a:ext cx="172381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开源地址：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648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配置个人信息</a:t>
            </a:r>
            <a:endParaRPr lang="en-US" altLang="zh-CN" dirty="0" smtClean="0"/>
          </a:p>
          <a:p>
            <a:r>
              <a:rPr lang="zh-CN" altLang="en-US" dirty="0" smtClean="0"/>
              <a:t>安装环境</a:t>
            </a:r>
            <a:endParaRPr lang="en-US" altLang="zh-CN" dirty="0" smtClean="0"/>
          </a:p>
          <a:p>
            <a:r>
              <a:rPr lang="zh-CN" altLang="en-US" dirty="0" smtClean="0"/>
              <a:t>运行预设代码</a:t>
            </a:r>
            <a:endParaRPr lang="en-US" altLang="zh-CN" dirty="0" smtClean="0"/>
          </a:p>
          <a:p>
            <a:r>
              <a:rPr lang="zh-CN" altLang="en-US" dirty="0" smtClean="0"/>
              <a:t>开始正常使用该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高级使用方式：复用代码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配置个人信息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文件路径</a:t>
            </a:r>
            <a:r>
              <a:rPr lang="en-US" altLang="zh-CN" dirty="0" err="1"/>
              <a:t>filepath</a:t>
            </a:r>
            <a:r>
              <a:rPr lang="zh-CN" altLang="en-US" dirty="0"/>
              <a:t>：爬</a:t>
            </a:r>
            <a:r>
              <a:rPr lang="zh-CN" altLang="en-US" dirty="0" smtClean="0"/>
              <a:t>取的文件存哪，右图指的是</a:t>
            </a:r>
            <a:r>
              <a:rPr lang="zh-CN" altLang="en-US" dirty="0"/>
              <a:t>相对</a:t>
            </a:r>
            <a:r>
              <a:rPr lang="zh-CN" altLang="en-US" dirty="0" smtClean="0"/>
              <a:t>路径，可以是绝对路径。如果是用记事本打开，不要另存为！！！切记！！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日志路径</a:t>
            </a:r>
            <a:r>
              <a:rPr lang="en-US" altLang="zh-CN" dirty="0" err="1" smtClean="0"/>
              <a:t>logpath</a:t>
            </a:r>
            <a:r>
              <a:rPr lang="zh-CN" altLang="en-US" dirty="0" smtClean="0"/>
              <a:t>：暂无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数据库信息（如果是按教程来可能不用修改）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HOST</a:t>
            </a:r>
            <a:r>
              <a:rPr lang="zh-CN" altLang="en-US" dirty="0" smtClean="0"/>
              <a:t>主机地址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PASSWD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PORT</a:t>
            </a:r>
            <a:r>
              <a:rPr lang="zh-CN" altLang="en-US" dirty="0"/>
              <a:t>端口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5309" y="2667000"/>
            <a:ext cx="391958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MySQL </a:t>
            </a:r>
            <a:r>
              <a:rPr lang="en-US" altLang="zh-CN" sz="2000" dirty="0" smtClean="0">
                <a:latin typeface="+mj-ea"/>
                <a:ea typeface="+mj-ea"/>
              </a:rPr>
              <a:t>8.0</a:t>
            </a:r>
          </a:p>
          <a:p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www.cnblogs.com/laumians-notes/p/9069498.html</a:t>
            </a:r>
            <a:endParaRPr lang="en-US" altLang="zh-CN" sz="2000" dirty="0" smtClean="0"/>
          </a:p>
          <a:p>
            <a:r>
              <a:rPr lang="zh-CN" altLang="en-US" sz="2000" dirty="0" smtClean="0"/>
              <a:t>配置时请点开</a:t>
            </a:r>
            <a:endParaRPr lang="en-US" altLang="zh-CN" sz="2000" dirty="0" smtClean="0"/>
          </a:p>
          <a:p>
            <a:r>
              <a:rPr lang="en-US" altLang="zh-CN" sz="2000" b="1" dirty="0"/>
              <a:t>python connector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Matlab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+mj-ea"/>
                <a:ea typeface="+mj-ea"/>
              </a:rPr>
              <a:t>2018a</a:t>
            </a:r>
          </a:p>
          <a:p>
            <a:r>
              <a:rPr lang="en-US" altLang="zh-CN" sz="2000" dirty="0">
                <a:hlinkClick r:id="rId3"/>
              </a:rPr>
              <a:t>https://blog.csdn.net/qq_27262673/article/details/79635924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b="1" dirty="0" smtClean="0"/>
              <a:t>安装完配置</a:t>
            </a:r>
            <a:r>
              <a:rPr lang="en-US" altLang="zh-CN" sz="2000" b="1" dirty="0" smtClean="0"/>
              <a:t>extern</a:t>
            </a:r>
            <a:r>
              <a:rPr lang="zh-CN" altLang="en-US" sz="2000" b="1" dirty="0" smtClean="0"/>
              <a:t>文件夹下的 </a:t>
            </a:r>
            <a:r>
              <a:rPr lang="en-US" altLang="zh-CN" sz="2000" b="1" dirty="0" smtClean="0"/>
              <a:t>setup.py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13" y="1990342"/>
            <a:ext cx="1631665" cy="1631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905" y="1990342"/>
            <a:ext cx="2608223" cy="16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zh-CN" altLang="en-US" dirty="0" smtClean="0"/>
              <a:t>环境</a:t>
            </a:r>
            <a:r>
              <a:rPr lang="en-US" altLang="zh-CN" dirty="0"/>
              <a:t>PIP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右图的</a:t>
            </a:r>
            <a:r>
              <a:rPr lang="en-US" altLang="zh-CN" sz="3200" dirty="0" smtClean="0"/>
              <a:t>pip</a:t>
            </a:r>
            <a:r>
              <a:rPr lang="zh-CN" altLang="en-US" sz="3200" dirty="0" smtClean="0"/>
              <a:t>包请耐心一个一个安装完成，由于太多，最好先修改一下镜像地址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dirty="0" err="1"/>
              <a:t>unicodecsv</a:t>
            </a:r>
            <a:endParaRPr lang="en-US" altLang="zh-CN" dirty="0"/>
          </a:p>
          <a:p>
            <a:r>
              <a:rPr lang="en-US" altLang="zh-CN" dirty="0" err="1"/>
              <a:t>scrapy</a:t>
            </a:r>
            <a:endParaRPr lang="en-US" altLang="zh-CN" dirty="0"/>
          </a:p>
          <a:p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dirty="0" err="1"/>
              <a:t>pdfminer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setuptools</a:t>
            </a:r>
            <a:r>
              <a:rPr lang="en-US" altLang="zh-CN" dirty="0"/>
              <a:t>==7.0</a:t>
            </a:r>
          </a:p>
          <a:p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endParaRPr lang="en-US" altLang="zh-CN" dirty="0"/>
          </a:p>
          <a:p>
            <a:r>
              <a:rPr lang="en-US" altLang="zh-CN" dirty="0"/>
              <a:t>beautifulsoup4</a:t>
            </a:r>
          </a:p>
          <a:p>
            <a:r>
              <a:rPr lang="en-US" altLang="zh-CN" dirty="0" smtClean="0"/>
              <a:t>Request</a:t>
            </a:r>
          </a:p>
          <a:p>
            <a:r>
              <a:rPr lang="en-US" altLang="zh-CN" dirty="0" smtClean="0">
                <a:latin typeface="+mj-ea"/>
                <a:ea typeface="+mj-ea"/>
              </a:rPr>
              <a:t>Panda</a:t>
            </a:r>
          </a:p>
          <a:p>
            <a:r>
              <a:rPr lang="en-US" altLang="zh-CN" dirty="0" err="1">
                <a:latin typeface="+mj-ea"/>
                <a:ea typeface="+mj-ea"/>
              </a:rPr>
              <a:t>jieba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0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运行预设代码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r>
              <a:rPr lang="zh-CN" altLang="en-US" dirty="0"/>
              <a:t>该函数还具有重置数据库的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75" y="2666999"/>
            <a:ext cx="2792931" cy="11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/>
              <a:t>开始正常使用该程序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56278"/>
              </p:ext>
            </p:extLst>
          </p:nvPr>
        </p:nvGraphicFramePr>
        <p:xfrm>
          <a:off x="126380" y="1272167"/>
          <a:ext cx="12065620" cy="5325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637">
                  <a:extLst>
                    <a:ext uri="{9D8B030D-6E8A-4147-A177-3AD203B41FA5}">
                      <a16:colId xmlns:a16="http://schemas.microsoft.com/office/drawing/2014/main" val="1850186184"/>
                    </a:ext>
                  </a:extLst>
                </a:gridCol>
                <a:gridCol w="1628193">
                  <a:extLst>
                    <a:ext uri="{9D8B030D-6E8A-4147-A177-3AD203B41FA5}">
                      <a16:colId xmlns:a16="http://schemas.microsoft.com/office/drawing/2014/main" val="3618232200"/>
                    </a:ext>
                  </a:extLst>
                </a:gridCol>
                <a:gridCol w="8715790">
                  <a:extLst>
                    <a:ext uri="{9D8B030D-6E8A-4147-A177-3AD203B41FA5}">
                      <a16:colId xmlns:a16="http://schemas.microsoft.com/office/drawing/2014/main" val="1668730920"/>
                    </a:ext>
                  </a:extLst>
                </a:gridCol>
              </a:tblGrid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359622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数据名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时间区间内数据分析后的可视化图表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805426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字符串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折线图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4714999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格式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YYYYMMDD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纵轴为词频数，横轴为日期，表头为对应词语，纵轴轴下限取</a:t>
                      </a: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，横轴取长度为周期</a:t>
                      </a: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倍</a:t>
                      </a:r>
                      <a:endParaRPr lang="zh-CN" sz="2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643060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数值范围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20000101</a:t>
                      </a: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今日</a:t>
                      </a: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]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N/A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58574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精度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日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N/A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280489"/>
                  </a:ext>
                </a:extLst>
              </a:tr>
              <a:tr h="3141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示例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20170101 [20170331] </a:t>
                      </a: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然后用触发按钮“词频分析”控制输出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然后可以通过交互按钮来调节时间区间，设定热度周期，选择排序标准（最热，热度变化最快，最有关系）</a:t>
                      </a:r>
                      <a:endParaRPr lang="zh-CN" sz="28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此图不为最终结果，仅供参考</a:t>
                      </a:r>
                      <a:endParaRPr lang="zh-CN" sz="2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按热度变化或热度最高筛选出的表，按定义高低排序，以下示例了</a:t>
                      </a: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表排序</a:t>
                      </a:r>
                      <a:endParaRPr lang="zh-CN" sz="2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按定义判断出的最有关系的两个关键词进行处理显示，以下为一个图，理论是多个图排序放置</a:t>
                      </a:r>
                      <a:endParaRPr lang="zh-CN" sz="2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2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696628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5" y="4067160"/>
            <a:ext cx="5304325" cy="23447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1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zh-CN" altLang="en-US" dirty="0"/>
              <a:t>开始正常使用该程序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62452"/>
              </p:ext>
            </p:extLst>
          </p:nvPr>
        </p:nvGraphicFramePr>
        <p:xfrm>
          <a:off x="126380" y="1272167"/>
          <a:ext cx="1206562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637">
                  <a:extLst>
                    <a:ext uri="{9D8B030D-6E8A-4147-A177-3AD203B41FA5}">
                      <a16:colId xmlns:a16="http://schemas.microsoft.com/office/drawing/2014/main" val="1850186184"/>
                    </a:ext>
                  </a:extLst>
                </a:gridCol>
                <a:gridCol w="1628193">
                  <a:extLst>
                    <a:ext uri="{9D8B030D-6E8A-4147-A177-3AD203B41FA5}">
                      <a16:colId xmlns:a16="http://schemas.microsoft.com/office/drawing/2014/main" val="3618232200"/>
                    </a:ext>
                  </a:extLst>
                </a:gridCol>
                <a:gridCol w="8715790">
                  <a:extLst>
                    <a:ext uri="{9D8B030D-6E8A-4147-A177-3AD203B41FA5}">
                      <a16:colId xmlns:a16="http://schemas.microsoft.com/office/drawing/2014/main" val="1668730920"/>
                    </a:ext>
                  </a:extLst>
                </a:gridCol>
              </a:tblGrid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输入</a:t>
                      </a:r>
                      <a:r>
                        <a:rPr lang="en-US" sz="2000" b="1" kern="10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输出</a:t>
                      </a: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3690359622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数据名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关键词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时间区间内数据分析后的可视化图表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1223805426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数据类型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折线图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524714999"/>
                  </a:ext>
                </a:extLst>
              </a:tr>
              <a:tr h="44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格式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已知词语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纵轴为词频数，横轴为日期，表头为对应词语，纵轴轴下限取</a:t>
                      </a: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，横轴取长度为周期</a:t>
                      </a: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15</a:t>
                      </a: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倍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3741643060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数值范围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j-ea"/>
                          <a:ea typeface="+mj-ea"/>
                        </a:rPr>
                        <a:t>N/A 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N/A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1294058574"/>
                  </a:ext>
                </a:extLst>
              </a:tr>
              <a:tr h="224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精度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j-ea"/>
                          <a:ea typeface="+mj-ea"/>
                        </a:rPr>
                        <a:t>N/A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N/A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2023280489"/>
                  </a:ext>
                </a:extLst>
              </a:tr>
              <a:tr h="3141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示例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中日韩自贸区钓鱼岛 然后用触发按钮“关键词联系挖掘”控制输出</a:t>
                      </a:r>
                      <a:endParaRPr lang="zh-CN" sz="2800" b="1" kern="10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+mj-ea"/>
                          <a:ea typeface="+mj-ea"/>
                        </a:rPr>
                        <a:t>然后可以通过交互按钮来调节时间区间，热度周期</a:t>
                      </a:r>
                      <a:endParaRPr lang="zh-CN" sz="2800" b="1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此图不为最终结果，仅供参考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j-ea"/>
                          <a:ea typeface="+mj-ea"/>
                        </a:rPr>
                        <a:t>两个关键词进行处理显示 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28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8654" marR="48654" marT="0" marB="0"/>
                </a:tc>
                <a:extLst>
                  <a:ext uri="{0D108BD9-81ED-4DB2-BD59-A6C34878D82A}">
                    <a16:rowId xmlns:a16="http://schemas.microsoft.com/office/drawing/2014/main" val="720696628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76" y="3757962"/>
            <a:ext cx="5426987" cy="2790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447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798" y="128239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可视化特定的社群信息（以股市资讯为例）的词频和日期关系</a:t>
            </a:r>
            <a:r>
              <a:rPr lang="zh-CN" altLang="zh-CN" sz="2000" b="1" dirty="0"/>
              <a:t>，提供给用户发掘宏观事件之间驱动关系的辅助工具。</a:t>
            </a:r>
            <a:endParaRPr lang="zh-CN" altLang="zh-CN" sz="2000" dirty="0"/>
          </a:p>
          <a:p>
            <a:r>
              <a:rPr lang="zh-CN" altLang="zh-CN" sz="2000" b="1" dirty="0"/>
              <a:t>提供统计分词并统计词频，以时间为特征信息的方法。</a:t>
            </a:r>
            <a:endParaRPr lang="zh-CN" altLang="zh-CN" sz="2000" dirty="0"/>
          </a:p>
          <a:p>
            <a:r>
              <a:rPr lang="zh-CN" altLang="zh-CN" sz="2000" b="1" dirty="0"/>
              <a:t>提供可视化信息以</a:t>
            </a:r>
            <a:r>
              <a:rPr lang="zh-CN" altLang="zh-CN" sz="2000" b="1" dirty="0">
                <a:solidFill>
                  <a:srgbClr val="FF0000"/>
                </a:solidFill>
              </a:rPr>
              <a:t>辅助用户完成事件驱动的决策</a:t>
            </a:r>
            <a:r>
              <a:rPr lang="zh-CN" altLang="zh-CN" sz="2000" b="1" dirty="0"/>
              <a:t>。</a:t>
            </a:r>
            <a:endParaRPr lang="zh-CN" altLang="zh-CN" sz="2000" dirty="0"/>
          </a:p>
          <a:p>
            <a:pPr lvl="0"/>
            <a:r>
              <a:rPr lang="zh-CN" altLang="zh-CN" sz="2000" b="1" dirty="0"/>
              <a:t>用户输入一段</a:t>
            </a:r>
            <a:r>
              <a:rPr lang="zh-CN" altLang="zh-CN" sz="2000" b="1" dirty="0">
                <a:solidFill>
                  <a:schemeClr val="accent6">
                    <a:lumMod val="75000"/>
                  </a:schemeClr>
                </a:solidFill>
              </a:rPr>
              <a:t>时间</a:t>
            </a:r>
            <a:r>
              <a:rPr lang="zh-CN" altLang="zh-CN" sz="2000" b="1" dirty="0"/>
              <a:t>，给出可视化图表：</a:t>
            </a:r>
            <a:endParaRPr lang="zh-CN" altLang="zh-CN" sz="2000" dirty="0"/>
          </a:p>
          <a:p>
            <a:pPr lvl="1"/>
            <a:r>
              <a:rPr lang="zh-CN" altLang="zh-CN" sz="1800" b="1" dirty="0"/>
              <a:t>一段时间内以</a:t>
            </a:r>
            <a:r>
              <a:rPr lang="zh-CN" altLang="zh-CN" sz="1800" b="1" dirty="0">
                <a:solidFill>
                  <a:srgbClr val="FF0000"/>
                </a:solidFill>
              </a:rPr>
              <a:t>最热为排序</a:t>
            </a:r>
            <a:r>
              <a:rPr lang="zh-CN" altLang="zh-CN" sz="1800" b="1" dirty="0"/>
              <a:t>关键词，给出词频为与日期关系。</a:t>
            </a:r>
            <a:endParaRPr lang="zh-CN" altLang="zh-CN" sz="1800" dirty="0"/>
          </a:p>
          <a:p>
            <a:pPr lvl="1"/>
            <a:r>
              <a:rPr lang="zh-CN" altLang="zh-CN" sz="1800" b="1" dirty="0"/>
              <a:t>一段时间内以</a:t>
            </a:r>
            <a:r>
              <a:rPr lang="zh-CN" altLang="zh-CN" sz="1800" b="1" dirty="0">
                <a:solidFill>
                  <a:srgbClr val="FF0000"/>
                </a:solidFill>
              </a:rPr>
              <a:t>热度变化最快为排序</a:t>
            </a:r>
            <a:r>
              <a:rPr lang="zh-CN" altLang="zh-CN" sz="1800" b="1" dirty="0"/>
              <a:t>关键词，给出词频与日期关系</a:t>
            </a:r>
            <a:endParaRPr lang="zh-CN" altLang="zh-CN" sz="1800" dirty="0"/>
          </a:p>
          <a:p>
            <a:pPr lvl="1"/>
            <a:r>
              <a:rPr lang="zh-CN" altLang="zh-CN" sz="1800" b="1" dirty="0"/>
              <a:t>一段时间内热度变化最快词频或最热词频的前</a:t>
            </a:r>
            <a:r>
              <a:rPr lang="en-US" altLang="zh-CN" sz="1800" b="1" dirty="0"/>
              <a:t>5</a:t>
            </a:r>
            <a:r>
              <a:rPr lang="zh-CN" altLang="zh-CN" sz="1800" b="1" dirty="0"/>
              <a:t>个之间两两比对，以相关性强弱排序给出比对两个词频单位样值响应。</a:t>
            </a:r>
            <a:endParaRPr lang="zh-CN" altLang="zh-CN" sz="1800" dirty="0"/>
          </a:p>
          <a:p>
            <a:pPr lvl="0"/>
            <a:r>
              <a:rPr lang="zh-CN" altLang="zh-CN" sz="2000" b="1" dirty="0"/>
              <a:t>用户根据自己判断，输入两个</a:t>
            </a:r>
            <a:r>
              <a:rPr lang="zh-CN" altLang="zh-CN" sz="2000" b="1" dirty="0">
                <a:solidFill>
                  <a:schemeClr val="accent6">
                    <a:lumMod val="75000"/>
                  </a:schemeClr>
                </a:solidFill>
              </a:rPr>
              <a:t>关键词</a:t>
            </a:r>
            <a:r>
              <a:rPr lang="zh-CN" altLang="zh-CN" sz="2000" b="1" dirty="0"/>
              <a:t>，系统能反馈给，两个词频和时间的关系和两个词频单位样值响应，三个图。</a:t>
            </a:r>
            <a:endParaRPr lang="zh-CN" altLang="zh-CN" sz="2000" dirty="0"/>
          </a:p>
          <a:p>
            <a:r>
              <a:rPr lang="zh-CN" altLang="zh-CN" sz="2000" b="1" dirty="0"/>
              <a:t>希望作为数据挖掘的</a:t>
            </a:r>
            <a:r>
              <a:rPr lang="zh-CN" altLang="zh-CN" sz="2000" b="1" dirty="0">
                <a:solidFill>
                  <a:srgbClr val="FF0000"/>
                </a:solidFill>
              </a:rPr>
              <a:t>学习跳板</a:t>
            </a:r>
            <a:r>
              <a:rPr lang="zh-CN" altLang="zh-CN" sz="2000" b="1" dirty="0"/>
              <a:t>。对大量数据流有有效操作行为。所以要求注意数据的</a:t>
            </a:r>
            <a:r>
              <a:rPr lang="zh-CN" altLang="zh-CN" sz="2000" b="1" dirty="0">
                <a:solidFill>
                  <a:srgbClr val="FF0000"/>
                </a:solidFill>
              </a:rPr>
              <a:t>访问性，程序可读性，兼容性</a:t>
            </a:r>
            <a:r>
              <a:rPr lang="zh-CN" altLang="zh-CN" sz="2000" b="1" dirty="0"/>
              <a:t>。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14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95</TotalTime>
  <Words>811</Words>
  <Application>Microsoft Office PowerPoint</Application>
  <PresentationFormat>宽屏</PresentationFormat>
  <Paragraphs>137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华文楷体</vt:lpstr>
      <vt:lpstr>Adobe Arabic</vt:lpstr>
      <vt:lpstr>Arial</vt:lpstr>
      <vt:lpstr>Corbel</vt:lpstr>
      <vt:lpstr>Times New Roman</vt:lpstr>
      <vt:lpstr>Wingdings</vt:lpstr>
      <vt:lpstr>视差</vt:lpstr>
      <vt:lpstr>关联挖掘 数据挖掘的底层实验 </vt:lpstr>
      <vt:lpstr>如何使用</vt:lpstr>
      <vt:lpstr>配置个人信息</vt:lpstr>
      <vt:lpstr>安装环境</vt:lpstr>
      <vt:lpstr>安装环境PIP</vt:lpstr>
      <vt:lpstr>运行预设代码 </vt:lpstr>
      <vt:lpstr>开始正常使用该程序 </vt:lpstr>
      <vt:lpstr>开始正常使用该程序 </vt:lpstr>
      <vt:lpstr>目标</vt:lpstr>
      <vt:lpstr>模块化清楚:有一定复用性</vt:lpstr>
      <vt:lpstr>值得改进的地方</vt:lpstr>
      <vt:lpstr>爬取和存储速度太慢？ -&gt;Crwal.py -&gt;InfoMySQL.py 多线程改进/内嵌C语言开发</vt:lpstr>
      <vt:lpstr>PDF的转化 P2S.py</vt:lpstr>
      <vt:lpstr>谢谢观赏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关联挖掘 数据挖掘的底层实验 </dc:title>
  <dc:creator>Bernard</dc:creator>
  <cp:lastModifiedBy>Bernard</cp:lastModifiedBy>
  <cp:revision>14</cp:revision>
  <dcterms:created xsi:type="dcterms:W3CDTF">2019-06-03T11:48:57Z</dcterms:created>
  <dcterms:modified xsi:type="dcterms:W3CDTF">2019-06-04T18:08:35Z</dcterms:modified>
</cp:coreProperties>
</file>