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609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10315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03154"/>
        </a:fontRef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8E9"/>
          </a:solidFill>
        </a:fill>
      </a:tcStyle>
    </a:wholeTbl>
    <a:band2H>
      <a:tcTxStyle b="def" i="def"/>
      <a:tcStyle>
        <a:tcBdr/>
        <a:fill>
          <a:solidFill>
            <a:srgbClr val="E6F4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03154"/>
        </a:fontRef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F8D8"/>
          </a:solidFill>
        </a:fill>
      </a:tcStyle>
    </a:wholeTbl>
    <a:band2H>
      <a:tcTxStyle b="def" i="def"/>
      <a:tcStyle>
        <a:tcBdr/>
        <a:fill>
          <a:solidFill>
            <a:srgbClr val="FEFB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03154"/>
        </a:fontRef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CAEE"/>
          </a:solidFill>
        </a:fill>
      </a:tcStyle>
    </a:wholeTbl>
    <a:band2H>
      <a:tcTxStyle b="def" i="def"/>
      <a:tcStyle>
        <a:tcBdr/>
        <a:fill>
          <a:solidFill>
            <a:srgbClr val="EFE6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03154"/>
        </a:fontRef>
        <a:srgbClr val="1031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03154"/>
        </a:fontRef>
        <a:srgbClr val="1031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03154"/>
              </a:solidFill>
              <a:prstDash val="solid"/>
              <a:round/>
            </a:ln>
          </a:top>
          <a:bottom>
            <a:ln w="254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03154"/>
              </a:solidFill>
              <a:prstDash val="solid"/>
              <a:round/>
            </a:ln>
          </a:top>
          <a:bottom>
            <a:ln w="254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03154"/>
        </a:fontRef>
        <a:srgbClr val="10315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F"/>
          </a:solidFill>
        </a:fill>
      </a:tcStyle>
    </a:wholeTbl>
    <a:band2H>
      <a:tcTxStyle b="def" i="def"/>
      <a:tcStyle>
        <a:tcBdr/>
        <a:fill>
          <a:solidFill>
            <a:srgbClr val="E6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03154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03154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0315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103154"/>
        </a:fontRef>
        <a:srgbClr val="103154"/>
      </a:tcTxStyle>
      <a:tcStyle>
        <a:tcBdr>
          <a:left>
            <a:ln w="12700" cap="flat">
              <a:solidFill>
                <a:srgbClr val="103154"/>
              </a:solidFill>
              <a:prstDash val="solid"/>
              <a:round/>
            </a:ln>
          </a:left>
          <a:right>
            <a:ln w="12700" cap="flat">
              <a:solidFill>
                <a:srgbClr val="103154"/>
              </a:solidFill>
              <a:prstDash val="solid"/>
              <a:round/>
            </a:ln>
          </a:right>
          <a:top>
            <a:ln w="12700" cap="flat">
              <a:solidFill>
                <a:srgbClr val="103154"/>
              </a:solidFill>
              <a:prstDash val="solid"/>
              <a:round/>
            </a:ln>
          </a:top>
          <a:bottom>
            <a:ln w="127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solidFill>
                <a:srgbClr val="103154"/>
              </a:solidFill>
              <a:prstDash val="solid"/>
              <a:round/>
            </a:ln>
          </a:insideH>
          <a:insideV>
            <a:ln w="12700" cap="flat">
              <a:solidFill>
                <a:srgbClr val="103154"/>
              </a:solidFill>
              <a:prstDash val="solid"/>
              <a:round/>
            </a:ln>
          </a:insideV>
        </a:tcBdr>
        <a:fill>
          <a:solidFill>
            <a:srgbClr val="10315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103154"/>
        </a:fontRef>
        <a:srgbClr val="103154"/>
      </a:tcTxStyle>
      <a:tcStyle>
        <a:tcBdr>
          <a:left>
            <a:ln w="12700" cap="flat">
              <a:solidFill>
                <a:srgbClr val="103154"/>
              </a:solidFill>
              <a:prstDash val="solid"/>
              <a:round/>
            </a:ln>
          </a:left>
          <a:right>
            <a:ln w="12700" cap="flat">
              <a:solidFill>
                <a:srgbClr val="103154"/>
              </a:solidFill>
              <a:prstDash val="solid"/>
              <a:round/>
            </a:ln>
          </a:right>
          <a:top>
            <a:ln w="12700" cap="flat">
              <a:solidFill>
                <a:srgbClr val="103154"/>
              </a:solidFill>
              <a:prstDash val="solid"/>
              <a:round/>
            </a:ln>
          </a:top>
          <a:bottom>
            <a:ln w="127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solidFill>
                <a:srgbClr val="103154"/>
              </a:solidFill>
              <a:prstDash val="solid"/>
              <a:round/>
            </a:ln>
          </a:insideH>
          <a:insideV>
            <a:ln w="12700" cap="flat">
              <a:solidFill>
                <a:srgbClr val="103154"/>
              </a:solidFill>
              <a:prstDash val="solid"/>
              <a:round/>
            </a:ln>
          </a:insideV>
        </a:tcBdr>
        <a:fill>
          <a:solidFill>
            <a:srgbClr val="103154">
              <a:alpha val="20000"/>
            </a:srgbClr>
          </a:solidFill>
        </a:fill>
      </a:tcStyle>
    </a:firstCol>
    <a:lastRow>
      <a:tcTxStyle b="on" i="off">
        <a:fontRef idx="major">
          <a:srgbClr val="103154"/>
        </a:fontRef>
        <a:srgbClr val="103154"/>
      </a:tcTxStyle>
      <a:tcStyle>
        <a:tcBdr>
          <a:left>
            <a:ln w="12700" cap="flat">
              <a:solidFill>
                <a:srgbClr val="103154"/>
              </a:solidFill>
              <a:prstDash val="solid"/>
              <a:round/>
            </a:ln>
          </a:left>
          <a:right>
            <a:ln w="12700" cap="flat">
              <a:solidFill>
                <a:srgbClr val="103154"/>
              </a:solidFill>
              <a:prstDash val="solid"/>
              <a:round/>
            </a:ln>
          </a:right>
          <a:top>
            <a:ln w="50800" cap="flat">
              <a:solidFill>
                <a:srgbClr val="103154"/>
              </a:solidFill>
              <a:prstDash val="solid"/>
              <a:round/>
            </a:ln>
          </a:top>
          <a:bottom>
            <a:ln w="127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solidFill>
                <a:srgbClr val="103154"/>
              </a:solidFill>
              <a:prstDash val="solid"/>
              <a:round/>
            </a:ln>
          </a:insideH>
          <a:insideV>
            <a:ln w="12700" cap="flat">
              <a:solidFill>
                <a:srgbClr val="1031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103154"/>
        </a:fontRef>
        <a:srgbClr val="103154"/>
      </a:tcTxStyle>
      <a:tcStyle>
        <a:tcBdr>
          <a:left>
            <a:ln w="12700" cap="flat">
              <a:solidFill>
                <a:srgbClr val="103154"/>
              </a:solidFill>
              <a:prstDash val="solid"/>
              <a:round/>
            </a:ln>
          </a:left>
          <a:right>
            <a:ln w="12700" cap="flat">
              <a:solidFill>
                <a:srgbClr val="103154"/>
              </a:solidFill>
              <a:prstDash val="solid"/>
              <a:round/>
            </a:ln>
          </a:right>
          <a:top>
            <a:ln w="12700" cap="flat">
              <a:solidFill>
                <a:srgbClr val="103154"/>
              </a:solidFill>
              <a:prstDash val="solid"/>
              <a:round/>
            </a:ln>
          </a:top>
          <a:bottom>
            <a:ln w="25400" cap="flat">
              <a:solidFill>
                <a:srgbClr val="103154"/>
              </a:solidFill>
              <a:prstDash val="solid"/>
              <a:round/>
            </a:ln>
          </a:bottom>
          <a:insideH>
            <a:ln w="12700" cap="flat">
              <a:solidFill>
                <a:srgbClr val="103154"/>
              </a:solidFill>
              <a:prstDash val="solid"/>
              <a:round/>
            </a:ln>
          </a:insideH>
          <a:insideV>
            <a:ln w="12700" cap="flat">
              <a:solidFill>
                <a:srgbClr val="10315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1pPr>
    <a:lvl2pPr indent="228600"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2pPr>
    <a:lvl3pPr indent="457200"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3pPr>
    <a:lvl4pPr indent="685800"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4pPr>
    <a:lvl5pPr indent="914400"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5pPr>
    <a:lvl6pPr indent="1143000"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6pPr>
    <a:lvl7pPr indent="1371600"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7pPr>
    <a:lvl8pPr indent="1600200"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8pPr>
    <a:lvl9pPr indent="1828800" defTabSz="609600" latinLnBrk="0">
      <a:defRPr sz="1200">
        <a:solidFill>
          <a:srgbClr val="103154"/>
        </a:solidFill>
        <a:latin typeface="+mn-lt"/>
        <a:ea typeface="+mn-ea"/>
        <a:cs typeface="+mn-cs"/>
        <a:sym typeface="Century Gothic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标题文本"/>
          <p:cNvSpPr txBox="1"/>
          <p:nvPr>
            <p:ph type="title"/>
          </p:nvPr>
        </p:nvSpPr>
        <p:spPr>
          <a:xfrm>
            <a:off x="914518" y="2130425"/>
            <a:ext cx="10364552" cy="1470026"/>
          </a:xfrm>
          <a:prstGeom prst="rect">
            <a:avLst/>
          </a:prstGeom>
        </p:spPr>
        <p:txBody>
          <a:bodyPr lIns="60963" tIns="60963" rIns="60963" bIns="60963" anchor="t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2" name="正文级别 1…"/>
          <p:cNvSpPr txBox="1"/>
          <p:nvPr>
            <p:ph type="body" sz="quarter" idx="1"/>
          </p:nvPr>
        </p:nvSpPr>
        <p:spPr>
          <a:xfrm>
            <a:off x="1829037" y="3886200"/>
            <a:ext cx="8535514" cy="1752600"/>
          </a:xfrm>
          <a:prstGeom prst="rect">
            <a:avLst/>
          </a:prstGeom>
        </p:spPr>
        <p:txBody>
          <a:bodyPr lIns="60963" tIns="60963" rIns="60963" bIns="60963">
            <a:normAutofit fontScale="100000" lnSpcReduction="0"/>
          </a:bodyPr>
          <a:lstStyle>
            <a:lvl1pPr marL="0" indent="0" algn="ctr">
              <a:buSzTx/>
              <a:buFontTx/>
              <a:buNone/>
              <a:defRPr>
                <a:solidFill>
                  <a:srgbClr val="888D97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D97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D97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D97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D97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xfrm>
            <a:off x="8738737" y="6356351"/>
            <a:ext cx="472466" cy="490227"/>
          </a:xfrm>
          <a:prstGeom prst="rect">
            <a:avLst/>
          </a:prstGeom>
        </p:spPr>
        <p:txBody>
          <a:bodyPr lIns="60963" tIns="60963" rIns="60963" bIns="60963" anchor="t"/>
          <a:lstStyle>
            <a:lvl1pPr algn="l"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bg>
      <p:bgPr>
        <a:solidFill>
          <a:srgbClr val="1A1E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Title Slide">
    <p:bg>
      <p:bgPr>
        <a:solidFill>
          <a:srgbClr val="2CBD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Title Slide">
    <p:bg>
      <p:bgPr>
        <a:solidFill>
          <a:srgbClr val="3244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">
    <p:bg>
      <p:bgPr>
        <a:solidFill>
          <a:srgbClr val="2B2F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Title Slide">
    <p:bg>
      <p:bgPr>
        <a:solidFill>
          <a:srgbClr val="393F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64545" y="6215382"/>
            <a:ext cx="273057" cy="281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ct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8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9pPr>
    </p:titleStyle>
    <p:bodyStyle>
      <a:lvl1pPr marL="457200" marR="0" indent="-457200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1pPr>
      <a:lvl2pPr marL="1042086" marR="0" indent="-432486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2pPr>
      <a:lvl3pPr marL="1619250" marR="0" indent="-400050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3pPr>
      <a:lvl4pPr marL="2321168" marR="0" indent="-492368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4pPr>
      <a:lvl5pPr marL="2930768" marR="0" indent="-492368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5pPr>
      <a:lvl6pPr marL="3540369" marR="0" indent="-492368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6pPr>
      <a:lvl7pPr marL="4149969" marR="0" indent="-492369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7pPr>
      <a:lvl8pPr marL="4759569" marR="0" indent="-492369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8pPr>
      <a:lvl9pPr marL="5369169" marR="0" indent="-492369" algn="l" defTabSz="6096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200" u="none">
          <a:solidFill>
            <a:srgbClr val="103154"/>
          </a:solidFill>
          <a:uFillTx/>
          <a:latin typeface="+mn-lt"/>
          <a:ea typeface="+mn-ea"/>
          <a:cs typeface="+mn-cs"/>
          <a:sym typeface="Century Gothic"/>
        </a:defRPr>
      </a:lvl9pPr>
    </p:bodyStyle>
    <p:otherStyle>
      <a:lvl1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r" defTabSz="6096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 2"/>
          <p:cNvSpPr/>
          <p:nvPr/>
        </p:nvSpPr>
        <p:spPr>
          <a:xfrm>
            <a:off x="156" y="0"/>
            <a:ext cx="12192005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2CBD94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grpSp>
        <p:nvGrpSpPr>
          <p:cNvPr id="95" name="椭圆 3"/>
          <p:cNvGrpSpPr/>
          <p:nvPr/>
        </p:nvGrpSpPr>
        <p:grpSpPr>
          <a:xfrm>
            <a:off x="5222954" y="449515"/>
            <a:ext cx="2167894" cy="2167894"/>
            <a:chOff x="-1" y="-1"/>
            <a:chExt cx="2167892" cy="2167892"/>
          </a:xfrm>
        </p:grpSpPr>
        <p:sp>
          <p:nvSpPr>
            <p:cNvPr id="93" name="圆形"/>
            <p:cNvSpPr/>
            <p:nvPr/>
          </p:nvSpPr>
          <p:spPr>
            <a:xfrm>
              <a:off x="-2" y="-2"/>
              <a:ext cx="2167894" cy="2167894"/>
            </a:xfrm>
            <a:prstGeom prst="ellipse">
              <a:avLst/>
            </a:prstGeom>
            <a:noFill/>
            <a:ln w="63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94" name="梦映 动漫"/>
            <p:cNvSpPr txBox="1"/>
            <p:nvPr/>
          </p:nvSpPr>
          <p:spPr>
            <a:xfrm>
              <a:off x="374191" y="828675"/>
              <a:ext cx="1419508" cy="5105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梦映 动漫</a:t>
              </a:r>
            </a:p>
          </p:txBody>
        </p:sp>
      </p:grpSp>
      <p:sp>
        <p:nvSpPr>
          <p:cNvPr id="96" name="矩形 4"/>
          <p:cNvSpPr txBox="1"/>
          <p:nvPr/>
        </p:nvSpPr>
        <p:spPr>
          <a:xfrm>
            <a:off x="3094512" y="2774177"/>
            <a:ext cx="6004564" cy="84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4200">
                <a:solidFill>
                  <a:srgbClr val="2CBD94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数据库基础</a:t>
            </a:r>
          </a:p>
        </p:txBody>
      </p:sp>
      <p:sp>
        <p:nvSpPr>
          <p:cNvPr id="97" name="直线连接符 5"/>
          <p:cNvSpPr/>
          <p:nvPr/>
        </p:nvSpPr>
        <p:spPr>
          <a:xfrm flipH="1" flipV="1">
            <a:off x="1344187" y="3205065"/>
            <a:ext cx="1525315" cy="3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直线连接符 6"/>
          <p:cNvSpPr/>
          <p:nvPr/>
        </p:nvSpPr>
        <p:spPr>
          <a:xfrm flipH="1" flipV="1">
            <a:off x="9271903" y="3212321"/>
            <a:ext cx="1525315" cy="2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矩形 7"/>
          <p:cNvSpPr txBox="1"/>
          <p:nvPr/>
        </p:nvSpPr>
        <p:spPr>
          <a:xfrm>
            <a:off x="459269" y="6088386"/>
            <a:ext cx="2167887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陈</a:t>
            </a:r>
            <a:r>
              <a:rPr>
                <a:latin typeface="+mn-lt"/>
                <a:ea typeface="+mn-ea"/>
                <a:cs typeface="+mn-cs"/>
                <a:sym typeface="Century Gothic"/>
              </a:rPr>
              <a:t>梦华 2020</a:t>
            </a:r>
            <a:r>
              <a:t>年</a:t>
            </a:r>
            <a:r>
              <a:rPr>
                <a:latin typeface="+mn-lt"/>
                <a:ea typeface="+mn-ea"/>
                <a:cs typeface="+mn-cs"/>
                <a:sym typeface="Century Gothic"/>
              </a:rPr>
              <a:t>11</a:t>
            </a:r>
            <a:r>
              <a:t>月</a:t>
            </a:r>
            <a:r>
              <a:rPr>
                <a:latin typeface="+mn-lt"/>
                <a:ea typeface="+mn-ea"/>
                <a:cs typeface="+mn-cs"/>
                <a:sym typeface="Century Gothic"/>
              </a:rPr>
              <a:t>5</a:t>
            </a:r>
            <a:r>
              <a:t>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 3"/>
          <p:cNvSpPr txBox="1"/>
          <p:nvPr/>
        </p:nvSpPr>
        <p:spPr>
          <a:xfrm>
            <a:off x="633253" y="429384"/>
            <a:ext cx="7137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建库</a:t>
            </a:r>
          </a:p>
        </p:txBody>
      </p:sp>
      <p:sp>
        <p:nvSpPr>
          <p:cNvPr id="142" name="文本框 5"/>
          <p:cNvSpPr txBox="1"/>
          <p:nvPr/>
        </p:nvSpPr>
        <p:spPr>
          <a:xfrm>
            <a:off x="1722120" y="1771013"/>
            <a:ext cx="7932420" cy="156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show databases;</a:t>
            </a:r>
          </a:p>
          <a:p>
            <a:pPr marL="342900" indent="-342900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create database MyDB_one character set utf8;</a:t>
            </a:r>
          </a:p>
          <a:p>
            <a:pPr marL="342900" indent="-342900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use MyDB_one;</a:t>
            </a:r>
          </a:p>
          <a:p>
            <a:pPr marL="342900" indent="-342900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select database();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3"/>
          <p:cNvSpPr txBox="1"/>
          <p:nvPr/>
        </p:nvSpPr>
        <p:spPr>
          <a:xfrm>
            <a:off x="633253" y="429384"/>
            <a:ext cx="7137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建表</a:t>
            </a:r>
          </a:p>
        </p:txBody>
      </p:sp>
      <p:sp>
        <p:nvSpPr>
          <p:cNvPr id="145" name="文本框 5"/>
          <p:cNvSpPr txBox="1"/>
          <p:nvPr/>
        </p:nvSpPr>
        <p:spPr>
          <a:xfrm>
            <a:off x="1563970" y="1440814"/>
            <a:ext cx="9064061" cy="3882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91884" indent="-391884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show tables;</a:t>
            </a:r>
          </a:p>
          <a:p>
            <a:pPr marL="391884" indent="-391884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create table table_name (column_name column_type);</a:t>
            </a:r>
          </a:p>
          <a:p>
            <a:pPr marL="391884" indent="-391884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create table table2(</a:t>
            </a:r>
          </a:p>
          <a:p>
            <a:pPr marL="391884" indent="-391884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      pid INT NOT NULL AUTO_INCREMENT, </a:t>
            </a:r>
          </a:p>
          <a:p>
            <a:pPr marL="391884" indent="-391884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      name CHAR(20) NOT NULL, </a:t>
            </a:r>
          </a:p>
          <a:p>
            <a:pPr marL="391884" indent="-391884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      price INT NOT NULL, </a:t>
            </a:r>
          </a:p>
          <a:p>
            <a:pPr marL="391884" indent="-391884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      PRIMARY KEY(pid))</a:t>
            </a:r>
          </a:p>
          <a:p>
            <a:pPr marL="391884" indent="-391884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      ENGINE=InnoDB DEFAULT CHARSET=utf8;</a:t>
            </a:r>
          </a:p>
          <a:p>
            <a:pPr>
              <a:lnSpc>
                <a:spcPct val="150000"/>
              </a:lnSpc>
              <a:defRPr sz="2100">
                <a:solidFill>
                  <a:srgbClr val="333333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2100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数据类型：1. 整数类型  2. 字符串类型 3. 小数类型  4. 时间类型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 3"/>
          <p:cNvSpPr txBox="1"/>
          <p:nvPr/>
        </p:nvSpPr>
        <p:spPr>
          <a:xfrm>
            <a:off x="633253" y="429384"/>
            <a:ext cx="4089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增</a:t>
            </a:r>
          </a:p>
        </p:txBody>
      </p:sp>
      <p:sp>
        <p:nvSpPr>
          <p:cNvPr id="148" name="文本框 5"/>
          <p:cNvSpPr txBox="1"/>
          <p:nvPr/>
        </p:nvSpPr>
        <p:spPr>
          <a:xfrm>
            <a:off x="1689029" y="1313180"/>
            <a:ext cx="8534542" cy="440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99" indent="-342899">
              <a:lnSpc>
                <a:spcPct val="15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Insert into table1 values(1,1,1);</a:t>
            </a:r>
          </a:p>
          <a:p>
            <a:pPr marL="342899" indent="-342899">
              <a:lnSpc>
                <a:spcPct val="15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Insert into table1(name,price) values(8,8);</a:t>
            </a:r>
          </a:p>
          <a:p>
            <a:pPr marL="342899" indent="-342899">
              <a:lnSpc>
                <a:spcPct val="15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Insert into table1(name,price) values(8,8),(9,9);</a:t>
            </a:r>
          </a:p>
          <a:p>
            <a:pPr marL="342899" indent="-342899">
              <a:lnSpc>
                <a:spcPct val="15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Insert into table1(price,name)values(101,102)；</a:t>
            </a:r>
          </a:p>
          <a:p>
            <a:pPr>
              <a:lnSpc>
                <a:spcPct val="150000"/>
              </a:lnSpc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</a:p>
          <a:p>
            <a:pPr>
              <a:lnSpc>
                <a:spcPct val="150000"/>
              </a:lnSpc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注：添加数据的时候可以规定列进行添加；</a:t>
            </a:r>
          </a:p>
          <a:p>
            <a:pPr>
              <a:lnSpc>
                <a:spcPct val="150000"/>
              </a:lnSpc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如果所有的列都要添加数据可以不规定列进行添加数据；</a:t>
            </a:r>
          </a:p>
          <a:p>
            <a:pPr>
              <a:lnSpc>
                <a:spcPct val="150000"/>
              </a:lnSpc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   第一列如果没有设置主键自增（PRINARY KEY AUTO_INCREMENT）的话添加第一列数据比较容易错乱，要不断的查询表看数据；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 3"/>
          <p:cNvSpPr txBox="1"/>
          <p:nvPr/>
        </p:nvSpPr>
        <p:spPr>
          <a:xfrm>
            <a:off x="633253" y="429384"/>
            <a:ext cx="4089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删</a:t>
            </a:r>
          </a:p>
        </p:txBody>
      </p:sp>
      <p:sp>
        <p:nvSpPr>
          <p:cNvPr id="151" name="文本框 5"/>
          <p:cNvSpPr txBox="1"/>
          <p:nvPr/>
        </p:nvSpPr>
        <p:spPr>
          <a:xfrm>
            <a:off x="2130423" y="1813560"/>
            <a:ext cx="7932423" cy="901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delete from table where pid = 1;</a:t>
            </a:r>
          </a:p>
          <a:p>
            <a:pPr marL="342900" indent="-342900">
              <a:lnSpc>
                <a:spcPct val="12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delete from table ;</a:t>
            </a:r>
          </a:p>
        </p:txBody>
      </p:sp>
      <p:sp>
        <p:nvSpPr>
          <p:cNvPr id="152" name="文本框 1"/>
          <p:cNvSpPr txBox="1"/>
          <p:nvPr/>
        </p:nvSpPr>
        <p:spPr>
          <a:xfrm>
            <a:off x="2130423" y="4166870"/>
            <a:ext cx="7932423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20000"/>
              </a:lnSpc>
              <a:defRPr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思考：drop、truncate、delete三种删除方式有什么不同？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 3"/>
          <p:cNvSpPr txBox="1"/>
          <p:nvPr/>
        </p:nvSpPr>
        <p:spPr>
          <a:xfrm>
            <a:off x="633252" y="429384"/>
            <a:ext cx="4089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改</a:t>
            </a:r>
          </a:p>
        </p:txBody>
      </p:sp>
      <p:sp>
        <p:nvSpPr>
          <p:cNvPr id="155" name="文本框 5"/>
          <p:cNvSpPr txBox="1"/>
          <p:nvPr/>
        </p:nvSpPr>
        <p:spPr>
          <a:xfrm>
            <a:off x="2130423" y="1518283"/>
            <a:ext cx="7932423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ct val="120000"/>
              </a:lnSpc>
              <a:buSzPct val="100000"/>
              <a:buChar char="●"/>
              <a:defRPr sz="18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Update table1 set name = 78787 where pid = 4;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3"/>
          <p:cNvSpPr txBox="1"/>
          <p:nvPr/>
        </p:nvSpPr>
        <p:spPr>
          <a:xfrm>
            <a:off x="633252" y="429384"/>
            <a:ext cx="4089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查</a:t>
            </a:r>
          </a:p>
        </p:txBody>
      </p:sp>
      <p:sp>
        <p:nvSpPr>
          <p:cNvPr id="158" name="文本框 5"/>
          <p:cNvSpPr txBox="1"/>
          <p:nvPr/>
        </p:nvSpPr>
        <p:spPr>
          <a:xfrm>
            <a:off x="2130423" y="1518283"/>
            <a:ext cx="7932423" cy="191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99" indent="-342899">
              <a:lnSpc>
                <a:spcPct val="12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select * from table2;</a:t>
            </a:r>
          </a:p>
          <a:p>
            <a:pPr marL="342899" indent="-342899">
              <a:lnSpc>
                <a:spcPct val="12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select * from table2 where name = ‘vivi’;</a:t>
            </a:r>
          </a:p>
          <a:p>
            <a:pPr marL="342899" indent="-342899">
              <a:lnSpc>
                <a:spcPct val="12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select * from table2 where name like’%i%';</a:t>
            </a:r>
          </a:p>
          <a:p>
            <a:pPr marL="342899" indent="-342899">
              <a:lnSpc>
                <a:spcPct val="12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select name from table2 where name like’%ii%’;</a:t>
            </a:r>
          </a:p>
          <a:p>
            <a:pPr marL="342899" indent="-342899">
              <a:lnSpc>
                <a:spcPct val="12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你可以使用 AND 或者 OR 指定一个或多个条件</a:t>
            </a:r>
          </a:p>
        </p:txBody>
      </p:sp>
      <p:sp>
        <p:nvSpPr>
          <p:cNvPr id="159" name="文本框 5"/>
          <p:cNvSpPr txBox="1"/>
          <p:nvPr/>
        </p:nvSpPr>
        <p:spPr>
          <a:xfrm>
            <a:off x="2129788" y="4159884"/>
            <a:ext cx="7932423" cy="44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899" indent="-342899">
              <a:lnSpc>
                <a:spcPct val="120000"/>
              </a:lnSpc>
              <a:buSzPct val="100000"/>
              <a:buChar char="●"/>
              <a:defRPr sz="20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思考：如果提供的查询条件字段为 NULL 时，怎么查询？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 3"/>
          <p:cNvSpPr txBox="1"/>
          <p:nvPr/>
        </p:nvSpPr>
        <p:spPr>
          <a:xfrm>
            <a:off x="633252" y="429384"/>
            <a:ext cx="7137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其他</a:t>
            </a:r>
          </a:p>
        </p:txBody>
      </p:sp>
      <p:sp>
        <p:nvSpPr>
          <p:cNvPr id="162" name="文本框 5"/>
          <p:cNvSpPr txBox="1"/>
          <p:nvPr/>
        </p:nvSpPr>
        <p:spPr>
          <a:xfrm>
            <a:off x="2130423" y="1518283"/>
            <a:ext cx="7932423" cy="193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Char char="●"/>
              <a:defRPr sz="18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order by 排序</a:t>
            </a:r>
          </a:p>
          <a:p>
            <a:pPr marL="342900" indent="-342900">
              <a:lnSpc>
                <a:spcPct val="120000"/>
              </a:lnSpc>
              <a:buSzPct val="100000"/>
              <a:buChar char="●"/>
              <a:defRPr sz="18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count 统计表中记录的一个函数</a:t>
            </a:r>
          </a:p>
          <a:p>
            <a:pPr marL="342900" indent="-342900">
              <a:lnSpc>
                <a:spcPct val="120000"/>
              </a:lnSpc>
              <a:buSzPct val="100000"/>
              <a:buChar char="●"/>
              <a:defRPr sz="18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distinct 查询出某个字段不重复的记录</a:t>
            </a:r>
          </a:p>
          <a:p>
            <a:pPr marL="342900" indent="-342900">
              <a:lnSpc>
                <a:spcPct val="120000"/>
              </a:lnSpc>
              <a:buSzPct val="100000"/>
              <a:buChar char="●"/>
              <a:defRPr sz="18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limit  返回前几条或者中间某几行数据</a:t>
            </a:r>
          </a:p>
          <a:p>
            <a:pPr marL="342900" indent="-342900">
              <a:lnSpc>
                <a:spcPct val="120000"/>
              </a:lnSpc>
              <a:buSzPct val="100000"/>
              <a:buChar char="●"/>
              <a:defRPr sz="18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group by 分组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椭圆 2"/>
          <p:cNvGrpSpPr/>
          <p:nvPr/>
        </p:nvGrpSpPr>
        <p:grpSpPr>
          <a:xfrm>
            <a:off x="5240917" y="1122017"/>
            <a:ext cx="1711757" cy="1958337"/>
            <a:chOff x="-1" y="-1"/>
            <a:chExt cx="1711755" cy="1958336"/>
          </a:xfrm>
        </p:grpSpPr>
        <p:sp>
          <p:nvSpPr>
            <p:cNvPr id="164" name="圆形"/>
            <p:cNvSpPr/>
            <p:nvPr/>
          </p:nvSpPr>
          <p:spPr>
            <a:xfrm>
              <a:off x="-2" y="123295"/>
              <a:ext cx="1711757" cy="1711755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65" name="3"/>
            <p:cNvSpPr txBox="1"/>
            <p:nvPr/>
          </p:nvSpPr>
          <p:spPr>
            <a:xfrm>
              <a:off x="296399" y="-1"/>
              <a:ext cx="1118954" cy="1958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67" name="文本框 3"/>
          <p:cNvSpPr txBox="1"/>
          <p:nvPr/>
        </p:nvSpPr>
        <p:spPr>
          <a:xfrm>
            <a:off x="3549768" y="3692650"/>
            <a:ext cx="509404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一条sql语句是怎么执行的？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3"/>
          <p:cNvSpPr txBox="1"/>
          <p:nvPr/>
        </p:nvSpPr>
        <p:spPr>
          <a:xfrm>
            <a:off x="633251" y="429384"/>
            <a:ext cx="3846570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一条sql语句是怎么执行的？</a:t>
            </a:r>
          </a:p>
        </p:txBody>
      </p:sp>
      <p:pic>
        <p:nvPicPr>
          <p:cNvPr id="170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942" y="1154162"/>
            <a:ext cx="7250116" cy="5437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椭圆 2"/>
          <p:cNvGrpSpPr/>
          <p:nvPr/>
        </p:nvGrpSpPr>
        <p:grpSpPr>
          <a:xfrm>
            <a:off x="5240917" y="1122017"/>
            <a:ext cx="1711757" cy="1958337"/>
            <a:chOff x="-1" y="-1"/>
            <a:chExt cx="1711755" cy="1958336"/>
          </a:xfrm>
        </p:grpSpPr>
        <p:sp>
          <p:nvSpPr>
            <p:cNvPr id="172" name="圆形"/>
            <p:cNvSpPr/>
            <p:nvPr/>
          </p:nvSpPr>
          <p:spPr>
            <a:xfrm>
              <a:off x="-2" y="123295"/>
              <a:ext cx="1711757" cy="1711755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73" name="3"/>
            <p:cNvSpPr txBox="1"/>
            <p:nvPr/>
          </p:nvSpPr>
          <p:spPr>
            <a:xfrm>
              <a:off x="296399" y="-1"/>
              <a:ext cx="1118954" cy="1958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75" name="文本框 3"/>
          <p:cNvSpPr txBox="1"/>
          <p:nvPr/>
        </p:nvSpPr>
        <p:spPr>
          <a:xfrm>
            <a:off x="4419124" y="3692650"/>
            <a:ext cx="33553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测试中运用数据库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6"/>
          <p:cNvSpPr/>
          <p:nvPr/>
        </p:nvSpPr>
        <p:spPr>
          <a:xfrm>
            <a:off x="791" y="-1"/>
            <a:ext cx="12192005" cy="881871"/>
          </a:xfrm>
          <a:prstGeom prst="rect">
            <a:avLst/>
          </a:prstGeom>
          <a:solidFill>
            <a:srgbClr val="1A1E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02" name="矩形 16"/>
          <p:cNvSpPr/>
          <p:nvPr/>
        </p:nvSpPr>
        <p:spPr>
          <a:xfrm>
            <a:off x="672150" y="1466038"/>
            <a:ext cx="4288740" cy="3782853"/>
          </a:xfrm>
          <a:prstGeom prst="rect">
            <a:avLst/>
          </a:prstGeom>
          <a:solidFill>
            <a:srgbClr val="2CBD94">
              <a:alpha val="9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 sz="1300">
                <a:solidFill>
                  <a:srgbClr val="1A1E21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03" name="矩形 17"/>
          <p:cNvSpPr/>
          <p:nvPr/>
        </p:nvSpPr>
        <p:spPr>
          <a:xfrm>
            <a:off x="791" y="6302421"/>
            <a:ext cx="12192005" cy="555580"/>
          </a:xfrm>
          <a:prstGeom prst="rect">
            <a:avLst/>
          </a:prstGeom>
          <a:solidFill>
            <a:srgbClr val="1A1E2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sp>
        <p:nvSpPr>
          <p:cNvPr id="104" name="文本框 18"/>
          <p:cNvSpPr txBox="1"/>
          <p:nvPr/>
        </p:nvSpPr>
        <p:spPr>
          <a:xfrm>
            <a:off x="1045777" y="1567155"/>
            <a:ext cx="2522917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26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CONTENTS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 目录</a:t>
            </a:r>
          </a:p>
        </p:txBody>
      </p:sp>
      <p:sp>
        <p:nvSpPr>
          <p:cNvPr id="105" name="文本框 19"/>
          <p:cNvSpPr txBox="1"/>
          <p:nvPr/>
        </p:nvSpPr>
        <p:spPr>
          <a:xfrm>
            <a:off x="1045778" y="2748539"/>
            <a:ext cx="928750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PART ONE </a:t>
            </a:r>
          </a:p>
        </p:txBody>
      </p:sp>
      <p:sp>
        <p:nvSpPr>
          <p:cNvPr id="106" name="文本框 20"/>
          <p:cNvSpPr txBox="1"/>
          <p:nvPr/>
        </p:nvSpPr>
        <p:spPr>
          <a:xfrm>
            <a:off x="1045778" y="3178354"/>
            <a:ext cx="946888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PART TWO </a:t>
            </a:r>
          </a:p>
        </p:txBody>
      </p:sp>
      <p:sp>
        <p:nvSpPr>
          <p:cNvPr id="107" name="文本框 21"/>
          <p:cNvSpPr txBox="1"/>
          <p:nvPr/>
        </p:nvSpPr>
        <p:spPr>
          <a:xfrm>
            <a:off x="1045778" y="3608165"/>
            <a:ext cx="989211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PART THREE</a:t>
            </a:r>
          </a:p>
        </p:txBody>
      </p:sp>
      <p:sp>
        <p:nvSpPr>
          <p:cNvPr id="108" name="矩形 1"/>
          <p:cNvSpPr txBox="1"/>
          <p:nvPr/>
        </p:nvSpPr>
        <p:spPr>
          <a:xfrm>
            <a:off x="2747548" y="2757022"/>
            <a:ext cx="92963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数据库简介</a:t>
            </a:r>
          </a:p>
        </p:txBody>
      </p:sp>
      <p:sp>
        <p:nvSpPr>
          <p:cNvPr id="109" name="矩形 23"/>
          <p:cNvSpPr txBox="1"/>
          <p:nvPr/>
        </p:nvSpPr>
        <p:spPr>
          <a:xfrm>
            <a:off x="2747548" y="3184007"/>
            <a:ext cx="92963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数据库操作</a:t>
            </a:r>
          </a:p>
        </p:txBody>
      </p:sp>
      <p:sp>
        <p:nvSpPr>
          <p:cNvPr id="110" name="矩形 24"/>
          <p:cNvSpPr txBox="1"/>
          <p:nvPr/>
        </p:nvSpPr>
        <p:spPr>
          <a:xfrm>
            <a:off x="2747551" y="3610993"/>
            <a:ext cx="213128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一条sql语句是怎么执行的？</a:t>
            </a:r>
          </a:p>
        </p:txBody>
      </p:sp>
      <p:sp>
        <p:nvSpPr>
          <p:cNvPr id="111" name="文本框 21"/>
          <p:cNvSpPr txBox="1"/>
          <p:nvPr/>
        </p:nvSpPr>
        <p:spPr>
          <a:xfrm>
            <a:off x="1045778" y="4037979"/>
            <a:ext cx="960754" cy="29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/>
            <a:r>
              <a:t>PART FOUR</a:t>
            </a:r>
          </a:p>
        </p:txBody>
      </p:sp>
      <p:sp>
        <p:nvSpPr>
          <p:cNvPr id="112" name="矩形 24"/>
          <p:cNvSpPr txBox="1"/>
          <p:nvPr/>
        </p:nvSpPr>
        <p:spPr>
          <a:xfrm>
            <a:off x="2747551" y="4055438"/>
            <a:ext cx="1424937" cy="320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测试中运用数据库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 3"/>
          <p:cNvSpPr txBox="1"/>
          <p:nvPr/>
        </p:nvSpPr>
        <p:spPr>
          <a:xfrm>
            <a:off x="633253" y="429384"/>
            <a:ext cx="34569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测试中如何运用数据库？</a:t>
            </a:r>
          </a:p>
        </p:txBody>
      </p:sp>
      <p:sp>
        <p:nvSpPr>
          <p:cNvPr id="178" name="文本框 5"/>
          <p:cNvSpPr txBox="1"/>
          <p:nvPr/>
        </p:nvSpPr>
        <p:spPr>
          <a:xfrm>
            <a:off x="1741167" y="2010410"/>
            <a:ext cx="8063867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排</a:t>
            </a:r>
            <a:r>
              <a:rPr>
                <a:latin typeface="+mn-lt"/>
                <a:ea typeface="+mn-ea"/>
                <a:cs typeface="+mn-cs"/>
                <a:sym typeface="Century Gothic"/>
              </a:rPr>
              <a:t>查问题</a:t>
            </a:r>
            <a:endParaRPr>
              <a:latin typeface="+mn-lt"/>
              <a:ea typeface="+mn-ea"/>
              <a:cs typeface="+mn-cs"/>
              <a:sym typeface="Century Gothic"/>
            </a:endParaRPr>
          </a:p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造</a:t>
            </a:r>
            <a:r>
              <a:rPr>
                <a:latin typeface="+mn-lt"/>
                <a:ea typeface="+mn-ea"/>
                <a:cs typeface="+mn-cs"/>
                <a:sym typeface="Century Gothic"/>
              </a:rPr>
              <a:t>测试数据</a:t>
            </a:r>
            <a:endParaRPr>
              <a:latin typeface="+mn-lt"/>
              <a:ea typeface="+mn-ea"/>
              <a:cs typeface="+mn-cs"/>
              <a:sym typeface="Century Gothic"/>
            </a:endParaRPr>
          </a:p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改测试数据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3"/>
          <p:cNvSpPr txBox="1"/>
          <p:nvPr/>
        </p:nvSpPr>
        <p:spPr>
          <a:xfrm>
            <a:off x="633253" y="429384"/>
            <a:ext cx="7137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思考</a:t>
            </a:r>
          </a:p>
        </p:txBody>
      </p:sp>
      <p:sp>
        <p:nvSpPr>
          <p:cNvPr id="181" name="文本框 5"/>
          <p:cNvSpPr txBox="1"/>
          <p:nvPr/>
        </p:nvSpPr>
        <p:spPr>
          <a:xfrm>
            <a:off x="1487168" y="5105277"/>
            <a:ext cx="8063867" cy="164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此表有海量数据，以下两条语句哪个执行得更快？</a:t>
            </a:r>
          </a:p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Select * from table2 where name = “vivi”;</a:t>
            </a:r>
          </a:p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Select * from table2 where id = “1”;</a:t>
            </a:r>
          </a:p>
        </p:txBody>
      </p:sp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5300" y="1346200"/>
            <a:ext cx="11607800" cy="335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 3"/>
          <p:cNvSpPr txBox="1"/>
          <p:nvPr/>
        </p:nvSpPr>
        <p:spPr>
          <a:xfrm>
            <a:off x="633253" y="429384"/>
            <a:ext cx="7137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进阶</a:t>
            </a:r>
          </a:p>
        </p:txBody>
      </p:sp>
      <p:sp>
        <p:nvSpPr>
          <p:cNvPr id="185" name="文本框 5"/>
          <p:cNvSpPr txBox="1"/>
          <p:nvPr/>
        </p:nvSpPr>
        <p:spPr>
          <a:xfrm>
            <a:off x="1931667" y="2594611"/>
            <a:ext cx="8063867" cy="1767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Century Gothic"/>
              </a:defRPr>
            </a:pPr>
            <a:r>
              <a:t>事务</a:t>
            </a:r>
          </a:p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Century Gothic"/>
              </a:defRPr>
            </a:pPr>
            <a:r>
              <a:t>索引</a:t>
            </a:r>
          </a:p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 2"/>
          <p:cNvSpPr/>
          <p:nvPr/>
        </p:nvSpPr>
        <p:spPr>
          <a:xfrm>
            <a:off x="791" y="0"/>
            <a:ext cx="12192005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3200">
                <a:solidFill>
                  <a:srgbClr val="2CBD94"/>
                </a:solidFill>
                <a:latin typeface="+mn-lt"/>
                <a:ea typeface="+mn-ea"/>
                <a:cs typeface="+mn-cs"/>
                <a:sym typeface="Century Gothic"/>
              </a:defRPr>
            </a:pPr>
          </a:p>
        </p:txBody>
      </p:sp>
      <p:grpSp>
        <p:nvGrpSpPr>
          <p:cNvPr id="190" name="椭圆 3"/>
          <p:cNvGrpSpPr/>
          <p:nvPr/>
        </p:nvGrpSpPr>
        <p:grpSpPr>
          <a:xfrm>
            <a:off x="5222954" y="659620"/>
            <a:ext cx="1747685" cy="1747685"/>
            <a:chOff x="-1" y="-1"/>
            <a:chExt cx="1747684" cy="1747684"/>
          </a:xfrm>
        </p:grpSpPr>
        <p:sp>
          <p:nvSpPr>
            <p:cNvPr id="188" name="圆形"/>
            <p:cNvSpPr/>
            <p:nvPr/>
          </p:nvSpPr>
          <p:spPr>
            <a:xfrm>
              <a:off x="-2" y="-2"/>
              <a:ext cx="1747685" cy="1747685"/>
            </a:xfrm>
            <a:prstGeom prst="ellipse">
              <a:avLst/>
            </a:prstGeom>
            <a:noFill/>
            <a:ln w="635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89" name="梦映…"/>
            <p:cNvSpPr txBox="1"/>
            <p:nvPr/>
          </p:nvSpPr>
          <p:spPr>
            <a:xfrm>
              <a:off x="301660" y="409018"/>
              <a:ext cx="1144360" cy="929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梦映 </a:t>
              </a:r>
              <a:endParaRPr>
                <a:latin typeface="+mn-lt"/>
                <a:ea typeface="+mn-ea"/>
                <a:cs typeface="+mn-cs"/>
                <a:sym typeface="Century Gothic"/>
              </a:endParaRPr>
            </a:p>
            <a:p>
              <a:pPr algn="ctr">
                <a:defRPr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pPr>
              <a:r>
                <a:t>动漫</a:t>
              </a:r>
            </a:p>
          </p:txBody>
        </p:sp>
      </p:grpSp>
      <p:sp>
        <p:nvSpPr>
          <p:cNvPr id="191" name="矩形 4"/>
          <p:cNvSpPr txBox="1"/>
          <p:nvPr/>
        </p:nvSpPr>
        <p:spPr>
          <a:xfrm>
            <a:off x="3094512" y="2774177"/>
            <a:ext cx="6004564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4200">
                <a:solidFill>
                  <a:srgbClr val="2CBD94"/>
                </a:solidFill>
                <a:latin typeface="方正姚体"/>
                <a:ea typeface="方正姚体"/>
                <a:cs typeface="方正姚体"/>
                <a:sym typeface="方正姚体"/>
              </a:defRPr>
            </a:pPr>
            <a:r>
              <a:t>THANK </a:t>
            </a:r>
            <a:r>
              <a:rPr>
                <a:solidFill>
                  <a:srgbClr val="FFFFFF"/>
                </a:solidFill>
              </a:rPr>
              <a:t>YOU</a:t>
            </a:r>
            <a:endParaRPr>
              <a:solidFill>
                <a:srgbClr val="FFFFFF"/>
              </a:solidFill>
            </a:endParaRPr>
          </a:p>
          <a:p>
            <a:pPr algn="ctr">
              <a:defRPr sz="4200">
                <a:solidFill>
                  <a:srgbClr val="FFFFFF"/>
                </a:solidFill>
                <a:latin typeface="方正姚体"/>
                <a:ea typeface="方正姚体"/>
                <a:cs typeface="方正姚体"/>
                <a:sym typeface="方正姚体"/>
              </a:defRPr>
            </a:pPr>
            <a:r>
              <a:t>FOR WATCHING</a:t>
            </a:r>
          </a:p>
        </p:txBody>
      </p:sp>
      <p:sp>
        <p:nvSpPr>
          <p:cNvPr id="192" name="直线连接符 5"/>
          <p:cNvSpPr/>
          <p:nvPr/>
        </p:nvSpPr>
        <p:spPr>
          <a:xfrm flipH="1" flipV="1">
            <a:off x="1344187" y="3205065"/>
            <a:ext cx="1525315" cy="3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直线连接符 6"/>
          <p:cNvSpPr/>
          <p:nvPr/>
        </p:nvSpPr>
        <p:spPr>
          <a:xfrm flipH="1" flipV="1">
            <a:off x="9271903" y="3212321"/>
            <a:ext cx="1525315" cy="2"/>
          </a:xfrm>
          <a:prstGeom prst="line">
            <a:avLst/>
          </a:prstGeom>
          <a:ln w="63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矩形 7"/>
          <p:cNvSpPr txBox="1"/>
          <p:nvPr/>
        </p:nvSpPr>
        <p:spPr>
          <a:xfrm>
            <a:off x="5457447" y="4458765"/>
            <a:ext cx="127868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方正姚体"/>
                <a:ea typeface="方正姚体"/>
                <a:cs typeface="方正姚体"/>
                <a:sym typeface="方正姚体"/>
              </a:defRPr>
            </a:lvl1pPr>
          </a:lstStyle>
          <a:p>
            <a:pPr/>
            <a:r>
              <a:t>fighting  ！！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椭圆 2"/>
          <p:cNvGrpSpPr/>
          <p:nvPr/>
        </p:nvGrpSpPr>
        <p:grpSpPr>
          <a:xfrm>
            <a:off x="5240917" y="1122017"/>
            <a:ext cx="1711757" cy="1958337"/>
            <a:chOff x="-1" y="-1"/>
            <a:chExt cx="1711755" cy="1958336"/>
          </a:xfrm>
        </p:grpSpPr>
        <p:sp>
          <p:nvSpPr>
            <p:cNvPr id="114" name="圆形"/>
            <p:cNvSpPr/>
            <p:nvPr/>
          </p:nvSpPr>
          <p:spPr>
            <a:xfrm>
              <a:off x="-2" y="123295"/>
              <a:ext cx="1711757" cy="1711755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15" name="1"/>
            <p:cNvSpPr txBox="1"/>
            <p:nvPr/>
          </p:nvSpPr>
          <p:spPr>
            <a:xfrm>
              <a:off x="296399" y="-1"/>
              <a:ext cx="1118954" cy="1958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17" name="文本框 3"/>
          <p:cNvSpPr txBox="1"/>
          <p:nvPr/>
        </p:nvSpPr>
        <p:spPr>
          <a:xfrm>
            <a:off x="5028722" y="3692650"/>
            <a:ext cx="21361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数据库简介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 3"/>
          <p:cNvSpPr txBox="1"/>
          <p:nvPr/>
        </p:nvSpPr>
        <p:spPr>
          <a:xfrm>
            <a:off x="633253" y="429384"/>
            <a:ext cx="19329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什么是数据库</a:t>
            </a:r>
          </a:p>
        </p:txBody>
      </p:sp>
      <p:sp>
        <p:nvSpPr>
          <p:cNvPr id="120" name="文本框 5"/>
          <p:cNvSpPr txBox="1"/>
          <p:nvPr/>
        </p:nvSpPr>
        <p:spPr>
          <a:xfrm>
            <a:off x="1931668" y="2594610"/>
            <a:ext cx="8093079" cy="2019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80000"/>
              </a:lnSpc>
              <a:buSzPct val="100000"/>
              <a:buChar char="●"/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Century Gothic"/>
              </a:defRPr>
            </a:pPr>
            <a:r>
              <a:t>数据库（Database）是按照数据结构来组织、存储和管理数据的仓库。</a:t>
            </a:r>
            <a:endParaRPr>
              <a:effectLst>
                <a:outerShdw sx="100000" sy="100000" kx="0" ky="0" algn="b" rotWithShape="0" blurRad="38100" dist="25400" dir="540000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lnSpc>
                <a:spcPct val="18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MySQL 是最流行的关系型数据库管理系统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 3"/>
          <p:cNvSpPr txBox="1"/>
          <p:nvPr/>
        </p:nvSpPr>
        <p:spPr>
          <a:xfrm>
            <a:off x="633253" y="429384"/>
            <a:ext cx="28473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什么是关系型数据库</a:t>
            </a:r>
          </a:p>
        </p:txBody>
      </p:sp>
      <p:sp>
        <p:nvSpPr>
          <p:cNvPr id="123" name="文本框 5"/>
          <p:cNvSpPr txBox="1"/>
          <p:nvPr/>
        </p:nvSpPr>
        <p:spPr>
          <a:xfrm>
            <a:off x="1004569" y="1243392"/>
            <a:ext cx="7932419" cy="1085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899" indent="-342899">
              <a:lnSpc>
                <a:spcPct val="170000"/>
              </a:lnSpc>
              <a:buSzPct val="100000"/>
              <a:buChar char="●"/>
              <a:defRPr sz="21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所谓的关系型数据库，是建立在关系模型基础上的数据库，借助于集合代数等数学概念和方法来处理数据库中的数据。</a:t>
            </a:r>
          </a:p>
        </p:txBody>
      </p:sp>
      <p:sp>
        <p:nvSpPr>
          <p:cNvPr id="124" name="文本框 5"/>
          <p:cNvSpPr txBox="1"/>
          <p:nvPr/>
        </p:nvSpPr>
        <p:spPr>
          <a:xfrm>
            <a:off x="1004569" y="2404111"/>
            <a:ext cx="7932419" cy="391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99" indent="-342899">
              <a:lnSpc>
                <a:spcPct val="170000"/>
              </a:lnSpc>
              <a:buSzPct val="100000"/>
              <a:buChar char="●"/>
              <a:defRPr sz="21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关系数据库管理系统(Relational Database Management System)的特点：</a:t>
            </a:r>
          </a:p>
          <a:p>
            <a:pPr lvl="1" marL="952500" indent="-342900">
              <a:lnSpc>
                <a:spcPct val="170000"/>
              </a:lnSpc>
              <a:buSzPct val="100000"/>
              <a:buChar char="●"/>
              <a:defRPr sz="19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数据以表格的形式出现</a:t>
            </a:r>
          </a:p>
          <a:p>
            <a:pPr lvl="1" marL="952500" indent="-342900">
              <a:lnSpc>
                <a:spcPct val="170000"/>
              </a:lnSpc>
              <a:buSzPct val="100000"/>
              <a:buChar char="●"/>
              <a:defRPr sz="19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每行为各种记录名称</a:t>
            </a:r>
          </a:p>
          <a:p>
            <a:pPr lvl="1" marL="952500" indent="-342900">
              <a:lnSpc>
                <a:spcPct val="170000"/>
              </a:lnSpc>
              <a:buSzPct val="100000"/>
              <a:buChar char="●"/>
              <a:defRPr sz="19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每列为记录名称所对应的数据域</a:t>
            </a:r>
          </a:p>
          <a:p>
            <a:pPr lvl="1" marL="952500" indent="-342900">
              <a:lnSpc>
                <a:spcPct val="170000"/>
              </a:lnSpc>
              <a:buSzPct val="100000"/>
              <a:buChar char="●"/>
              <a:defRPr sz="19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许多的行和列组成一张表单</a:t>
            </a:r>
          </a:p>
          <a:p>
            <a:pPr lvl="1" marL="952500" indent="-342900">
              <a:lnSpc>
                <a:spcPct val="170000"/>
              </a:lnSpc>
              <a:buSzPct val="100000"/>
              <a:buChar char="●"/>
              <a:defRPr sz="19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若干的表单组成database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文本框 3"/>
          <p:cNvSpPr txBox="1"/>
          <p:nvPr/>
        </p:nvSpPr>
        <p:spPr>
          <a:xfrm>
            <a:off x="645953" y="-1374015"/>
            <a:ext cx="19329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数据库的安装</a:t>
            </a:r>
          </a:p>
        </p:txBody>
      </p:sp>
      <p:sp>
        <p:nvSpPr>
          <p:cNvPr id="127" name="文本框 5"/>
          <p:cNvSpPr txBox="1"/>
          <p:nvPr/>
        </p:nvSpPr>
        <p:spPr>
          <a:xfrm>
            <a:off x="1817367" y="1210311"/>
            <a:ext cx="8063867" cy="36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57808" indent="-357808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windows, linux, mac</a:t>
            </a:r>
          </a:p>
          <a:p>
            <a:pPr marL="357808" indent="-357808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d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ocker</a:t>
            </a:r>
            <a:endParaRPr>
              <a:latin typeface="微软雅黑"/>
              <a:ea typeface="微软雅黑"/>
              <a:cs typeface="微软雅黑"/>
              <a:sym typeface="微软雅黑"/>
            </a:endParaRPr>
          </a:p>
          <a:p>
            <a:pPr>
              <a:defRPr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    1、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docker pull mysql:latest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    2、docker run -itd --name mysql-test -p 3306:3306 -e MYSQL_ROOT_PASSWORD=123456 mysql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    3、docker exec -it 62349aa31687 /bin/bash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    4、mysql -h localhost -u root -p</a:t>
            </a:r>
          </a:p>
          <a:p>
            <a:pPr>
              <a:defRPr>
                <a:solidFill>
                  <a:schemeClr val="accent1"/>
                </a:solidFill>
              </a:defRPr>
            </a:pPr>
          </a:p>
          <a:p>
            <a:pPr marL="357808" indent="-357808">
              <a:buSzPct val="100000"/>
              <a:buChar char="●"/>
              <a:defRPr>
                <a:solidFill>
                  <a:schemeClr val="accent1"/>
                </a:solidFill>
              </a:defRPr>
            </a:pPr>
            <a:r>
              <a:t>Navicat Premium</a:t>
            </a:r>
          </a:p>
        </p:txBody>
      </p:sp>
      <p:sp>
        <p:nvSpPr>
          <p:cNvPr id="128" name="文本框 3"/>
          <p:cNvSpPr txBox="1"/>
          <p:nvPr/>
        </p:nvSpPr>
        <p:spPr>
          <a:xfrm>
            <a:off x="506253" y="340485"/>
            <a:ext cx="713737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安装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椭圆 2"/>
          <p:cNvGrpSpPr/>
          <p:nvPr/>
        </p:nvGrpSpPr>
        <p:grpSpPr>
          <a:xfrm>
            <a:off x="5240917" y="1122017"/>
            <a:ext cx="1711757" cy="1958337"/>
            <a:chOff x="-1" y="-1"/>
            <a:chExt cx="1711755" cy="1958336"/>
          </a:xfrm>
        </p:grpSpPr>
        <p:sp>
          <p:nvSpPr>
            <p:cNvPr id="130" name="圆形"/>
            <p:cNvSpPr/>
            <p:nvPr/>
          </p:nvSpPr>
          <p:spPr>
            <a:xfrm>
              <a:off x="-2" y="123295"/>
              <a:ext cx="1711757" cy="1711755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31" name="2"/>
            <p:cNvSpPr txBox="1"/>
            <p:nvPr/>
          </p:nvSpPr>
          <p:spPr>
            <a:xfrm>
              <a:off x="296399" y="-1"/>
              <a:ext cx="1118954" cy="1958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lnSpc>
                  <a:spcPct val="90000"/>
                </a:lnSpc>
                <a:defRPr sz="1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33" name="文本框 3"/>
          <p:cNvSpPr txBox="1"/>
          <p:nvPr/>
        </p:nvSpPr>
        <p:spPr>
          <a:xfrm>
            <a:off x="5028724" y="3692650"/>
            <a:ext cx="2136137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2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数据库操作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3"/>
          <p:cNvSpPr txBox="1"/>
          <p:nvPr/>
        </p:nvSpPr>
        <p:spPr>
          <a:xfrm>
            <a:off x="633252" y="429384"/>
            <a:ext cx="1397156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SQL 语言</a:t>
            </a:r>
          </a:p>
        </p:txBody>
      </p:sp>
      <p:sp>
        <p:nvSpPr>
          <p:cNvPr id="136" name="文本框 5"/>
          <p:cNvSpPr txBox="1"/>
          <p:nvPr/>
        </p:nvSpPr>
        <p:spPr>
          <a:xfrm>
            <a:off x="1263139" y="2037713"/>
            <a:ext cx="9665722" cy="2396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数据库在操作时，需要使用专门的数据库操作规则和语法，这个语法就是 SQL(Structured Query Language) 结构化查询语言。</a:t>
            </a:r>
            <a:endParaRPr>
              <a:latin typeface="+mn-lt"/>
              <a:ea typeface="+mn-ea"/>
              <a:cs typeface="+mn-cs"/>
              <a:sym typeface="Century Gothic"/>
            </a:endParaRPr>
          </a:p>
          <a:p>
            <a:pPr marL="342900" indent="-342900">
              <a:lnSpc>
                <a:spcPct val="150000"/>
              </a:lnSpc>
              <a:buSzPct val="100000"/>
              <a:buChar char="●"/>
              <a:defRPr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SQL 的主要功能是和数据库建立连接，进行增删改查的操作。SQL是关系型数据库管理系统的标准语言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3"/>
          <p:cNvSpPr txBox="1"/>
          <p:nvPr/>
        </p:nvSpPr>
        <p:spPr>
          <a:xfrm>
            <a:off x="633252" y="429384"/>
            <a:ext cx="2616356" cy="51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SQL 语言的作用：</a:t>
            </a:r>
          </a:p>
        </p:txBody>
      </p:sp>
      <p:sp>
        <p:nvSpPr>
          <p:cNvPr id="139" name="文本框 5"/>
          <p:cNvSpPr txBox="1"/>
          <p:nvPr/>
        </p:nvSpPr>
        <p:spPr>
          <a:xfrm>
            <a:off x="1094714" y="1287780"/>
            <a:ext cx="10002571" cy="487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99" indent="-342899">
              <a:lnSpc>
                <a:spcPct val="150000"/>
              </a:lnSpc>
              <a:buSzPct val="100000"/>
              <a:buChar char="●"/>
              <a:defRPr sz="21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1、数据定义语言 DDL(Data Definition Language) 。用于创建数据库，数据表。</a:t>
            </a:r>
            <a:endParaRPr>
              <a:latin typeface="+mn-lt"/>
              <a:ea typeface="+mn-ea"/>
              <a:cs typeface="+mn-cs"/>
              <a:sym typeface="Century Gothic"/>
            </a:endParaRPr>
          </a:p>
          <a:p>
            <a:pPr marL="342899" indent="-342899">
              <a:lnSpc>
                <a:spcPct val="150000"/>
              </a:lnSpc>
              <a:buSzPct val="100000"/>
              <a:buChar char="●"/>
              <a:defRPr sz="21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Century Gothic"/>
              </a:defRPr>
            </a:pPr>
            <a:r>
              <a:t>2、数据操作语言 DML(Data Manipulation Language) 。用于从数据表中插入、修改、删除数据。</a:t>
            </a:r>
          </a:p>
          <a:p>
            <a:pPr marL="342899" indent="-342899">
              <a:lnSpc>
                <a:spcPct val="150000"/>
              </a:lnSpc>
              <a:buSzPct val="100000"/>
              <a:buChar char="●"/>
              <a:defRPr sz="21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Century Gothic"/>
              </a:defRPr>
            </a:pPr>
            <a:r>
              <a:t>3、数据查询语言 DQL(Data Query Language) 。用于从数据表中查询数据。</a:t>
            </a:r>
          </a:p>
          <a:p>
            <a:pPr marL="342899" indent="-342899">
              <a:lnSpc>
                <a:spcPct val="150000"/>
              </a:lnSpc>
              <a:buSzPct val="100000"/>
              <a:buChar char="●"/>
              <a:defRPr sz="21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Century Gothic"/>
              </a:defRPr>
            </a:pPr>
            <a:r>
              <a:t>4、数据控制语言 DCL(Data Control Language) 。用来设置或修改数据库用户或角色的权限。</a:t>
            </a:r>
          </a:p>
          <a:p>
            <a:pPr>
              <a:lnSpc>
                <a:spcPct val="150000"/>
              </a:lnSpc>
              <a:defRPr sz="21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Century Gothic"/>
              </a:defRPr>
            </a:pPr>
            <a:r>
              <a:t>注：</a:t>
            </a:r>
          </a:p>
          <a:p>
            <a:pPr>
              <a:lnSpc>
                <a:spcPct val="150000"/>
              </a:lnSpc>
              <a:defRPr sz="2100">
                <a:solidFill>
                  <a:schemeClr val="accent1"/>
                </a:solidFill>
                <a:effectLst>
                  <a:outerShdw sx="100000" sy="100000" kx="0" ky="0" algn="b" rotWithShape="0" blurRad="38100" dist="25400" dir="540000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Century Gothic"/>
              </a:defRPr>
            </a:pPr>
            <a:r>
              <a:t>    使用 SQL 操作数据库时，所有的 SQL 语句都以分号结束。(切换数据库时可以不用分号)，不区分大小写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warp dir="i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清风素材 https://12sc.taobao.com">
  <a:themeElements>
    <a:clrScheme name="清风素材 https://12sc.taobao.com">
      <a:dk1>
        <a:srgbClr val="103154"/>
      </a:dk1>
      <a:lt1>
        <a:srgbClr val="FFFFFF"/>
      </a:lt1>
      <a:dk2>
        <a:srgbClr val="A7A7A7"/>
      </a:dk2>
      <a:lt2>
        <a:srgbClr val="535353"/>
      </a:lt2>
      <a:accent1>
        <a:srgbClr val="00BFC3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0000FF"/>
      </a:hlink>
      <a:folHlink>
        <a:srgbClr val="FF00FF"/>
      </a:folHlink>
    </a:clrScheme>
    <a:fontScheme name="清风素材 https://12sc.taobao.com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清风素材 https://12sc.taobao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0315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0315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清风素材 https://12sc.taobao.com">
  <a:themeElements>
    <a:clrScheme name="清风素材 https://12sc.taobao.com">
      <a:dk1>
        <a:srgbClr val="103154"/>
      </a:dk1>
      <a:lt1>
        <a:srgbClr val="544C44"/>
      </a:lt1>
      <a:dk2>
        <a:srgbClr val="A7A7A7"/>
      </a:dk2>
      <a:lt2>
        <a:srgbClr val="535353"/>
      </a:lt2>
      <a:accent1>
        <a:srgbClr val="00BFC3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0000FF"/>
      </a:hlink>
      <a:folHlink>
        <a:srgbClr val="FF00FF"/>
      </a:folHlink>
    </a:clrScheme>
    <a:fontScheme name="清风素材 https://12sc.taobao.com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清风素材 https://12sc.taobao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0315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609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10315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