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3"/>
    <p:sldId id="274" r:id="rId4"/>
    <p:sldId id="279" r:id="rId6"/>
    <p:sldId id="297" r:id="rId7"/>
    <p:sldId id="296" r:id="rId8"/>
    <p:sldId id="301" r:id="rId9"/>
    <p:sldId id="283" r:id="rId10"/>
    <p:sldId id="287" r:id="rId11"/>
    <p:sldId id="286" r:id="rId12"/>
    <p:sldId id="285" r:id="rId13"/>
    <p:sldId id="284" r:id="rId14"/>
    <p:sldId id="282" r:id="rId15"/>
    <p:sldId id="294" r:id="rId16"/>
    <p:sldId id="300" r:id="rId17"/>
    <p:sldId id="270" r:id="rId18"/>
  </p:sldIdLst>
  <p:sldSz cx="12193270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000000"/>
    <a:srgbClr val="393F41"/>
    <a:srgbClr val="2B2F32"/>
    <a:srgbClr val="324444"/>
    <a:srgbClr val="2CBD94"/>
    <a:srgbClr val="1A1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0" autoAdjust="0"/>
    <p:restoredTop sz="94646"/>
  </p:normalViewPr>
  <p:slideViewPr>
    <p:cSldViewPr snapToGrid="0" snapToObjects="1">
      <p:cViewPr>
        <p:scale>
          <a:sx n="107" d="100"/>
          <a:sy n="107" d="100"/>
        </p:scale>
        <p:origin x="1032" y="858"/>
      </p:cViewPr>
      <p:guideLst>
        <p:guide orient="horz" pos="218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14" y="1143000"/>
            <a:ext cx="5486972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519" y="2130426"/>
            <a:ext cx="10364550" cy="1470025"/>
          </a:xfrm>
          <a:prstGeom prst="rect">
            <a:avLst/>
          </a:prstGeom>
        </p:spPr>
        <p:txBody>
          <a:bodyPr lIns="121926" tIns="60963" rIns="121926" bIns="6096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038" y="3886200"/>
            <a:ext cx="8535512" cy="1752600"/>
          </a:xfrm>
          <a:prstGeom prst="rect">
            <a:avLst/>
          </a:prstGeom>
        </p:spPr>
        <p:txBody>
          <a:bodyPr lIns="121926" tIns="60963" rIns="121926" bIns="60963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79" y="6356351"/>
            <a:ext cx="2845171" cy="365125"/>
          </a:xfrm>
          <a:prstGeom prst="rect">
            <a:avLst/>
          </a:prstGeom>
        </p:spPr>
        <p:txBody>
          <a:bodyPr lIns="121926" tIns="60963" rIns="121926" bIns="60963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143" y="6356351"/>
            <a:ext cx="3861303" cy="365125"/>
          </a:xfrm>
          <a:prstGeom prst="rect">
            <a:avLst/>
          </a:prstGeom>
        </p:spPr>
        <p:txBody>
          <a:bodyPr lIns="121926" tIns="60963" rIns="121926" bIns="60963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8738" y="6356351"/>
            <a:ext cx="2845171" cy="365125"/>
          </a:xfrm>
          <a:prstGeom prst="rect">
            <a:avLst/>
          </a:prstGeom>
        </p:spPr>
        <p:txBody>
          <a:bodyPr lIns="121926" tIns="60963" rIns="121926" bIns="60963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1A1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CBD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32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2B2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39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9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9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9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9600" rtl="0" eaLnBrk="1" latinLnBrk="0" hangingPunct="1">
        <a:spcBef>
          <a:spcPct val="20000"/>
        </a:spcBef>
        <a:buFont typeface="Arial" panose="020B060402020209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9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9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ct val="20000"/>
        </a:spcBef>
        <a:buFont typeface="Arial" panose="020B060402020209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ct val="20000"/>
        </a:spcBef>
        <a:buFont typeface="Arial" panose="020B060402020209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A1E21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2CBD94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22957" y="659623"/>
            <a:ext cx="1747677" cy="1747677"/>
          </a:xfrm>
          <a:prstGeom prst="ellipse">
            <a:avLst/>
          </a:prstGeom>
          <a:noFill/>
          <a:ln w="63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FFFF"/>
                </a:solidFill>
              </a:rPr>
              <a:t>梦映 </a:t>
            </a:r>
            <a:endParaRPr kumimoji="1" lang="zh-CN" altLang="en-US" dirty="0">
              <a:solidFill>
                <a:srgbClr val="FFFFFF"/>
              </a:solidFill>
            </a:endParaRPr>
          </a:p>
          <a:p>
            <a:pPr algn="ctr"/>
            <a:r>
              <a:rPr kumimoji="1" lang="zh-CN" dirty="0">
                <a:solidFill>
                  <a:srgbClr val="FFFFFF"/>
                </a:solidFill>
              </a:rPr>
              <a:t>动漫</a:t>
            </a:r>
            <a:endParaRPr kumimoji="1" lang="zh-CN" dirty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794" y="2774179"/>
            <a:ext cx="6096000" cy="7480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zh-CN" sz="4265" dirty="0" smtClean="0">
                <a:solidFill>
                  <a:srgbClr val="2CBD94"/>
                </a:solidFill>
              </a:rPr>
              <a:t>测试团队内部分享</a:t>
            </a:r>
            <a:r>
              <a:rPr kumimoji="1" lang="zh-CN" altLang="en-US" sz="4265" dirty="0">
                <a:solidFill>
                  <a:srgbClr val="FFFFFF"/>
                </a:solidFill>
              </a:rPr>
              <a:t> </a:t>
            </a:r>
            <a:endParaRPr kumimoji="1" lang="en-US" altLang="zh-CN" sz="4265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 flipH="1">
            <a:off x="1344295" y="3204845"/>
            <a:ext cx="2035175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H="1">
            <a:off x="8830945" y="3212465"/>
            <a:ext cx="1965960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786159" y="4396747"/>
            <a:ext cx="2621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FFFFFF"/>
                </a:solidFill>
              </a:rPr>
              <a:t>8</a:t>
            </a:r>
            <a:r>
              <a:rPr kumimoji="1" lang="zh-CN" altLang="en-US" sz="1600" dirty="0">
                <a:solidFill>
                  <a:srgbClr val="FFFFFF"/>
                </a:solidFill>
              </a:rPr>
              <a:t>月</a:t>
            </a:r>
            <a:r>
              <a:rPr kumimoji="1" lang="en-US" altLang="zh-CN" sz="1600" dirty="0">
                <a:solidFill>
                  <a:srgbClr val="FFFFFF"/>
                </a:solidFill>
              </a:rPr>
              <a:t>12</a:t>
            </a:r>
            <a:r>
              <a:rPr kumimoji="1" lang="zh-CN" altLang="en-US" sz="1600" dirty="0">
                <a:solidFill>
                  <a:srgbClr val="FFFFFF"/>
                </a:solidFill>
              </a:rPr>
              <a:t>日 周三 </a:t>
            </a:r>
            <a:r>
              <a:rPr kumimoji="1" lang="en-US" altLang="zh-CN" sz="1600" dirty="0">
                <a:solidFill>
                  <a:srgbClr val="FFFFFF"/>
                </a:solidFill>
              </a:rPr>
              <a:t>19:00-20:30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8794" y="3530588"/>
            <a:ext cx="6096000" cy="7480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zh-CN" altLang="en-US" sz="4265" dirty="0">
                <a:solidFill>
                  <a:srgbClr val="FFFFFF"/>
                </a:solidFill>
              </a:rPr>
              <a:t>交流会议</a:t>
            </a:r>
            <a:endParaRPr kumimoji="1" lang="en-US" altLang="zh-CN" sz="4265" dirty="0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25579" y="5068577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kumimoji="1" lang="zh-CN" altLang="en-US" sz="1800" dirty="0">
                <a:solidFill>
                  <a:srgbClr val="FFFFFF"/>
                </a:solidFill>
              </a:rPr>
              <a:t>主讲人：冯志权</a:t>
            </a:r>
            <a:endParaRPr kumimoji="1" lang="zh-CN" alt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  <p:sndAc>
          <p:stSnd>
            <p:snd r:embed="rId1" name="suction.wav"/>
          </p:stSnd>
        </p:sndAc>
      </p:transition>
    </mc:Choice>
    <mc:Fallback>
      <p:transition>
        <p:fade/>
        <p:sndAc>
          <p:stSnd>
            <p:snd r:embed="rId1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96845" y="628015"/>
            <a:ext cx="8837930" cy="5694045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url_for()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800100" lvl="1" indent="-342900" algn="l">
              <a:buFont typeface="Wingdings" panose="05000000000000000000" charset="0"/>
              <a:buChar char=""/>
            </a:pP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根据视图函数进行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url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的构建，亦可以带上参数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457200" lvl="1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	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url_for('hello', name = name)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	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		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URL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构建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96845" y="628015"/>
            <a:ext cx="8837930" cy="5694045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lvl="1" algn="l"/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app.run(host, port, debug, options)</a:t>
            </a:r>
            <a:endParaRPr lang="zh-CN" altLang="en-US" sz="2000" spc="15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  <a:sym typeface="+mn-ea"/>
            </a:endParaRPr>
          </a:p>
          <a:p>
            <a:pPr lvl="1" algn="l"/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1" indent="-457200" algn="l">
              <a:buFont typeface="Wingdings" panose="05000000000000000000" charset="0"/>
              <a:buChar char=""/>
            </a:pP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可以修改端口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indent="0" algn="l">
              <a:buFont typeface="Arial" panose="020B0604020202090204" pitchFamily="34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app.run(port='5001')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indent="0" algn="l">
              <a:buFont typeface="Arial" panose="020B0604020202090204" pitchFamily="34" charset="0"/>
              <a:buNone/>
            </a:pP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800100" lvl="1" indent="-342900" algn="l">
              <a:buFont typeface="Wingdings" panose="05000000000000000000" charset="0"/>
              <a:buChar char=""/>
            </a:pP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开启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debug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模式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app.run(debug=True)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800100" lvl="1" indent="-342900" algn="l">
              <a:buFont typeface="Wingdings" panose="05000000000000000000" charset="0"/>
              <a:buChar char=""/>
            </a:pP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对外访问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 	app.run(host='0.0.0.0')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342900" indent="-342900" algn="l">
              <a:buFont typeface="Wingdings" panose="05000000000000000000" charset="0"/>
              <a:buChar char=""/>
            </a:pP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启动命令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96845" y="628015"/>
            <a:ext cx="8837930" cy="5694045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lvl="1" algn="l"/>
            <a:r>
              <a:rPr lang="zh-CN" altLang="en-US" sz="2000">
                <a:solidFill>
                  <a:schemeClr val="bg1"/>
                </a:solidFill>
                <a:sym typeface="+mn-ea"/>
              </a:rPr>
              <a:t>Flask官网：https://palletsprojects.com/p/flask/</a:t>
            </a:r>
            <a:endParaRPr lang="zh-CN" altLang="en-US" sz="2000">
              <a:solidFill>
                <a:schemeClr val="bg1"/>
              </a:solidFill>
            </a:endParaRPr>
          </a:p>
          <a:p>
            <a:pPr lvl="1" algn="l"/>
            <a:endParaRPr lang="zh-CN" altLang="en-US" sz="2000">
              <a:solidFill>
                <a:schemeClr val="bg1"/>
              </a:solidFill>
            </a:endParaRPr>
          </a:p>
          <a:p>
            <a:pPr lvl="1" algn="l"/>
            <a:r>
              <a:rPr lang="zh-CN" altLang="en-US" sz="2000">
                <a:solidFill>
                  <a:schemeClr val="bg1"/>
                </a:solidFill>
                <a:sym typeface="+mn-ea"/>
              </a:rPr>
              <a:t>Flask中文教程：https://dormousehole.readthedocs.io/en/latest/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lvl="1"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layui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官网：https://www.layui.com/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触漫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QA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平台：http://192.168.216.210:5000/home/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文档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96845" y="628015"/>
            <a:ext cx="8837930" cy="5694045"/>
          </a:xfrm>
          <a:prstGeom prst="rect">
            <a:avLst/>
          </a:prstGeom>
          <a:noFill/>
        </p:spPr>
        <p:txBody>
          <a:bodyPr lIns="91440" tIns="45720" rIns="91440" bIns="45720" anchor="ctr">
            <a:normAutofit fontScale="60000"/>
          </a:bodyPr>
          <a:p>
            <a:pPr lvl="1" algn="l"/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.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│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── README.md			// 说明文档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│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── api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│   ├── app_api.py			// app相关api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│   └── web_api.py			// 后台相关api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│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── app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│   ├── models.py			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// models层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│   └── views				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// 视图层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│       ├── api_test.py	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		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// 接口自动化视图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│       ├── home.py					// 首页视图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│       └── toolbox.py				// 工具箱视图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│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── logs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│   └── test.log				// 日志文档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│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── config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│   ├── env_config.yaml			// 环境配置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│   └── log_config.yaml			// 日志配置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│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── gunicorn.conf.py		// gunicorn配置文件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│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── manage.py			// 应用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│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── requirements.txt		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// 记录依赖包和版本号文档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│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── static				// 静态资源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│   ├── js					// js文件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│   └── layui					// 引入的layui库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│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── templates			// 模板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│   ├── api_test				// 接口自动化模板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│   ├── home.html				// 首页模板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│   └── toolbox				// 工具箱模板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│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── testcases			// 用例组装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平台架构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96845" y="628015"/>
            <a:ext cx="8837930" cy="5694045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lvl="1" algn="l"/>
            <a:r>
              <a:rPr lang="zh-CN" altLang="en-US" sz="2000">
                <a:solidFill>
                  <a:schemeClr val="bg1"/>
                </a:solidFill>
                <a:sym typeface="+mn-ea"/>
              </a:rPr>
              <a:t>requirements.txt 文件用于记录所有依赖包及对应版本号，以便在新环境中进行部署操作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lvl="1" algn="l"/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952500" lvl="1" indent="-342900" algn="l">
              <a:buFont typeface="Wingdings" panose="05000000000000000000" charset="0"/>
              <a:buChar char="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根据文档安装依赖库：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952500" lvl="1" indent="-342900"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pip install -r requirements.txt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lvl="1" algn="l"/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952500" lvl="1" indent="-342900" algn="l">
              <a:buFont typeface="Wingdings" panose="05000000000000000000" charset="0"/>
              <a:buChar char="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生产依赖文档：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lvl="1"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	pip freeze &gt; 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requirements.txt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安装依赖库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A1E21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2CBD94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22957" y="659623"/>
            <a:ext cx="1747677" cy="1747677"/>
          </a:xfrm>
          <a:prstGeom prst="ellipse">
            <a:avLst/>
          </a:prstGeom>
          <a:noFill/>
          <a:ln w="63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FFFF"/>
                </a:solidFill>
              </a:rPr>
              <a:t>梦映 </a:t>
            </a:r>
            <a:endParaRPr kumimoji="1" lang="zh-CN" altLang="en-US" dirty="0">
              <a:solidFill>
                <a:srgbClr val="FFFFFF"/>
              </a:solidFill>
            </a:endParaRPr>
          </a:p>
          <a:p>
            <a:pPr algn="ctr"/>
            <a:r>
              <a:rPr kumimoji="1" lang="zh-CN" dirty="0">
                <a:solidFill>
                  <a:srgbClr val="FFFFFF"/>
                </a:solidFill>
              </a:rPr>
              <a:t>动漫</a:t>
            </a:r>
            <a:endParaRPr kumimoji="1" lang="zh-CN" dirty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794" y="2774179"/>
            <a:ext cx="6096000" cy="14046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en-US" altLang="zh-CN" sz="4265" dirty="0">
                <a:solidFill>
                  <a:srgbClr val="2CBD94"/>
                </a:solidFill>
                <a:latin typeface="方正姚体" panose="02010601030101010101" charset="-122"/>
                <a:ea typeface="方正姚体" panose="02010601030101010101" charset="-122"/>
              </a:rPr>
              <a:t>THANK </a:t>
            </a:r>
            <a:r>
              <a:rPr kumimoji="1" lang="en-US" altLang="zh-CN" sz="4265" dirty="0">
                <a:solidFill>
                  <a:srgbClr val="FFFFFF"/>
                </a:solidFill>
                <a:latin typeface="方正姚体" panose="02010601030101010101" charset="-122"/>
                <a:ea typeface="方正姚体" panose="02010601030101010101" charset="-122"/>
              </a:rPr>
              <a:t>YOU</a:t>
            </a:r>
            <a:endParaRPr kumimoji="1" lang="en-US" altLang="zh-CN" sz="4265" dirty="0">
              <a:solidFill>
                <a:srgbClr val="FFFFFF"/>
              </a:solidFill>
              <a:latin typeface="方正姚体" panose="02010601030101010101" charset="-122"/>
              <a:ea typeface="方正姚体" panose="02010601030101010101" charset="-122"/>
            </a:endParaRPr>
          </a:p>
          <a:p>
            <a:pPr algn="ctr"/>
            <a:r>
              <a:rPr kumimoji="1" lang="en-US" altLang="zh-CN" sz="4265" dirty="0">
                <a:solidFill>
                  <a:srgbClr val="FFFFFF"/>
                </a:solidFill>
                <a:latin typeface="方正姚体" panose="02010601030101010101" charset="-122"/>
                <a:ea typeface="方正姚体" panose="02010601030101010101" charset="-122"/>
              </a:rPr>
              <a:t>FOR</a:t>
            </a:r>
            <a:r>
              <a:rPr kumimoji="1" lang="zh-CN" altLang="en-US" sz="4265" dirty="0">
                <a:solidFill>
                  <a:srgbClr val="FFFFFF"/>
                </a:solidFill>
                <a:latin typeface="方正姚体" panose="02010601030101010101" charset="-122"/>
                <a:ea typeface="方正姚体" panose="02010601030101010101" charset="-122"/>
              </a:rPr>
              <a:t> </a:t>
            </a:r>
            <a:r>
              <a:rPr kumimoji="1" lang="en-US" altLang="zh-CN" sz="4265" dirty="0">
                <a:solidFill>
                  <a:srgbClr val="FFFFFF"/>
                </a:solidFill>
                <a:latin typeface="方正姚体" panose="02010601030101010101" charset="-122"/>
                <a:ea typeface="方正姚体" panose="02010601030101010101" charset="-122"/>
              </a:rPr>
              <a:t>WATCHING</a:t>
            </a:r>
            <a:endParaRPr kumimoji="1" lang="en-US" altLang="zh-CN" sz="4265" dirty="0">
              <a:solidFill>
                <a:srgbClr val="FFFFFF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 flipH="1">
            <a:off x="1344187" y="3205065"/>
            <a:ext cx="1525312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H="1">
            <a:off x="9271903" y="3212323"/>
            <a:ext cx="1525312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447189" y="4458767"/>
            <a:ext cx="12992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FFFFFF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fighting  </a:t>
            </a:r>
            <a:r>
              <a:rPr kumimoji="1" lang="zh-CN" altLang="en-US" sz="1600" dirty="0">
                <a:solidFill>
                  <a:srgbClr val="FFFFFF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！！</a:t>
            </a:r>
            <a:endParaRPr kumimoji="1" lang="zh-CN" altLang="en-US" sz="1600" dirty="0">
              <a:solidFill>
                <a:srgbClr val="FFFFFF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62628" y="1466040"/>
            <a:ext cx="4288735" cy="3782849"/>
          </a:xfrm>
          <a:prstGeom prst="rect">
            <a:avLst/>
          </a:prstGeom>
          <a:solidFill>
            <a:srgbClr val="2CBD94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 b="1" dirty="0">
              <a:solidFill>
                <a:srgbClr val="1A1E2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4" y="6302422"/>
            <a:ext cx="12192000" cy="555577"/>
          </a:xfrm>
          <a:prstGeom prst="rect">
            <a:avLst/>
          </a:prstGeom>
          <a:solidFill>
            <a:srgbClr val="1A1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9" name="文本框 18"/>
          <p:cNvSpPr txBox="1"/>
          <p:nvPr/>
        </p:nvSpPr>
        <p:spPr>
          <a:xfrm>
            <a:off x="1000060" y="1567155"/>
            <a:ext cx="2686954" cy="625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665" dirty="0">
                <a:solidFill>
                  <a:schemeClr val="bg1"/>
                </a:solidFill>
              </a:rPr>
              <a:t>CONTENTS</a:t>
            </a:r>
            <a:r>
              <a:rPr kumimoji="1" lang="zh-CN" altLang="en-US" sz="2665" dirty="0">
                <a:solidFill>
                  <a:schemeClr val="bg1"/>
                </a:solidFill>
              </a:rPr>
              <a:t> 目录</a:t>
            </a:r>
            <a:endParaRPr kumimoji="1" lang="zh-CN" altLang="en-US" sz="2665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00060" y="2748541"/>
            <a:ext cx="1737976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5" dirty="0">
                <a:solidFill>
                  <a:schemeClr val="bg1"/>
                </a:solidFill>
              </a:rPr>
              <a:t>PART</a:t>
            </a:r>
            <a:r>
              <a:rPr kumimoji="1" lang="zh-CN" altLang="en-US" sz="1335" dirty="0">
                <a:solidFill>
                  <a:schemeClr val="bg1"/>
                </a:solidFill>
              </a:rPr>
              <a:t> </a:t>
            </a:r>
            <a:r>
              <a:rPr kumimoji="1" lang="en-US" altLang="zh-CN" sz="1335" dirty="0">
                <a:solidFill>
                  <a:schemeClr val="bg1"/>
                </a:solidFill>
              </a:rPr>
              <a:t>ONE</a:t>
            </a:r>
            <a:r>
              <a:rPr kumimoji="1" lang="zh-CN" altLang="en-US" sz="1335" dirty="0">
                <a:solidFill>
                  <a:schemeClr val="bg1"/>
                </a:solidFill>
              </a:rPr>
              <a:t> 第一部分</a:t>
            </a:r>
            <a:endParaRPr kumimoji="1"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0060" y="3178353"/>
            <a:ext cx="1755609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5" dirty="0">
                <a:solidFill>
                  <a:schemeClr val="bg1"/>
                </a:solidFill>
              </a:rPr>
              <a:t>PART</a:t>
            </a:r>
            <a:r>
              <a:rPr kumimoji="1" lang="zh-CN" altLang="en-US" sz="1335" dirty="0">
                <a:solidFill>
                  <a:schemeClr val="bg1"/>
                </a:solidFill>
              </a:rPr>
              <a:t> </a:t>
            </a:r>
            <a:r>
              <a:rPr kumimoji="1" lang="en-US" altLang="zh-CN" sz="1335" dirty="0">
                <a:solidFill>
                  <a:schemeClr val="bg1"/>
                </a:solidFill>
              </a:rPr>
              <a:t>TWO</a:t>
            </a:r>
            <a:r>
              <a:rPr kumimoji="1" lang="zh-CN" altLang="en-US" sz="1335" dirty="0">
                <a:solidFill>
                  <a:schemeClr val="bg1"/>
                </a:solidFill>
              </a:rPr>
              <a:t> 第二部分</a:t>
            </a:r>
            <a:endParaRPr kumimoji="1"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1831" y="2757022"/>
            <a:ext cx="1783715" cy="359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FFFFFF"/>
                </a:solidFill>
              </a:rPr>
              <a:t>Flask</a:t>
            </a:r>
            <a:r>
              <a:rPr kumimoji="1" lang="zh-CN" altLang="en-US" sz="1335" dirty="0">
                <a:solidFill>
                  <a:srgbClr val="FFFFFF"/>
                </a:solidFill>
              </a:rPr>
              <a:t>简介与基础使用</a:t>
            </a:r>
            <a:endParaRPr kumimoji="1" lang="zh-CN" altLang="en-US" sz="1335" dirty="0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01831" y="3184007"/>
            <a:ext cx="1673225" cy="359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FFFFFF"/>
                </a:solidFill>
              </a:rPr>
              <a:t>QA</a:t>
            </a:r>
            <a:r>
              <a:rPr kumimoji="1" lang="zh-CN" altLang="en-US" sz="1335" dirty="0">
                <a:solidFill>
                  <a:srgbClr val="FFFFFF"/>
                </a:solidFill>
              </a:rPr>
              <a:t>平台的框架介绍 </a:t>
            </a:r>
            <a:endParaRPr kumimoji="1" lang="zh-CN" altLang="en-US" sz="1335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96845" y="1619885"/>
            <a:ext cx="8837930" cy="4701540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大大提升开发效率</a:t>
            </a:r>
            <a:endParaRPr lang="zh-CN" altLang="en-US" sz="2000" spc="15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  <a:sym typeface="+mn-ea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让应用开发更加规范、拓展性更强</a:t>
            </a:r>
            <a:endParaRPr lang="zh-CN" altLang="en-US" sz="2000" spc="15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  <a:sym typeface="+mn-ea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让程序员把更多的精力放在业务逻辑的实现上，而不是重复、而复杂的基础环境上（比如web服务器、底层实现等）</a:t>
            </a:r>
            <a:endParaRPr lang="zh-CN" altLang="en-US" sz="2000" spc="15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框架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96845" y="2191385"/>
            <a:ext cx="8553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为什么要使用框架？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96845" y="977900"/>
            <a:ext cx="8837930" cy="2363470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Django</a:t>
            </a:r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的MTV框架，自带ORM，admin后台管理，自带的数据库和开发测试用的服务器，给开发者提高了开发效率。重量级的web框架，功能齐全，提供一站式的解决思路，能让开发者不用在选择上花费大量的时间。</a:t>
            </a:r>
            <a:endParaRPr lang="zh-CN" altLang="en-US" sz="2000" spc="15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对比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96845" y="733425"/>
            <a:ext cx="8553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Django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2696845" y="3982720"/>
            <a:ext cx="8837930" cy="2363470"/>
          </a:xfrm>
          <a:prstGeom prst="rect">
            <a:avLst/>
          </a:prstGeom>
          <a:noFill/>
        </p:spPr>
        <p:txBody>
          <a:bodyPr lIns="91440" tIns="45720" rIns="91440" bIns="45720" anchor="ctr">
            <a:normAutofit lnSpcReduction="20000"/>
          </a:bodyPr>
          <a:p>
            <a:pPr marL="342900" marR="0" lvl="0" indent="-34290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"/>
            </a:pPr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是轻量级的框架，自由灵活，可扩展性，核心基于Werkzeug WSGI工具和jinja2模板引擎</a:t>
            </a:r>
            <a:endParaRPr lang="zh-CN" altLang="en-US" sz="2000" spc="15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  <a:sym typeface="+mn-ea"/>
            </a:endParaRPr>
          </a:p>
          <a:p>
            <a:pPr marL="342900" marR="0" lvl="0" indent="-34290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"/>
            </a:pPr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适合做小网站以及web服务的API，开发大型网站无压力，但是架构需要自己设计。</a:t>
            </a:r>
            <a:endParaRPr lang="zh-CN" altLang="en-US" sz="2000" spc="15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6845" y="3633470"/>
            <a:ext cx="8553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Flask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13660" y="650875"/>
            <a:ext cx="8905875" cy="5670550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Werkzeug： 用于实现 WSGI 应用和服务之间的标准 Python 接口。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Jinja2： Python的一个流行的模板引擎。Web模板系统将模板与特定数据源组合以呈现动态网页。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MarkupSafe 与 Jinja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2</a:t>
            </a:r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 共用，在渲染页面时用于避免不可信的输入，防止注入攻击。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ItsDangerous： 保证数据完整性的安全标志数据，用于保护 Flask 的 session cookie.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Click： 一个命令行应用的框架。用于提供 flask 命令，并允许添加自定义 管理命令。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核心依赖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96845" y="628015"/>
            <a:ext cx="8837930" cy="5694045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pip install flask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安装命令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96845" y="628015"/>
            <a:ext cx="8837930" cy="5694045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@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app.route(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rule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, options)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使用装饰器进行触发函数的url，与视图函数绑定，呈现函数输出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800100" lvl="1" indent="-342900" algn="l">
              <a:buFont typeface="Wingdings" panose="05000000000000000000" charset="0"/>
              <a:buChar char=""/>
            </a:pP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动态构建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url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457200" lvl="1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	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@app.route('/order/&lt;int:order_id&gt;')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	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		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800100" lvl="1" indent="-342900" algn="l">
              <a:buFont typeface="Wingdings" panose="05000000000000000000" charset="0"/>
              <a:buChar char=""/>
            </a:pP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修改可支持的请求方式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@app.route('/demo/', methods=['GET', 'POST'])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路由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96845" y="628015"/>
            <a:ext cx="8837930" cy="5694045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render_template()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定位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templates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文件夹中的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HTML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文件，以HTML的形式返回输出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800100" lvl="1" indent="-342900" algn="l">
              <a:buFont typeface="Wingdings" panose="05000000000000000000" charset="0"/>
              <a:buChar char=""/>
            </a:pP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返回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html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页面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457200" lvl="1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	render_template('hello.html')	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		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800100" lvl="1" indent="-342900" algn="l">
              <a:buFont typeface="Wingdings" panose="05000000000000000000" charset="0"/>
              <a:buChar char=""/>
            </a:pP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动态插入变量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render_template('hello.html', name=name)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模板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96845" y="628015"/>
            <a:ext cx="8837930" cy="5694045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redirect(url)	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进行页面重定向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800100" lvl="1" indent="-342900" algn="l">
              <a:buFont typeface="Wingdings" panose="05000000000000000000" charset="0"/>
              <a:buChar char=""/>
            </a:pP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重定向到简书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457200" lvl="1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	redirect(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'http://www.jianshu.com'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)	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		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800100" lvl="1" indent="-342900" algn="l">
              <a:buFont typeface="Wingdings" panose="05000000000000000000" charset="0"/>
              <a:buChar char=""/>
            </a:pP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也可以与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url_for()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一起使用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redirect(url_for('demo'))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重定向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12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ags/tag16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17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ags/tag21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22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ags/tag26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27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ags/tag31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32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ags/tag36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37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ags/tag41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42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ags/tag46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47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ags/tag51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52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ags/tag56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57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ags/tag61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7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heme/theme1.xml><?xml version="1.0" encoding="utf-8"?>
<a:theme xmlns:a="http://schemas.openxmlformats.org/drawingml/2006/main" name="1">
  <a:themeElements>
    <a:clrScheme name="自定义 97">
      <a:dk1>
        <a:srgbClr val="103154"/>
      </a:dk1>
      <a:lt1>
        <a:srgbClr val="FFFFFF"/>
      </a:lt1>
      <a:dk2>
        <a:srgbClr val="FF7F01"/>
      </a:dk2>
      <a:lt2>
        <a:srgbClr val="0096FF"/>
      </a:lt2>
      <a:accent1>
        <a:srgbClr val="00BFC3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2302</Words>
  <Application>WPS 演示</Application>
  <PresentationFormat>自定义</PresentationFormat>
  <Paragraphs>175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方正书宋_GBK</vt:lpstr>
      <vt:lpstr>Wingdings</vt:lpstr>
      <vt:lpstr>Arial</vt:lpstr>
      <vt:lpstr>Wingdings</vt:lpstr>
      <vt:lpstr>微软雅黑</vt:lpstr>
      <vt:lpstr>汉仪旗黑</vt:lpstr>
      <vt:lpstr>方正姚体</vt:lpstr>
      <vt:lpstr>华文宋体</vt:lpstr>
      <vt:lpstr>Century Gothic</vt:lpstr>
      <vt:lpstr>苹方-简</vt:lpstr>
      <vt:lpstr>宋体</vt:lpstr>
      <vt:lpstr>Arial Unicode MS</vt:lpstr>
      <vt:lpstr>Calibri</vt:lpstr>
      <vt:lpstr>Helvetica Neue</vt:lpstr>
      <vt:lpstr>汉仪书宋二KW</vt:lpstr>
      <vt:lpstr>微软雅黑</vt:lpstr>
      <vt:lpstr>宋体-简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damon</cp:lastModifiedBy>
  <cp:revision>290</cp:revision>
  <dcterms:created xsi:type="dcterms:W3CDTF">2020-08-12T10:12:40Z</dcterms:created>
  <dcterms:modified xsi:type="dcterms:W3CDTF">2020-08-12T10:12:40Z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2052-2.5.0.4070</vt:lpwstr>
  </property>
</Properties>
</file>