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274" r:id="rId4"/>
    <p:sldId id="279" r:id="rId6"/>
    <p:sldId id="280" r:id="rId7"/>
    <p:sldId id="283" r:id="rId8"/>
    <p:sldId id="287" r:id="rId9"/>
    <p:sldId id="286" r:id="rId10"/>
    <p:sldId id="285" r:id="rId11"/>
    <p:sldId id="284" r:id="rId12"/>
    <p:sldId id="282" r:id="rId13"/>
    <p:sldId id="288" r:id="rId14"/>
    <p:sldId id="270" r:id="rId15"/>
  </p:sldIdLst>
  <p:sldSz cx="1219327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000000"/>
    <a:srgbClr val="393F41"/>
    <a:srgbClr val="2B2F32"/>
    <a:srgbClr val="324444"/>
    <a:srgbClr val="2CBD94"/>
    <a:srgbClr val="1A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>
        <p:scale>
          <a:sx n="107" d="100"/>
          <a:sy n="107" d="100"/>
        </p:scale>
        <p:origin x="1032" y="858"/>
      </p:cViewPr>
      <p:guideLst>
        <p:guide orient="horz" pos="218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14" y="1143000"/>
            <a:ext cx="5486972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  <a:prstGeom prst="rect">
            <a:avLst/>
          </a:prstGeom>
        </p:spPr>
        <p:txBody>
          <a:bodyPr lIns="121926" tIns="60963" rIns="121926" bIns="6096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  <a:prstGeom prst="rect">
            <a:avLst/>
          </a:prstGeom>
        </p:spPr>
        <p:txBody>
          <a:bodyPr lIns="121926" tIns="60963" rIns="121926" bIns="6096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79" y="6356351"/>
            <a:ext cx="2845171" cy="365125"/>
          </a:xfrm>
          <a:prstGeom prst="rect">
            <a:avLst/>
          </a:prstGeom>
        </p:spPr>
        <p:txBody>
          <a:bodyPr lIns="121926" tIns="60963" rIns="121926" bIns="60963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143" y="6356351"/>
            <a:ext cx="3861303" cy="365125"/>
          </a:xfrm>
          <a:prstGeom prst="rect">
            <a:avLst/>
          </a:prstGeom>
        </p:spPr>
        <p:txBody>
          <a:bodyPr lIns="121926" tIns="60963" rIns="121926" bIns="6096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8738" y="6356351"/>
            <a:ext cx="2845171" cy="365125"/>
          </a:xfrm>
          <a:prstGeom prst="rect">
            <a:avLst/>
          </a:prstGeom>
        </p:spPr>
        <p:txBody>
          <a:bodyPr lIns="121926" tIns="60963" rIns="121926" bIns="60963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CB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2B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9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9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9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9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9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45.xml"/><Relationship Id="rId5" Type="http://schemas.openxmlformats.org/officeDocument/2006/relationships/image" Target="../media/image2.png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659623"/>
            <a:ext cx="1747677" cy="1747677"/>
          </a:xfrm>
          <a:prstGeom prst="ellipse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梦映 </a:t>
            </a:r>
            <a:endParaRPr kumimoji="1" lang="zh-CN" altLang="en-US" dirty="0">
              <a:solidFill>
                <a:srgbClr val="FFFFFF"/>
              </a:solidFill>
            </a:endParaRPr>
          </a:p>
          <a:p>
            <a:pPr algn="ctr"/>
            <a:r>
              <a:rPr kumimoji="1" lang="zh-CN" dirty="0">
                <a:solidFill>
                  <a:srgbClr val="FFFFFF"/>
                </a:solidFill>
              </a:rPr>
              <a:t>动漫</a:t>
            </a:r>
            <a:endParaRPr kumimoji="1" lang="zh-CN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774179"/>
            <a:ext cx="6096000" cy="7480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sz="4265" dirty="0" smtClean="0">
                <a:solidFill>
                  <a:srgbClr val="2CBD94"/>
                </a:solidFill>
              </a:rPr>
              <a:t>测试团队内部分享</a:t>
            </a:r>
            <a:r>
              <a:rPr kumimoji="1" lang="zh-CN" altLang="en-US" sz="4265" dirty="0">
                <a:solidFill>
                  <a:srgbClr val="FFFFFF"/>
                </a:solidFill>
              </a:rPr>
              <a:t> </a:t>
            </a:r>
            <a:endParaRPr kumimoji="1" lang="en-US" altLang="zh-CN" sz="4265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295" y="3204845"/>
            <a:ext cx="2035175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8830945" y="3212465"/>
            <a:ext cx="1965960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86159" y="4396747"/>
            <a:ext cx="2621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</a:rPr>
              <a:t>8</a:t>
            </a:r>
            <a:r>
              <a:rPr kumimoji="1" lang="zh-CN" altLang="en-US" sz="1600" dirty="0">
                <a:solidFill>
                  <a:srgbClr val="FFFFFF"/>
                </a:solidFill>
              </a:rPr>
              <a:t>月</a:t>
            </a:r>
            <a:r>
              <a:rPr kumimoji="1" lang="en-US" altLang="zh-CN" sz="1600" dirty="0">
                <a:solidFill>
                  <a:srgbClr val="FFFFFF"/>
                </a:solidFill>
              </a:rPr>
              <a:t>12</a:t>
            </a:r>
            <a:r>
              <a:rPr kumimoji="1" lang="zh-CN" altLang="en-US" sz="1600" dirty="0">
                <a:solidFill>
                  <a:srgbClr val="FFFFFF"/>
                </a:solidFill>
              </a:rPr>
              <a:t>日 周三 </a:t>
            </a:r>
            <a:r>
              <a:rPr kumimoji="1" lang="en-US" altLang="zh-CN" sz="1600" dirty="0">
                <a:solidFill>
                  <a:srgbClr val="FFFFFF"/>
                </a:solidFill>
              </a:rPr>
              <a:t>19:00-20:30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794" y="3530588"/>
            <a:ext cx="6096000" cy="7480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altLang="en-US" sz="4265" dirty="0">
                <a:solidFill>
                  <a:srgbClr val="FFFFFF"/>
                </a:solidFill>
              </a:rPr>
              <a:t>交流会议</a:t>
            </a:r>
            <a:endParaRPr kumimoji="1" lang="en-US" altLang="zh-CN" sz="4265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25579" y="5068577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kumimoji="1" lang="zh-CN" altLang="en-US" sz="1800" dirty="0">
                <a:solidFill>
                  <a:srgbClr val="FFFFFF"/>
                </a:solidFill>
              </a:rPr>
              <a:t>组织人：冯志权</a:t>
            </a:r>
            <a:endParaRPr kumimoji="1"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  <p:sndAc>
          <p:stSnd>
            <p:snd r:embed="rId1" name="suction.wav"/>
          </p:stSnd>
        </p:sndAc>
      </p:transition>
    </mc:Choice>
    <mc:Fallback>
      <p:transition>
        <p:fade/>
        <p:sndAc>
          <p:stSnd>
            <p:snd r:embed="rId1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lvl="1" algn="l"/>
            <a:r>
              <a:rPr lang="zh-CN" altLang="en-US" sz="2000">
                <a:solidFill>
                  <a:schemeClr val="bg1"/>
                </a:solidFill>
                <a:sym typeface="+mn-ea"/>
              </a:rPr>
              <a:t>Flask官网：https://palletsprojects.com/p/flask/</a:t>
            </a:r>
            <a:endParaRPr lang="zh-CN" altLang="en-US" sz="2000">
              <a:solidFill>
                <a:schemeClr val="bg1"/>
              </a:solidFill>
            </a:endParaRPr>
          </a:p>
          <a:p>
            <a:pPr lvl="1" algn="l"/>
            <a:endParaRPr lang="zh-CN" altLang="en-US" sz="2000">
              <a:solidFill>
                <a:schemeClr val="bg1"/>
              </a:solidFill>
            </a:endParaRPr>
          </a:p>
          <a:p>
            <a:pPr lvl="1" algn="l"/>
            <a:r>
              <a:rPr lang="zh-CN" altLang="en-US" sz="2000">
                <a:solidFill>
                  <a:schemeClr val="bg1"/>
                </a:solidFill>
                <a:sym typeface="+mn-ea"/>
              </a:rPr>
              <a:t>Flask中文教程：https://dormousehole.readthedocs.io/en/latest/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lvl="1"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layui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官网：https://www.layui.com/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文档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lvl="1" algn="l"/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户外拓展训练通常利用崇山峻岭、翰海大川等自然环境，通过精心设计的活动达到“磨练意志、陶冶情操、完善人格、熔炼团队”的拓展培训目的。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平台架构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845" y="628015"/>
            <a:ext cx="8930005" cy="56934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659623"/>
            <a:ext cx="1747677" cy="1747677"/>
          </a:xfrm>
          <a:prstGeom prst="ellipse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梦映 </a:t>
            </a:r>
            <a:endParaRPr kumimoji="1" lang="zh-CN" altLang="en-US" dirty="0">
              <a:solidFill>
                <a:srgbClr val="FFFFFF"/>
              </a:solidFill>
            </a:endParaRPr>
          </a:p>
          <a:p>
            <a:pPr algn="ctr"/>
            <a:r>
              <a:rPr kumimoji="1" lang="zh-CN" dirty="0">
                <a:solidFill>
                  <a:srgbClr val="FFFFFF"/>
                </a:solidFill>
              </a:rPr>
              <a:t>动漫</a:t>
            </a:r>
            <a:endParaRPr kumimoji="1" lang="zh-CN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774179"/>
            <a:ext cx="6096000" cy="1404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4265" dirty="0">
                <a:solidFill>
                  <a:srgbClr val="2CBD94"/>
                </a:solidFill>
                <a:latin typeface="方正姚体" panose="02010601030101010101" charset="-122"/>
                <a:ea typeface="方正姚体" panose="02010601030101010101" charset="-122"/>
              </a:rPr>
              <a:t>THANK </a:t>
            </a:r>
            <a:r>
              <a:rPr kumimoji="1" lang="en-US" altLang="zh-CN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YOU</a:t>
            </a:r>
            <a:endParaRPr kumimoji="1" lang="en-US" altLang="zh-CN" sz="4265" dirty="0">
              <a:solidFill>
                <a:srgbClr val="FFFFFF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ctr"/>
            <a:r>
              <a:rPr kumimoji="1" lang="en-US" altLang="zh-CN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FOR</a:t>
            </a:r>
            <a:r>
              <a:rPr kumimoji="1" lang="zh-CN" altLang="en-US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 </a:t>
            </a:r>
            <a:r>
              <a:rPr kumimoji="1" lang="en-US" altLang="zh-CN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WATCHING</a:t>
            </a:r>
            <a:endParaRPr kumimoji="1" lang="en-US" altLang="zh-CN" sz="4265" dirty="0">
              <a:solidFill>
                <a:srgbClr val="FFFFFF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187" y="3205065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9271903" y="3212323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47189" y="4458767"/>
            <a:ext cx="12992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fighting  </a:t>
            </a:r>
            <a:r>
              <a:rPr kumimoji="1" lang="zh-CN" altLang="en-US" sz="1600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！！</a:t>
            </a:r>
            <a:endParaRPr kumimoji="1" lang="zh-CN" altLang="en-US" sz="1600" dirty="0">
              <a:solidFill>
                <a:srgbClr val="FFFFFF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62628" y="1466040"/>
            <a:ext cx="4288735" cy="3782849"/>
          </a:xfrm>
          <a:prstGeom prst="rect">
            <a:avLst/>
          </a:prstGeom>
          <a:solidFill>
            <a:srgbClr val="2CBD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4" y="6302422"/>
            <a:ext cx="12192000" cy="555577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9" name="文本框 18"/>
          <p:cNvSpPr txBox="1"/>
          <p:nvPr/>
        </p:nvSpPr>
        <p:spPr>
          <a:xfrm>
            <a:off x="1000060" y="1567155"/>
            <a:ext cx="2686954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665" dirty="0">
                <a:solidFill>
                  <a:schemeClr val="bg1"/>
                </a:solidFill>
              </a:rPr>
              <a:t>CONTENTS</a:t>
            </a:r>
            <a:r>
              <a:rPr kumimoji="1" lang="zh-CN" altLang="en-US" sz="2665" dirty="0">
                <a:solidFill>
                  <a:schemeClr val="bg1"/>
                </a:solidFill>
              </a:rPr>
              <a:t> 目录</a:t>
            </a:r>
            <a:endParaRPr kumimoji="1" lang="zh-CN" altLang="en-US" sz="2665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0060" y="2748541"/>
            <a:ext cx="1737976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ONE</a:t>
            </a:r>
            <a:r>
              <a:rPr kumimoji="1" lang="zh-CN" altLang="en-US" sz="1335" dirty="0">
                <a:solidFill>
                  <a:schemeClr val="bg1"/>
                </a:solidFill>
              </a:rPr>
              <a:t> 第一部分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0060" y="3178353"/>
            <a:ext cx="1755609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TWO</a:t>
            </a:r>
            <a:r>
              <a:rPr kumimoji="1" lang="zh-CN" altLang="en-US" sz="1335" dirty="0">
                <a:solidFill>
                  <a:schemeClr val="bg1"/>
                </a:solidFill>
              </a:rPr>
              <a:t> 第二部分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1831" y="2757022"/>
            <a:ext cx="1443355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Flask</a:t>
            </a:r>
            <a:r>
              <a:rPr kumimoji="1" lang="zh-CN" altLang="en-US" sz="1335" dirty="0">
                <a:solidFill>
                  <a:srgbClr val="FFFFFF"/>
                </a:solidFill>
              </a:rPr>
              <a:t>简介与使用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01831" y="3184007"/>
            <a:ext cx="1673225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</a:rPr>
              <a:t>QA</a:t>
            </a:r>
            <a:r>
              <a:rPr kumimoji="1" lang="zh-CN" altLang="en-US" sz="1335" dirty="0">
                <a:solidFill>
                  <a:srgbClr val="FFFFFF"/>
                </a:solidFill>
              </a:rPr>
              <a:t>平台的框架介绍 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81605" y="1619885"/>
            <a:ext cx="8837930" cy="4701540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Werkzeug： 用于实现 WSGI ，应用和服务之间的标准 Python 接口。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Jinja2： Python的一个流行的模板引擎。Web模板系统将模板与特定数据源组合以呈现动态网页。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MarkupSafe 与 Jinja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2</a:t>
            </a: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 共用，在渲染页面时用于避免不可信的输入，防止注入攻击。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ItsDangerous： 保证数据完整性的安全标志数据，用于保护 Flask 的 session cookie.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Click： 一个命令行应用的框架。用于提供 flask 命令，并允许添加自定义 管理命令。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Flask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简介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3045" y="1090295"/>
            <a:ext cx="8553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flask 是一个使用 Python 编写的轻量级 Web 应用程序框架。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pip install flask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安装命令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@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app.route(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rule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, options)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使用装饰器进行触发函数的url，与视图函数绑定，呈现函数输出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动态构建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url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@app.route('/hello/&lt;name&gt;')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	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修改可支持的请求方式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@app.route('/demo/', methods=['GET', 'POST'])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路由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render_template()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定位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templates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文件夹中的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HTML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文件，以HTML的形式返回输出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返回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html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页面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render_template('hello.html')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	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动态插入变量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render_template('hello.html', name=name)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模板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redirect(url)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进行页面重定向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重定向到简书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redirect(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'http://www.jianshu.com'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)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	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也可以与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url_for()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一起使用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redirect(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url_for('demo')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)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重定向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url_for()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algn="l"/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根据视图函数进行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url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的构建，亦可以带上参数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457200" lvl="1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url_for('hello', name = name)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	</a:t>
            </a:r>
            <a:r>
              <a:rPr lang="en-US" altLang="zh-CN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		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URL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构建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696845" y="628015"/>
            <a:ext cx="8837930" cy="5694045"/>
          </a:xfrm>
          <a:prstGeom prst="rect">
            <a:avLst/>
          </a:prstGeom>
          <a:noFill/>
        </p:spPr>
        <p:txBody>
          <a:bodyPr lIns="91440" tIns="45720" rIns="91440" bIns="45720" anchor="ctr">
            <a:normAutofit/>
          </a:bodyPr>
          <a:p>
            <a:pPr lvl="1" algn="l"/>
            <a:r>
              <a:rPr lang="zh-CN" altLang="en-US" sz="2000" spc="15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  <a:sym typeface="+mn-ea"/>
              </a:rPr>
              <a:t>app.run(host, port, debug, options)</a:t>
            </a:r>
            <a:endParaRPr lang="zh-CN" altLang="en-US" sz="2000" spc="15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  <a:sym typeface="+mn-ea"/>
            </a:endParaRPr>
          </a:p>
          <a:p>
            <a:pPr lvl="1"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1" indent="-4572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可以修改端口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indent="0" algn="l">
              <a:buFont typeface="Arial" panose="020B0604020202090204" pitchFamily="34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app.run(port='5001')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indent="0" algn="l">
              <a:buFont typeface="Arial" panose="020B0604020202090204" pitchFamily="34" charset="0"/>
              <a:buNone/>
            </a:pP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开启</a:t>
            </a: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debug</a:t>
            </a: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模式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	app.run(debug=True)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lvl="1" algn="l"/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800100" lvl="1" indent="-342900" algn="l">
              <a:buFont typeface="Wingdings" panose="05000000000000000000" charset="0"/>
              <a:buChar char=""/>
            </a:pPr>
            <a:r>
              <a:rPr kumimoji="0" lang="zh-CN" altLang="en-US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对外访问</a:t>
            </a:r>
            <a:endParaRPr kumimoji="0" lang="zh-CN" altLang="en-US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914400" lvl="2" indent="0" algn="l">
              <a:buFont typeface="Wingdings" panose="05000000000000000000" charset="0"/>
              <a:buNone/>
            </a:pPr>
            <a:r>
              <a:rPr kumimoji="0" lang="en-US" altLang="zh-CN" sz="2000" b="0" i="0" kern="120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90204" pitchFamily="34" charset="0"/>
                <a:ea typeface="微软雅黑" charset="-122"/>
              </a:rPr>
              <a:t> 	app.run(host='0.0.0.0')</a:t>
            </a: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  <a:p>
            <a:pPr marL="342900" indent="-342900" algn="l">
              <a:buFont typeface="Wingdings" panose="05000000000000000000" charset="0"/>
              <a:buChar char=""/>
            </a:pPr>
            <a:endParaRPr kumimoji="0" lang="en-US" altLang="zh-CN" sz="2000" b="0" i="0" kern="1200" cap="none" spc="150" normalizeH="0" noProof="0" dirty="0">
              <a:ln>
                <a:noFill/>
              </a:ln>
              <a:solidFill>
                <a:srgbClr val="FFFFFF"/>
              </a:solidFill>
              <a:effectLst/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68580" y="2423795"/>
            <a:ext cx="2628265" cy="1558925"/>
          </a:xfrm>
          <a:prstGeom prst="rect">
            <a:avLst/>
          </a:prstGeom>
          <a:noFill/>
        </p:spPr>
        <p:txBody>
          <a:bodyPr lIns="91440" tIns="45720" rIns="91440" bIns="45720" anchor="ctr" anchorCtr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启动命令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1725" y="3731542"/>
            <a:ext cx="2157212" cy="12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>
            <a:off x="1172210" y="489585"/>
            <a:ext cx="10523220" cy="59709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15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16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0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21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25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26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31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35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36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40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41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ags/tag45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5.xml><?xml version="1.0" encoding="utf-8"?>
<p:tagLst xmlns:p="http://schemas.openxmlformats.org/presentationml/2006/main">
  <p:tag name="KSO_WM_SLIDE_ID" val="diagram2020048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1*391"/>
  <p:tag name="KSO_WM_SLIDE_POSITION" val="41*74"/>
  <p:tag name="KSO_WM_TAG_VERSION" val="1.0"/>
  <p:tag name="KSO_WM_BEAUTIFY_FLAG" val="#wm#"/>
  <p:tag name="KSO_WM_TEMPLATE_CATEGORY" val="diagram"/>
  <p:tag name="KSO_WM_TEMPLATE_INDEX" val="20200481"/>
  <p:tag name="KSO_WM_SLIDE_LAYOUT" val="a_f"/>
  <p:tag name="KSO_WM_SLIDE_LAYOUT_CNT" val="1_1"/>
</p:tagLst>
</file>

<file path=ppt/tags/tag6.xml><?xml version="1.0" encoding="utf-8"?>
<p:tagLst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81_1*f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“磨练意志、陶冶情操、完善人格、熔炼团队”的拓展培训目的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_BRIGHTNESS" val="-0.15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1">
  <a:themeElements>
    <a:clrScheme name="自定义 97">
      <a:dk1>
        <a:srgbClr val="103154"/>
      </a:dk1>
      <a:lt1>
        <a:srgbClr val="FFFFFF"/>
      </a:lt1>
      <a:dk2>
        <a:srgbClr val="FF7F01"/>
      </a:dk2>
      <a:lt2>
        <a:srgbClr val="0096FF"/>
      </a:lt2>
      <a:accent1>
        <a:srgbClr val="00BFC3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演示</Application>
  <PresentationFormat>自定义</PresentationFormat>
  <Paragraphs>119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方正书宋_GBK</vt:lpstr>
      <vt:lpstr>Wingdings</vt:lpstr>
      <vt:lpstr>Arial</vt:lpstr>
      <vt:lpstr>方正姚体</vt:lpstr>
      <vt:lpstr>华文宋体</vt:lpstr>
      <vt:lpstr>Century Gothic</vt:lpstr>
      <vt:lpstr>苹方-简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Wingdings</vt:lpstr>
      <vt:lpstr>微软雅黑 Light</vt:lpstr>
      <vt:lpstr>宋体-简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damon</cp:lastModifiedBy>
  <cp:revision>207</cp:revision>
  <dcterms:created xsi:type="dcterms:W3CDTF">2020-08-11T08:02:06Z</dcterms:created>
  <dcterms:modified xsi:type="dcterms:W3CDTF">2020-08-11T08:02:06Z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2052-2.5.0.4070</vt:lpwstr>
  </property>
</Properties>
</file>