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FE"/>
    <a:srgbClr val="5F1007"/>
    <a:srgbClr val="266436"/>
    <a:srgbClr val="FF0000"/>
    <a:srgbClr val="32A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833"/>
    <p:restoredTop sz="97419" autoAdjust="0"/>
  </p:normalViewPr>
  <p:slideViewPr>
    <p:cSldViewPr>
      <p:cViewPr varScale="1">
        <p:scale>
          <a:sx n="137" d="100"/>
          <a:sy n="137" d="100"/>
        </p:scale>
        <p:origin x="-10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1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181826-9109-7443-AAE9-BA5426934A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92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304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" y="3886200"/>
            <a:ext cx="4724400" cy="1752600"/>
          </a:xfrm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2286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2286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600200"/>
            <a:ext cx="40767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767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19100" y="39624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9100" y="16002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767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767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600200"/>
            <a:ext cx="40767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767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3962400"/>
            <a:ext cx="40767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40767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9100" y="1600200"/>
            <a:ext cx="8305800" cy="4572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9100" y="16002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6002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002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9pPr>
    </p:titleStyle>
    <p:bodyStyle>
      <a:lvl1pPr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004880"/>
        </a:buClr>
        <a:buFont typeface="Wingdings" pitchFamily="-110" charset="2"/>
        <a:buChar char="§"/>
        <a:defRPr sz="30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03225" indent="-28892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rgbClr val="004880"/>
        </a:buClr>
        <a:buChar char="•"/>
        <a:defRPr sz="2600">
          <a:solidFill>
            <a:schemeClr val="tx1"/>
          </a:solidFill>
          <a:latin typeface="Times New Roman"/>
          <a:ea typeface="ＭＳ Ｐゴシック" pitchFamily="-110" charset="-128"/>
          <a:cs typeface="Times New Roman"/>
        </a:defRPr>
      </a:lvl2pPr>
      <a:lvl3pPr marL="857250" indent="-277813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2400">
          <a:solidFill>
            <a:schemeClr val="tx1"/>
          </a:solidFill>
          <a:latin typeface="Times New Roman"/>
          <a:ea typeface="ＭＳ Ｐゴシック" pitchFamily="-110" charset="-128"/>
          <a:cs typeface="Times New Roman"/>
        </a:defRPr>
      </a:lvl3pPr>
      <a:lvl4pPr marL="1255713" indent="-284163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rgbClr val="004880"/>
        </a:buClr>
        <a:buFont typeface="Times" pitchFamily="-110" charset="0"/>
        <a:buChar char="•"/>
        <a:defRPr sz="2400">
          <a:solidFill>
            <a:schemeClr val="tx1"/>
          </a:solidFill>
          <a:latin typeface="Times New Roman"/>
          <a:ea typeface="ＭＳ Ｐゴシック" pitchFamily="-110" charset="-128"/>
          <a:cs typeface="Times New Roman"/>
        </a:defRPr>
      </a:lvl4pPr>
      <a:lvl5pPr marL="16589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Times New Roman"/>
          <a:ea typeface="ＭＳ Ｐゴシック" pitchFamily="-110" charset="-128"/>
          <a:cs typeface="Times New Roman"/>
        </a:defRPr>
      </a:lvl5pPr>
      <a:lvl6pPr marL="21161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+mn-lt"/>
          <a:ea typeface="ＭＳ Ｐゴシック" pitchFamily="-110" charset="-128"/>
        </a:defRPr>
      </a:lvl6pPr>
      <a:lvl7pPr marL="25733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+mn-lt"/>
          <a:ea typeface="ＭＳ Ｐゴシック" pitchFamily="-110" charset="-128"/>
        </a:defRPr>
      </a:lvl7pPr>
      <a:lvl8pPr marL="30305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+mn-lt"/>
          <a:ea typeface="ＭＳ Ｐゴシック" pitchFamily="-110" charset="-128"/>
        </a:defRPr>
      </a:lvl8pPr>
      <a:lvl9pPr marL="34877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616"/>
            <a:ext cx="9144000" cy="655183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Inversion Engine Architecture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95028" y="1143000"/>
            <a:ext cx="6829772" cy="5181600"/>
            <a:chOff x="1095028" y="1143000"/>
            <a:chExt cx="6829772" cy="51816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520696" y="1143000"/>
              <a:ext cx="1752600" cy="1447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3D TEM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Open Source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 Client software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5334000" y="1905000"/>
              <a:ext cx="2590800" cy="19812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InversionEngine</a:t>
              </a:r>
              <a:endPara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SV-ICD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multicore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 or GPU hardware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" name="Elbow Connector 7"/>
            <p:cNvCxnSpPr>
              <a:stCxn id="4" idx="3"/>
              <a:endCxn id="6" idx="1"/>
            </p:cNvCxnSpPr>
            <p:nvPr/>
          </p:nvCxnSpPr>
          <p:spPr bwMode="auto">
            <a:xfrm>
              <a:off x="4273296" y="1866900"/>
              <a:ext cx="1060704" cy="1028700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9" name="Rounded Rectangle 8"/>
            <p:cNvSpPr/>
            <p:nvPr/>
          </p:nvSpPr>
          <p:spPr bwMode="auto">
            <a:xfrm>
              <a:off x="2514600" y="3352800"/>
              <a:ext cx="1752600" cy="1447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X-ray microscopy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Open Source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 Client software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8" name="Straight Arrow Connector 17"/>
            <p:cNvCxnSpPr>
              <a:endCxn id="9" idx="3"/>
            </p:cNvCxnSpPr>
            <p:nvPr/>
          </p:nvCxnSpPr>
          <p:spPr bwMode="auto">
            <a:xfrm flipH="1">
              <a:off x="4267200" y="4076700"/>
              <a:ext cx="533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800600" y="2895600"/>
              <a:ext cx="0" cy="27051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2502408" y="4876800"/>
              <a:ext cx="1752600" cy="1447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NDE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Inspection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Open Source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 Client software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3" name="Straight Arrow Connector 22"/>
            <p:cNvCxnSpPr>
              <a:endCxn id="22" idx="3"/>
            </p:cNvCxnSpPr>
            <p:nvPr/>
          </p:nvCxnSpPr>
          <p:spPr bwMode="auto">
            <a:xfrm flipH="1">
              <a:off x="4255008" y="5600700"/>
              <a:ext cx="533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Oval 25"/>
            <p:cNvSpPr/>
            <p:nvPr/>
          </p:nvSpPr>
          <p:spPr bwMode="auto">
            <a:xfrm>
              <a:off x="3378708" y="2743200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3369563" y="289712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H="1">
              <a:off x="3371088" y="3055620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>
              <a:off x="1447800" y="1662683"/>
              <a:ext cx="1066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287848" y="1386449"/>
              <a:ext cx="1338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pplication data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H="1">
              <a:off x="1435608" y="2226565"/>
              <a:ext cx="108813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1095028" y="1945703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3D reconstruction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>
              <a:off x="1456944" y="3883150"/>
              <a:ext cx="1066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287848" y="3578534"/>
              <a:ext cx="1338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pplication data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H="1">
              <a:off x="1426464" y="4392745"/>
              <a:ext cx="108813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1192962" y="4103554"/>
              <a:ext cx="1416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3D reconstruction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1446276" y="5334000"/>
              <a:ext cx="1066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1239905" y="5030700"/>
              <a:ext cx="1338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pplication data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H="1">
              <a:off x="1413032" y="5854839"/>
              <a:ext cx="108813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161885" y="5582412"/>
              <a:ext cx="1416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>
                  <a:latin typeface="Times New Roman" charset="0"/>
                  <a:ea typeface="Times New Roman" charset="0"/>
                  <a:cs typeface="Times New Roman" charset="0"/>
                </a:rPr>
                <a:t>3D reconstruction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57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766849" y="2133054"/>
            <a:ext cx="1101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Initial Image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592"/>
            <a:ext cx="9144000" cy="569208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MBIR Modular Architecture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061650" y="1301103"/>
            <a:ext cx="1676400" cy="1349081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Applications Specific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Interface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897292" y="1167129"/>
            <a:ext cx="2286000" cy="15240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InversionEngine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Open source MBIR or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PSV-ICD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on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multicore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or GPU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457200" y="1672436"/>
            <a:ext cx="1600386" cy="85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71527" y="2009001"/>
            <a:ext cx="142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D </a:t>
            </a: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reconstruction</a:t>
            </a:r>
          </a:p>
        </p:txBody>
      </p:sp>
      <p:cxnSp>
        <p:nvCxnSpPr>
          <p:cNvPr id="38" name="Straight Arrow Connector 37"/>
          <p:cNvCxnSpPr>
            <a:endCxn id="4" idx="0"/>
          </p:cNvCxnSpPr>
          <p:nvPr/>
        </p:nvCxnSpPr>
        <p:spPr bwMode="auto">
          <a:xfrm>
            <a:off x="2899850" y="832609"/>
            <a:ext cx="0" cy="4684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7183292" y="1528265"/>
            <a:ext cx="127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D </a:t>
            </a: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econstruction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3738050" y="1487006"/>
            <a:ext cx="1159242" cy="53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32" name="Rounded Rectangle 31"/>
          <p:cNvSpPr/>
          <p:nvPr/>
        </p:nvSpPr>
        <p:spPr bwMode="auto">
          <a:xfrm>
            <a:off x="4897292" y="3249440"/>
            <a:ext cx="1542861" cy="63676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Generate System Matrix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 bwMode="auto">
          <a:xfrm flipH="1" flipV="1">
            <a:off x="5668722" y="2680174"/>
            <a:ext cx="1" cy="569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1808237" y="6323308"/>
            <a:ext cx="20636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&lt;system-matrix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&gt;.2Dsysmatrix 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828800" y="4419600"/>
            <a:ext cx="2995104" cy="640295"/>
            <a:chOff x="3034216" y="1331622"/>
            <a:chExt cx="2995104" cy="640295"/>
          </a:xfrm>
        </p:grpSpPr>
        <p:sp>
          <p:nvSpPr>
            <p:cNvPr id="41" name="Rectangle 40"/>
            <p:cNvSpPr/>
            <p:nvPr/>
          </p:nvSpPr>
          <p:spPr>
            <a:xfrm>
              <a:off x="3066543" y="1331622"/>
              <a:ext cx="17892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&lt;projections&gt;.</a:t>
              </a:r>
              <a:r>
                <a:rPr lang="en-US" sz="12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sinoparams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57307" y="1513590"/>
              <a:ext cx="29720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&lt;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projections&gt;_slice&lt;</a:t>
              </a:r>
              <a:r>
                <a:rPr lang="en-US" sz="12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SliceIndex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&gt;.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2Dsinodata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034216" y="1694918"/>
              <a:ext cx="2967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&lt;weights</a:t>
              </a:r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&gt;_slice&lt;</a:t>
              </a:r>
              <a:r>
                <a:rPr lang="en-US" sz="1200" dirty="0" err="1">
                  <a:latin typeface="Times New Roman" charset="0"/>
                  <a:ea typeface="Times New Roman" charset="0"/>
                  <a:cs typeface="Times New Roman" charset="0"/>
                </a:rPr>
                <a:t>SliceIndex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&gt;.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2Dweightdata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802167" y="5638800"/>
            <a:ext cx="1819879" cy="469533"/>
            <a:chOff x="4229294" y="5246990"/>
            <a:chExt cx="1819879" cy="469533"/>
          </a:xfrm>
        </p:grpSpPr>
        <p:sp>
          <p:nvSpPr>
            <p:cNvPr id="53" name="Rectangle 52"/>
            <p:cNvSpPr/>
            <p:nvPr/>
          </p:nvSpPr>
          <p:spPr>
            <a:xfrm>
              <a:off x="4229294" y="5439524"/>
              <a:ext cx="18198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&lt; 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projections&gt;.</a:t>
              </a:r>
              <a:r>
                <a:rPr lang="en-US" sz="12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sinoparams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34164" y="5246990"/>
              <a:ext cx="14949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&lt; 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image&gt;.</a:t>
              </a:r>
              <a:r>
                <a:rPr lang="en-US" sz="12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imgparams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 bwMode="auto">
          <a:xfrm>
            <a:off x="3728814" y="2437854"/>
            <a:ext cx="11684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sp>
        <p:nvSpPr>
          <p:cNvPr id="56" name="Rectangle 55"/>
          <p:cNvSpPr/>
          <p:nvPr/>
        </p:nvSpPr>
        <p:spPr>
          <a:xfrm>
            <a:off x="3850893" y="1042786"/>
            <a:ext cx="949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Projections </a:t>
            </a:r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and weights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42114" y="1572105"/>
            <a:ext cx="1126379" cy="507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Reconstruction Parameters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46439" y="2755690"/>
            <a:ext cx="893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System Matrix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flipV="1">
            <a:off x="2899850" y="3570226"/>
            <a:ext cx="1997442" cy="60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61" name="Straight Arrow Connector 60"/>
          <p:cNvCxnSpPr>
            <a:stCxn id="4" idx="2"/>
          </p:cNvCxnSpPr>
          <p:nvPr/>
        </p:nvCxnSpPr>
        <p:spPr bwMode="auto">
          <a:xfrm>
            <a:off x="2899850" y="2650184"/>
            <a:ext cx="0" cy="9260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3375931" y="3078693"/>
            <a:ext cx="1126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System Geometry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37338" y="4456617"/>
            <a:ext cx="924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Projections and weights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1524922" y="4541519"/>
            <a:ext cx="272938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8024" y="5645145"/>
            <a:ext cx="1126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System Geometry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3" name="Right Arrow 82"/>
          <p:cNvSpPr/>
          <p:nvPr/>
        </p:nvSpPr>
        <p:spPr bwMode="auto">
          <a:xfrm>
            <a:off x="1503829" y="5672518"/>
            <a:ext cx="272938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5268" y="6243935"/>
            <a:ext cx="1077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System Matrix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Right Arrow 88"/>
          <p:cNvSpPr/>
          <p:nvPr/>
        </p:nvSpPr>
        <p:spPr bwMode="auto">
          <a:xfrm>
            <a:off x="1511072" y="6271308"/>
            <a:ext cx="272938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324600" y="4419600"/>
            <a:ext cx="2651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&lt;recon&gt;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recon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params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&lt;recon</a:t>
            </a: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&gt;_slice&lt;</a:t>
            </a:r>
            <a:r>
              <a:rPr lang="en-US" sz="1200" dirty="0" err="1">
                <a:latin typeface="Times New Roman" charset="0"/>
                <a:ea typeface="Times New Roman" charset="0"/>
                <a:cs typeface="Times New Roman" charset="0"/>
              </a:rPr>
              <a:t>SliceIndex</a:t>
            </a: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2Dimgdata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029200" y="4495800"/>
            <a:ext cx="1171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D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Reconstruction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Right Arrow 91"/>
          <p:cNvSpPr/>
          <p:nvPr/>
        </p:nvSpPr>
        <p:spPr bwMode="auto">
          <a:xfrm>
            <a:off x="6096000" y="4495800"/>
            <a:ext cx="272938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3733800" y="1980654"/>
            <a:ext cx="11684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1814281" y="5175255"/>
            <a:ext cx="2724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&lt;image&gt;.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imgparams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&lt;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image</a:t>
            </a: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&gt;_slice&lt;</a:t>
            </a:r>
            <a:r>
              <a:rPr lang="en-US" sz="1200" dirty="0" err="1">
                <a:latin typeface="Times New Roman" charset="0"/>
                <a:ea typeface="Times New Roman" charset="0"/>
                <a:cs typeface="Times New Roman" charset="0"/>
              </a:rPr>
              <a:t>SliceIndex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&gt;.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2Dimgdata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5268" y="5105400"/>
            <a:ext cx="1126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Initial Image (optional)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1511073" y="5132773"/>
            <a:ext cx="272938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96240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Inputs: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28333" y="4110335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Outputs: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7183292" y="1969520"/>
            <a:ext cx="1274908" cy="3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8439808" y="827066"/>
            <a:ext cx="18392" cy="11424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H="1" flipV="1">
            <a:off x="2899850" y="838199"/>
            <a:ext cx="554915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H="1" flipV="1">
            <a:off x="457200" y="2271553"/>
            <a:ext cx="1600386" cy="69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671528" y="1219200"/>
            <a:ext cx="142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Application specific CT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sensor data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0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E Healthcare">
  <a:themeElements>
    <a:clrScheme name="GE Healthcare 15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GE 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GE Healthc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13">
        <a:dk1>
          <a:srgbClr val="000000"/>
        </a:dk1>
        <a:lt1>
          <a:srgbClr val="FFFFFF"/>
        </a:lt1>
        <a:dk2>
          <a:srgbClr val="004880"/>
        </a:dk2>
        <a:lt2>
          <a:srgbClr val="808080"/>
        </a:lt2>
        <a:accent1>
          <a:srgbClr val="008BF6"/>
        </a:accent1>
        <a:accent2>
          <a:srgbClr val="0074CC"/>
        </a:accent2>
        <a:accent3>
          <a:srgbClr val="FFFFFF"/>
        </a:accent3>
        <a:accent4>
          <a:srgbClr val="000000"/>
        </a:accent4>
        <a:accent5>
          <a:srgbClr val="AAC4FA"/>
        </a:accent5>
        <a:accent6>
          <a:srgbClr val="0068B9"/>
        </a:accent6>
        <a:hlink>
          <a:srgbClr val="004880"/>
        </a:hlink>
        <a:folHlink>
          <a:srgbClr val="4CB2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14">
        <a:dk1>
          <a:srgbClr val="000000"/>
        </a:dk1>
        <a:lt1>
          <a:srgbClr val="FFFFFF"/>
        </a:lt1>
        <a:dk2>
          <a:srgbClr val="094CAD"/>
        </a:dk2>
        <a:lt2>
          <a:srgbClr val="CECECE"/>
        </a:lt2>
        <a:accent1>
          <a:srgbClr val="094CAD"/>
        </a:accent1>
        <a:accent2>
          <a:srgbClr val="B3D7E8"/>
        </a:accent2>
        <a:accent3>
          <a:srgbClr val="FFFFFF"/>
        </a:accent3>
        <a:accent4>
          <a:srgbClr val="000000"/>
        </a:accent4>
        <a:accent5>
          <a:srgbClr val="AAB2D3"/>
        </a:accent5>
        <a:accent6>
          <a:srgbClr val="A2C3D2"/>
        </a:accent6>
        <a:hlink>
          <a:srgbClr val="053061"/>
        </a:hlink>
        <a:folHlink>
          <a:srgbClr val="439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15">
        <a:dk1>
          <a:srgbClr val="000000"/>
        </a:dk1>
        <a:lt1>
          <a:srgbClr val="FFFFFF"/>
        </a:lt1>
        <a:dk2>
          <a:srgbClr val="004880"/>
        </a:dk2>
        <a:lt2>
          <a:srgbClr val="CECECE"/>
        </a:lt2>
        <a:accent1>
          <a:srgbClr val="004880"/>
        </a:accent1>
        <a:accent2>
          <a:srgbClr val="B3D7E8"/>
        </a:accent2>
        <a:accent3>
          <a:srgbClr val="FFFFFF"/>
        </a:accent3>
        <a:accent4>
          <a:srgbClr val="000000"/>
        </a:accent4>
        <a:accent5>
          <a:srgbClr val="AAB1C0"/>
        </a:accent5>
        <a:accent6>
          <a:srgbClr val="A2C3D2"/>
        </a:accent6>
        <a:hlink>
          <a:srgbClr val="094CAD"/>
        </a:hlink>
        <a:folHlink>
          <a:srgbClr val="4393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4014</TotalTime>
  <Words>171</Words>
  <Application>Microsoft Macintosh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GE Healthcare</vt:lpstr>
      <vt:lpstr>Inversion Engine Architecture</vt:lpstr>
      <vt:lpstr>MBIR Modular Architecture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Image Reconstruction: The Challenges and Potential</dc:title>
  <cp:lastModifiedBy>Venkatesh Sridhar</cp:lastModifiedBy>
  <cp:revision>1940</cp:revision>
  <dcterms:created xsi:type="dcterms:W3CDTF">2010-12-13T09:46:28Z</dcterms:created>
  <dcterms:modified xsi:type="dcterms:W3CDTF">2016-11-11T22:32:42Z</dcterms:modified>
</cp:coreProperties>
</file>