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331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153" autoAdjust="0"/>
  </p:normalViewPr>
  <p:slideViewPr>
    <p:cSldViewPr snapToGrid="0" snapToObjects="1">
      <p:cViewPr>
        <p:scale>
          <a:sx n="156" d="100"/>
          <a:sy n="156" d="100"/>
        </p:scale>
        <p:origin x="-760" y="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0" Type="http://schemas.openxmlformats.org/officeDocument/2006/relationships/image" Target="../media/image11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emf"/><Relationship Id="rId12" Type="http://schemas.openxmlformats.org/officeDocument/2006/relationships/image" Target="../media/image24.emf"/><Relationship Id="rId13" Type="http://schemas.openxmlformats.org/officeDocument/2006/relationships/image" Target="../media/image25.emf"/><Relationship Id="rId1" Type="http://schemas.openxmlformats.org/officeDocument/2006/relationships/image" Target="../media/image16.emf"/><Relationship Id="rId2" Type="http://schemas.openxmlformats.org/officeDocument/2006/relationships/image" Target="../media/image2.emf"/><Relationship Id="rId3" Type="http://schemas.openxmlformats.org/officeDocument/2006/relationships/image" Target="../media/image3.emf"/><Relationship Id="rId4" Type="http://schemas.openxmlformats.org/officeDocument/2006/relationships/image" Target="../media/image10.emf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7" Type="http://schemas.openxmlformats.org/officeDocument/2006/relationships/image" Target="../media/image19.emf"/><Relationship Id="rId8" Type="http://schemas.openxmlformats.org/officeDocument/2006/relationships/image" Target="../media/image20.emf"/><Relationship Id="rId9" Type="http://schemas.openxmlformats.org/officeDocument/2006/relationships/image" Target="../media/image21.emf"/><Relationship Id="rId10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26.emf"/><Relationship Id="rId5" Type="http://schemas.openxmlformats.org/officeDocument/2006/relationships/image" Target="../media/image19.emf"/><Relationship Id="rId6" Type="http://schemas.openxmlformats.org/officeDocument/2006/relationships/image" Target="../media/image27.emf"/><Relationship Id="rId7" Type="http://schemas.openxmlformats.org/officeDocument/2006/relationships/image" Target="../media/image28.emf"/><Relationship Id="rId8" Type="http://schemas.openxmlformats.org/officeDocument/2006/relationships/image" Target="../media/image29.emf"/><Relationship Id="rId9" Type="http://schemas.openxmlformats.org/officeDocument/2006/relationships/image" Target="../media/image30.emf"/><Relationship Id="rId10" Type="http://schemas.openxmlformats.org/officeDocument/2006/relationships/image" Target="../media/image25.emf"/><Relationship Id="rId11" Type="http://schemas.openxmlformats.org/officeDocument/2006/relationships/image" Target="../media/image31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1" Type="http://schemas.openxmlformats.org/officeDocument/2006/relationships/image" Target="../media/image42.emf"/><Relationship Id="rId12" Type="http://schemas.openxmlformats.org/officeDocument/2006/relationships/image" Target="../media/image43.emf"/><Relationship Id="rId13" Type="http://schemas.openxmlformats.org/officeDocument/2006/relationships/image" Target="../media/image44.emf"/><Relationship Id="rId14" Type="http://schemas.openxmlformats.org/officeDocument/2006/relationships/image" Target="../media/image45.emf"/><Relationship Id="rId15" Type="http://schemas.openxmlformats.org/officeDocument/2006/relationships/image" Target="../media/image46.emf"/><Relationship Id="rId1" Type="http://schemas.openxmlformats.org/officeDocument/2006/relationships/image" Target="../media/image32.emf"/><Relationship Id="rId2" Type="http://schemas.openxmlformats.org/officeDocument/2006/relationships/image" Target="../media/image33.emf"/><Relationship Id="rId3" Type="http://schemas.openxmlformats.org/officeDocument/2006/relationships/image" Target="../media/image34.emf"/><Relationship Id="rId4" Type="http://schemas.openxmlformats.org/officeDocument/2006/relationships/image" Target="../media/image35.emf"/><Relationship Id="rId5" Type="http://schemas.openxmlformats.org/officeDocument/2006/relationships/image" Target="../media/image36.emf"/><Relationship Id="rId6" Type="http://schemas.openxmlformats.org/officeDocument/2006/relationships/image" Target="../media/image37.emf"/><Relationship Id="rId7" Type="http://schemas.openxmlformats.org/officeDocument/2006/relationships/image" Target="../media/image38.emf"/><Relationship Id="rId8" Type="http://schemas.openxmlformats.org/officeDocument/2006/relationships/image" Target="../media/image39.emf"/><Relationship Id="rId9" Type="http://schemas.openxmlformats.org/officeDocument/2006/relationships/image" Target="../media/image40.emf"/><Relationship Id="rId10" Type="http://schemas.openxmlformats.org/officeDocument/2006/relationships/image" Target="../media/image41.emf"/></Relationships>
</file>

<file path=ppt/drawings/_rels/vmlDrawing6.vml.rels><?xml version="1.0" encoding="UTF-8" standalone="yes"?>
<Relationships xmlns="http://schemas.openxmlformats.org/package/2006/relationships"><Relationship Id="rId11" Type="http://schemas.openxmlformats.org/officeDocument/2006/relationships/image" Target="../media/image54.emf"/><Relationship Id="rId12" Type="http://schemas.openxmlformats.org/officeDocument/2006/relationships/image" Target="../media/image55.emf"/><Relationship Id="rId1" Type="http://schemas.openxmlformats.org/officeDocument/2006/relationships/image" Target="../media/image47.emf"/><Relationship Id="rId2" Type="http://schemas.openxmlformats.org/officeDocument/2006/relationships/image" Target="../media/image3.emf"/><Relationship Id="rId3" Type="http://schemas.openxmlformats.org/officeDocument/2006/relationships/image" Target="../media/image10.emf"/><Relationship Id="rId4" Type="http://schemas.openxmlformats.org/officeDocument/2006/relationships/image" Target="../media/image17.emf"/><Relationship Id="rId5" Type="http://schemas.openxmlformats.org/officeDocument/2006/relationships/image" Target="../media/image48.emf"/><Relationship Id="rId6" Type="http://schemas.openxmlformats.org/officeDocument/2006/relationships/image" Target="../media/image49.emf"/><Relationship Id="rId7" Type="http://schemas.openxmlformats.org/officeDocument/2006/relationships/image" Target="../media/image50.emf"/><Relationship Id="rId8" Type="http://schemas.openxmlformats.org/officeDocument/2006/relationships/image" Target="../media/image51.emf"/><Relationship Id="rId9" Type="http://schemas.openxmlformats.org/officeDocument/2006/relationships/image" Target="../media/image52.emf"/><Relationship Id="rId10" Type="http://schemas.openxmlformats.org/officeDocument/2006/relationships/image" Target="../media/image5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Relationship Id="rId2" Type="http://schemas.openxmlformats.org/officeDocument/2006/relationships/image" Target="../media/image57.emf"/><Relationship Id="rId3" Type="http://schemas.openxmlformats.org/officeDocument/2006/relationships/image" Target="../media/image5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5F760-FD0E-ED4F-88F6-B9705F4033E1}" type="datetimeFigureOut">
              <a:rPr lang="en-US" smtClean="0"/>
              <a:pPr/>
              <a:t>7/15/16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4D968-8E23-D54F-B5C3-7235ED8892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722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88807-64D5-D04A-B7DE-015D2CAB8DA6}" type="datetimeFigureOut">
              <a:rPr lang="en-US" smtClean="0"/>
              <a:pPr/>
              <a:t>7/15/16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3878A-30E9-8E4F-9ED0-F4374C979A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235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30C4-F6D9-9349-84DA-A37C5B27146A}" type="datetime1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22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6FC8-2D82-6A4D-826F-C1AE8FDD6379}" type="datetime1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8515-6DBF-2449-8CD8-D0B26FC77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8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7DE3-E3D2-F046-9BE4-88705B4499FA}" type="datetime1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8515-6DBF-2449-8CD8-D0B26FC77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4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134D-A003-5C4A-BF34-98A445049671}" type="datetime1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8515-6DBF-2449-8CD8-D0B26FC77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2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BCD3D-00A6-484B-9B50-F44F4F10921B}" type="datetime1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8515-6DBF-2449-8CD8-D0B26FC77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5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2F11-A7E5-B24E-A872-FBEE23B3BE52}" type="datetime1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8515-6DBF-2449-8CD8-D0B26FC77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5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F8A4-AE8E-D142-8561-F970599E7505}" type="datetime1">
              <a:rPr lang="en-US" smtClean="0"/>
              <a:t>7/15/16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8515-6DBF-2449-8CD8-D0B26FC77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7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DEAF-8904-6543-8ACA-D8491924B2BB}" type="datetime1">
              <a:rPr lang="en-US" smtClean="0"/>
              <a:t>7/15/16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8515-6DBF-2449-8CD8-D0B26FC77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4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BC0D-4AF2-4548-B3C9-FBFD2E0C5956}" type="datetime1">
              <a:rPr lang="en-US" smtClean="0"/>
              <a:t>7/15/16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8515-6DBF-2449-8CD8-D0B26FC77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AF43-46AB-234F-B858-22F7779470AF}" type="datetime1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8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9768-C151-9640-9262-08CD006B22A4}" type="datetime1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8515-6DBF-2449-8CD8-D0B26FC77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"/>
                <a:cs typeface="Times"/>
              </a:defRPr>
            </a:lvl1pPr>
          </a:lstStyle>
          <a:p>
            <a:fld id="{6F3159DA-AEE3-354E-A34A-577A124BDCCC}" type="datetime1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"/>
                <a:cs typeface="Time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"/>
                <a:cs typeface="Times"/>
              </a:defRPr>
            </a:lvl1pPr>
          </a:lstStyle>
          <a:p>
            <a:fld id="{A4838515-6DBF-2449-8CD8-D0B26FC7703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PU_sig132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26078"/>
            <a:ext cx="1365405" cy="5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3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"/>
          <a:ea typeface="+mj-ea"/>
          <a:cs typeface="Time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imes"/>
          <a:ea typeface="+mn-ea"/>
          <a:cs typeface="Time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imes"/>
          <a:ea typeface="+mn-ea"/>
          <a:cs typeface="Time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imes"/>
          <a:ea typeface="+mn-ea"/>
          <a:cs typeface="Time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imes"/>
          <a:ea typeface="+mn-ea"/>
          <a:cs typeface="Time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imes"/>
          <a:ea typeface="+mn-ea"/>
          <a:cs typeface="Time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20" Type="http://schemas.openxmlformats.org/officeDocument/2006/relationships/image" Target="../media/image9.emf"/><Relationship Id="rId21" Type="http://schemas.openxmlformats.org/officeDocument/2006/relationships/oleObject" Target="../embeddings/oleObject11.bin"/><Relationship Id="rId22" Type="http://schemas.openxmlformats.org/officeDocument/2006/relationships/image" Target="../media/image10.emf"/><Relationship Id="rId23" Type="http://schemas.openxmlformats.org/officeDocument/2006/relationships/oleObject" Target="../embeddings/oleObject12.bin"/><Relationship Id="rId24" Type="http://schemas.openxmlformats.org/officeDocument/2006/relationships/oleObject" Target="../embeddings/oleObject13.bin"/><Relationship Id="rId25" Type="http://schemas.openxmlformats.org/officeDocument/2006/relationships/image" Target="../media/image11.emf"/><Relationship Id="rId10" Type="http://schemas.openxmlformats.org/officeDocument/2006/relationships/image" Target="../media/image4.emf"/><Relationship Id="rId11" Type="http://schemas.openxmlformats.org/officeDocument/2006/relationships/oleObject" Target="../embeddings/oleObject6.bin"/><Relationship Id="rId12" Type="http://schemas.openxmlformats.org/officeDocument/2006/relationships/image" Target="../media/image5.emf"/><Relationship Id="rId13" Type="http://schemas.openxmlformats.org/officeDocument/2006/relationships/oleObject" Target="../embeddings/oleObject7.bin"/><Relationship Id="rId14" Type="http://schemas.openxmlformats.org/officeDocument/2006/relationships/image" Target="../media/image6.emf"/><Relationship Id="rId15" Type="http://schemas.openxmlformats.org/officeDocument/2006/relationships/oleObject" Target="../embeddings/oleObject8.bin"/><Relationship Id="rId16" Type="http://schemas.openxmlformats.org/officeDocument/2006/relationships/image" Target="../media/image7.emf"/><Relationship Id="rId17" Type="http://schemas.openxmlformats.org/officeDocument/2006/relationships/oleObject" Target="../embeddings/oleObject9.bin"/><Relationship Id="rId18" Type="http://schemas.openxmlformats.org/officeDocument/2006/relationships/image" Target="../media/image8.emf"/><Relationship Id="rId19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14.emf"/><Relationship Id="rId9" Type="http://schemas.openxmlformats.org/officeDocument/2006/relationships/oleObject" Target="../embeddings/oleObject17.bin"/><Relationship Id="rId10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20" Type="http://schemas.openxmlformats.org/officeDocument/2006/relationships/image" Target="../media/image20.emf"/><Relationship Id="rId21" Type="http://schemas.openxmlformats.org/officeDocument/2006/relationships/oleObject" Target="../embeddings/oleObject28.bin"/><Relationship Id="rId22" Type="http://schemas.openxmlformats.org/officeDocument/2006/relationships/image" Target="../media/image21.emf"/><Relationship Id="rId23" Type="http://schemas.openxmlformats.org/officeDocument/2006/relationships/oleObject" Target="../embeddings/oleObject29.bin"/><Relationship Id="rId24" Type="http://schemas.openxmlformats.org/officeDocument/2006/relationships/image" Target="../media/image22.emf"/><Relationship Id="rId25" Type="http://schemas.openxmlformats.org/officeDocument/2006/relationships/oleObject" Target="../embeddings/oleObject30.bin"/><Relationship Id="rId26" Type="http://schemas.openxmlformats.org/officeDocument/2006/relationships/image" Target="../media/image23.emf"/><Relationship Id="rId27" Type="http://schemas.openxmlformats.org/officeDocument/2006/relationships/oleObject" Target="../embeddings/oleObject31.bin"/><Relationship Id="rId28" Type="http://schemas.openxmlformats.org/officeDocument/2006/relationships/image" Target="../media/image24.emf"/><Relationship Id="rId29" Type="http://schemas.openxmlformats.org/officeDocument/2006/relationships/oleObject" Target="../embeddings/oleObject32.bin"/><Relationship Id="rId30" Type="http://schemas.openxmlformats.org/officeDocument/2006/relationships/image" Target="../media/image25.emf"/><Relationship Id="rId10" Type="http://schemas.openxmlformats.org/officeDocument/2006/relationships/image" Target="../media/image10.emf"/><Relationship Id="rId11" Type="http://schemas.openxmlformats.org/officeDocument/2006/relationships/oleObject" Target="../embeddings/oleObject22.bin"/><Relationship Id="rId12" Type="http://schemas.openxmlformats.org/officeDocument/2006/relationships/image" Target="../media/image17.emf"/><Relationship Id="rId13" Type="http://schemas.openxmlformats.org/officeDocument/2006/relationships/oleObject" Target="../embeddings/oleObject23.bin"/><Relationship Id="rId14" Type="http://schemas.openxmlformats.org/officeDocument/2006/relationships/image" Target="../media/image18.emf"/><Relationship Id="rId15" Type="http://schemas.openxmlformats.org/officeDocument/2006/relationships/oleObject" Target="../embeddings/oleObject24.bin"/><Relationship Id="rId16" Type="http://schemas.openxmlformats.org/officeDocument/2006/relationships/oleObject" Target="../embeddings/oleObject25.bin"/><Relationship Id="rId17" Type="http://schemas.openxmlformats.org/officeDocument/2006/relationships/oleObject" Target="../embeddings/oleObject26.bin"/><Relationship Id="rId18" Type="http://schemas.openxmlformats.org/officeDocument/2006/relationships/image" Target="../media/image19.emf"/><Relationship Id="rId19" Type="http://schemas.openxmlformats.org/officeDocument/2006/relationships/oleObject" Target="../embeddings/oleObject27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8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20" Type="http://schemas.openxmlformats.org/officeDocument/2006/relationships/oleObject" Target="../embeddings/oleObject43.bin"/><Relationship Id="rId21" Type="http://schemas.openxmlformats.org/officeDocument/2006/relationships/image" Target="../media/image29.emf"/><Relationship Id="rId22" Type="http://schemas.openxmlformats.org/officeDocument/2006/relationships/oleObject" Target="../embeddings/oleObject44.bin"/><Relationship Id="rId23" Type="http://schemas.openxmlformats.org/officeDocument/2006/relationships/image" Target="../media/image30.emf"/><Relationship Id="rId24" Type="http://schemas.openxmlformats.org/officeDocument/2006/relationships/oleObject" Target="../embeddings/oleObject45.bin"/><Relationship Id="rId25" Type="http://schemas.openxmlformats.org/officeDocument/2006/relationships/image" Target="../media/image25.emf"/><Relationship Id="rId26" Type="http://schemas.openxmlformats.org/officeDocument/2006/relationships/oleObject" Target="../embeddings/oleObject46.bin"/><Relationship Id="rId27" Type="http://schemas.openxmlformats.org/officeDocument/2006/relationships/oleObject" Target="../embeddings/oleObject47.bin"/><Relationship Id="rId28" Type="http://schemas.openxmlformats.org/officeDocument/2006/relationships/image" Target="../media/image31.emf"/><Relationship Id="rId10" Type="http://schemas.openxmlformats.org/officeDocument/2006/relationships/image" Target="../media/image26.emf"/><Relationship Id="rId11" Type="http://schemas.openxmlformats.org/officeDocument/2006/relationships/oleObject" Target="../embeddings/oleObject37.bin"/><Relationship Id="rId12" Type="http://schemas.openxmlformats.org/officeDocument/2006/relationships/image" Target="../media/image19.emf"/><Relationship Id="rId13" Type="http://schemas.openxmlformats.org/officeDocument/2006/relationships/oleObject" Target="../embeddings/oleObject38.bin"/><Relationship Id="rId14" Type="http://schemas.openxmlformats.org/officeDocument/2006/relationships/oleObject" Target="../embeddings/oleObject39.bin"/><Relationship Id="rId15" Type="http://schemas.openxmlformats.org/officeDocument/2006/relationships/image" Target="../media/image27.emf"/><Relationship Id="rId16" Type="http://schemas.openxmlformats.org/officeDocument/2006/relationships/oleObject" Target="../embeddings/oleObject40.bin"/><Relationship Id="rId17" Type="http://schemas.openxmlformats.org/officeDocument/2006/relationships/oleObject" Target="../embeddings/oleObject41.bin"/><Relationship Id="rId18" Type="http://schemas.openxmlformats.org/officeDocument/2006/relationships/oleObject" Target="../embeddings/oleObject42.bin"/><Relationship Id="rId19" Type="http://schemas.openxmlformats.org/officeDocument/2006/relationships/image" Target="../media/image2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3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34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35.bin"/><Relationship Id="rId8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20" Type="http://schemas.openxmlformats.org/officeDocument/2006/relationships/image" Target="../media/image40.emf"/><Relationship Id="rId21" Type="http://schemas.openxmlformats.org/officeDocument/2006/relationships/oleObject" Target="../embeddings/oleObject57.bin"/><Relationship Id="rId22" Type="http://schemas.openxmlformats.org/officeDocument/2006/relationships/image" Target="../media/image41.emf"/><Relationship Id="rId23" Type="http://schemas.openxmlformats.org/officeDocument/2006/relationships/oleObject" Target="../embeddings/oleObject58.bin"/><Relationship Id="rId24" Type="http://schemas.openxmlformats.org/officeDocument/2006/relationships/image" Target="../media/image42.emf"/><Relationship Id="rId25" Type="http://schemas.openxmlformats.org/officeDocument/2006/relationships/oleObject" Target="../embeddings/oleObject59.bin"/><Relationship Id="rId26" Type="http://schemas.openxmlformats.org/officeDocument/2006/relationships/oleObject" Target="../embeddings/oleObject60.bin"/><Relationship Id="rId27" Type="http://schemas.openxmlformats.org/officeDocument/2006/relationships/image" Target="../media/image43.emf"/><Relationship Id="rId28" Type="http://schemas.openxmlformats.org/officeDocument/2006/relationships/oleObject" Target="../embeddings/oleObject61.bin"/><Relationship Id="rId29" Type="http://schemas.openxmlformats.org/officeDocument/2006/relationships/image" Target="../media/image4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8.bin"/><Relationship Id="rId4" Type="http://schemas.openxmlformats.org/officeDocument/2006/relationships/image" Target="../media/image32.emf"/><Relationship Id="rId5" Type="http://schemas.openxmlformats.org/officeDocument/2006/relationships/oleObject" Target="../embeddings/oleObject49.bin"/><Relationship Id="rId30" Type="http://schemas.openxmlformats.org/officeDocument/2006/relationships/oleObject" Target="../embeddings/oleObject62.bin"/><Relationship Id="rId31" Type="http://schemas.openxmlformats.org/officeDocument/2006/relationships/image" Target="../media/image45.emf"/><Relationship Id="rId32" Type="http://schemas.openxmlformats.org/officeDocument/2006/relationships/oleObject" Target="../embeddings/oleObject63.bin"/><Relationship Id="rId9" Type="http://schemas.openxmlformats.org/officeDocument/2006/relationships/oleObject" Target="../embeddings/oleObject51.bin"/><Relationship Id="rId6" Type="http://schemas.openxmlformats.org/officeDocument/2006/relationships/image" Target="../media/image33.emf"/><Relationship Id="rId7" Type="http://schemas.openxmlformats.org/officeDocument/2006/relationships/oleObject" Target="../embeddings/oleObject50.bin"/><Relationship Id="rId8" Type="http://schemas.openxmlformats.org/officeDocument/2006/relationships/image" Target="../media/image34.emf"/><Relationship Id="rId33" Type="http://schemas.openxmlformats.org/officeDocument/2006/relationships/image" Target="../media/image46.emf"/><Relationship Id="rId10" Type="http://schemas.openxmlformats.org/officeDocument/2006/relationships/image" Target="../media/image35.emf"/><Relationship Id="rId11" Type="http://schemas.openxmlformats.org/officeDocument/2006/relationships/oleObject" Target="../embeddings/oleObject52.bin"/><Relationship Id="rId12" Type="http://schemas.openxmlformats.org/officeDocument/2006/relationships/image" Target="../media/image36.emf"/><Relationship Id="rId13" Type="http://schemas.openxmlformats.org/officeDocument/2006/relationships/oleObject" Target="../embeddings/oleObject53.bin"/><Relationship Id="rId14" Type="http://schemas.openxmlformats.org/officeDocument/2006/relationships/image" Target="../media/image37.emf"/><Relationship Id="rId15" Type="http://schemas.openxmlformats.org/officeDocument/2006/relationships/oleObject" Target="../embeddings/oleObject54.bin"/><Relationship Id="rId16" Type="http://schemas.openxmlformats.org/officeDocument/2006/relationships/image" Target="../media/image38.emf"/><Relationship Id="rId17" Type="http://schemas.openxmlformats.org/officeDocument/2006/relationships/oleObject" Target="../embeddings/oleObject55.bin"/><Relationship Id="rId18" Type="http://schemas.openxmlformats.org/officeDocument/2006/relationships/image" Target="../media/image39.emf"/><Relationship Id="rId19" Type="http://schemas.openxmlformats.org/officeDocument/2006/relationships/oleObject" Target="../embeddings/oleObject56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7.bin"/><Relationship Id="rId20" Type="http://schemas.openxmlformats.org/officeDocument/2006/relationships/image" Target="../media/image52.emf"/><Relationship Id="rId21" Type="http://schemas.openxmlformats.org/officeDocument/2006/relationships/oleObject" Target="../embeddings/oleObject73.bin"/><Relationship Id="rId22" Type="http://schemas.openxmlformats.org/officeDocument/2006/relationships/image" Target="../media/image53.emf"/><Relationship Id="rId23" Type="http://schemas.openxmlformats.org/officeDocument/2006/relationships/oleObject" Target="../embeddings/oleObject74.bin"/><Relationship Id="rId24" Type="http://schemas.openxmlformats.org/officeDocument/2006/relationships/image" Target="../media/image54.emf"/><Relationship Id="rId25" Type="http://schemas.openxmlformats.org/officeDocument/2006/relationships/oleObject" Target="../embeddings/oleObject75.bin"/><Relationship Id="rId26" Type="http://schemas.openxmlformats.org/officeDocument/2006/relationships/image" Target="../media/image55.emf"/><Relationship Id="rId10" Type="http://schemas.openxmlformats.org/officeDocument/2006/relationships/image" Target="../media/image17.emf"/><Relationship Id="rId11" Type="http://schemas.openxmlformats.org/officeDocument/2006/relationships/oleObject" Target="../embeddings/oleObject68.bin"/><Relationship Id="rId12" Type="http://schemas.openxmlformats.org/officeDocument/2006/relationships/image" Target="../media/image48.emf"/><Relationship Id="rId13" Type="http://schemas.openxmlformats.org/officeDocument/2006/relationships/oleObject" Target="../embeddings/oleObject69.bin"/><Relationship Id="rId14" Type="http://schemas.openxmlformats.org/officeDocument/2006/relationships/image" Target="../media/image49.emf"/><Relationship Id="rId15" Type="http://schemas.openxmlformats.org/officeDocument/2006/relationships/oleObject" Target="../embeddings/oleObject70.bin"/><Relationship Id="rId16" Type="http://schemas.openxmlformats.org/officeDocument/2006/relationships/image" Target="../media/image50.emf"/><Relationship Id="rId17" Type="http://schemas.openxmlformats.org/officeDocument/2006/relationships/oleObject" Target="../embeddings/oleObject71.bin"/><Relationship Id="rId18" Type="http://schemas.openxmlformats.org/officeDocument/2006/relationships/image" Target="../media/image51.emf"/><Relationship Id="rId19" Type="http://schemas.openxmlformats.org/officeDocument/2006/relationships/oleObject" Target="../embeddings/oleObject72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4.bin"/><Relationship Id="rId4" Type="http://schemas.openxmlformats.org/officeDocument/2006/relationships/image" Target="../media/image47.emf"/><Relationship Id="rId5" Type="http://schemas.openxmlformats.org/officeDocument/2006/relationships/oleObject" Target="../embeddings/oleObject65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66.bin"/><Relationship Id="rId8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4" Type="http://schemas.openxmlformats.org/officeDocument/2006/relationships/image" Target="../media/image56.emf"/><Relationship Id="rId5" Type="http://schemas.openxmlformats.org/officeDocument/2006/relationships/oleObject" Target="../embeddings/oleObject77.bin"/><Relationship Id="rId6" Type="http://schemas.openxmlformats.org/officeDocument/2006/relationships/image" Target="../media/image57.emf"/><Relationship Id="rId7" Type="http://schemas.openxmlformats.org/officeDocument/2006/relationships/oleObject" Target="../embeddings/oleObject78.bin"/><Relationship Id="rId8" Type="http://schemas.openxmlformats.org/officeDocument/2006/relationships/image" Target="../media/image5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9425" y="1262267"/>
            <a:ext cx="7868480" cy="1430134"/>
          </a:xfrm>
        </p:spPr>
        <p:txBody>
          <a:bodyPr>
            <a:noAutofit/>
          </a:bodyPr>
          <a:lstStyle/>
          <a:p>
            <a:r>
              <a:rPr lang="en-US" sz="3600" dirty="0" smtClean="0"/>
              <a:t>2-D Parallel Beam CT </a:t>
            </a:r>
            <a:br>
              <a:rPr lang="en-US" sz="3600" dirty="0" smtClean="0"/>
            </a:br>
            <a:r>
              <a:rPr lang="en-US" sz="3600" dirty="0" smtClean="0"/>
              <a:t>Forward Projection Matrix Computation</a:t>
            </a:r>
            <a:endParaRPr lang="en-US" sz="36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860635" y="3240925"/>
            <a:ext cx="7298205" cy="1545997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Venkatesh Sridhar</a:t>
            </a:r>
            <a:endParaRPr lang="en-US" sz="1800" baseline="30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800" dirty="0" smtClean="0">
                <a:solidFill>
                  <a:srgbClr val="660066"/>
                </a:solidFill>
              </a:rPr>
              <a:t>Purdue University, IN, USA</a:t>
            </a:r>
          </a:p>
          <a:p>
            <a:endParaRPr lang="en-US" sz="1800" dirty="0" smtClean="0">
              <a:solidFill>
                <a:srgbClr val="660066"/>
              </a:solidFill>
            </a:endParaRPr>
          </a:p>
          <a:p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14</a:t>
            </a:r>
            <a:r>
              <a:rPr lang="en-US" sz="1800" baseline="30000" dirty="0">
                <a:solidFill>
                  <a:schemeClr val="accent3">
                    <a:lumMod val="50000"/>
                  </a:schemeClr>
                </a:solidFill>
              </a:rPr>
              <a:t>th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 July, 2016</a:t>
            </a:r>
          </a:p>
          <a:p>
            <a:endParaRPr lang="en-US" sz="1800" dirty="0" smtClean="0">
              <a:solidFill>
                <a:srgbClr val="660066"/>
              </a:solidFill>
            </a:endParaRPr>
          </a:p>
          <a:p>
            <a:endParaRPr lang="en-US" sz="1800" dirty="0">
              <a:solidFill>
                <a:srgbClr val="660066"/>
              </a:solidFill>
            </a:endParaRPr>
          </a:p>
          <a:p>
            <a:endParaRPr lang="en-US" sz="1800" dirty="0" smtClean="0">
              <a:solidFill>
                <a:srgbClr val="660066"/>
              </a:solidFill>
            </a:endParaRPr>
          </a:p>
          <a:p>
            <a:endParaRPr lang="en-US" sz="1800" dirty="0" smtClean="0">
              <a:solidFill>
                <a:srgbClr val="660066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62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474" y="162879"/>
            <a:ext cx="8667762" cy="480208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Coordinate System and Continuous Measurement Model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077" y="883921"/>
            <a:ext cx="8876323" cy="45332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Reconstruct the object’s attenuation coefficient </a:t>
            </a:r>
            <a:r>
              <a:rPr lang="en-US" sz="2000" i="1" dirty="0" smtClean="0"/>
              <a:t>μ(</a:t>
            </a:r>
            <a:r>
              <a:rPr lang="en-US" sz="2000" i="1" dirty="0" err="1" smtClean="0"/>
              <a:t>x,y</a:t>
            </a:r>
            <a:r>
              <a:rPr lang="en-US" sz="2000" i="1" dirty="0" smtClean="0"/>
              <a:t>)</a:t>
            </a:r>
            <a:r>
              <a:rPr lang="en-US" sz="2000" dirty="0" smtClean="0"/>
              <a:t> at each pixel (SI units : m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95838" y="6436314"/>
            <a:ext cx="2133600" cy="365125"/>
          </a:xfrm>
        </p:spPr>
        <p:txBody>
          <a:bodyPr/>
          <a:lstStyle/>
          <a:p>
            <a:fld id="{A4838515-6DBF-2449-8CD8-D0B26FC7703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83058" y="1842198"/>
            <a:ext cx="143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2-D </a:t>
            </a:r>
            <a:r>
              <a:rPr lang="en-US" sz="1400" dirty="0">
                <a:latin typeface="Times New Roman"/>
                <a:cs typeface="Times New Roman"/>
              </a:rPr>
              <a:t>Object </a:t>
            </a:r>
            <a:r>
              <a:rPr lang="en-US" sz="1400" dirty="0" smtClean="0">
                <a:latin typeface="Times New Roman"/>
                <a:cs typeface="Times New Roman"/>
              </a:rPr>
              <a:t>slice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823401" y="2084977"/>
            <a:ext cx="1598562" cy="1349843"/>
          </a:xfrm>
          <a:custGeom>
            <a:avLst/>
            <a:gdLst>
              <a:gd name="connsiteX0" fmla="*/ 159856 w 1598562"/>
              <a:gd name="connsiteY0" fmla="*/ 923577 h 1349843"/>
              <a:gd name="connsiteX1" fmla="*/ 106571 w 1598562"/>
              <a:gd name="connsiteY1" fmla="*/ 888055 h 1349843"/>
              <a:gd name="connsiteX2" fmla="*/ 35523 w 1598562"/>
              <a:gd name="connsiteY2" fmla="*/ 781488 h 1349843"/>
              <a:gd name="connsiteX3" fmla="*/ 8881 w 1598562"/>
              <a:gd name="connsiteY3" fmla="*/ 745966 h 1349843"/>
              <a:gd name="connsiteX4" fmla="*/ 0 w 1598562"/>
              <a:gd name="connsiteY4" fmla="*/ 710444 h 1349843"/>
              <a:gd name="connsiteX5" fmla="*/ 26643 w 1598562"/>
              <a:gd name="connsiteY5" fmla="*/ 612758 h 1349843"/>
              <a:gd name="connsiteX6" fmla="*/ 53285 w 1598562"/>
              <a:gd name="connsiteY6" fmla="*/ 586116 h 1349843"/>
              <a:gd name="connsiteX7" fmla="*/ 88809 w 1598562"/>
              <a:gd name="connsiteY7" fmla="*/ 559474 h 1349843"/>
              <a:gd name="connsiteX8" fmla="*/ 115452 w 1598562"/>
              <a:gd name="connsiteY8" fmla="*/ 532833 h 1349843"/>
              <a:gd name="connsiteX9" fmla="*/ 186499 w 1598562"/>
              <a:gd name="connsiteY9" fmla="*/ 479550 h 1349843"/>
              <a:gd name="connsiteX10" fmla="*/ 222022 w 1598562"/>
              <a:gd name="connsiteY10" fmla="*/ 452908 h 1349843"/>
              <a:gd name="connsiteX11" fmla="*/ 248665 w 1598562"/>
              <a:gd name="connsiteY11" fmla="*/ 426266 h 1349843"/>
              <a:gd name="connsiteX12" fmla="*/ 275308 w 1598562"/>
              <a:gd name="connsiteY12" fmla="*/ 417386 h 1349843"/>
              <a:gd name="connsiteX13" fmla="*/ 328593 w 1598562"/>
              <a:gd name="connsiteY13" fmla="*/ 381864 h 1349843"/>
              <a:gd name="connsiteX14" fmla="*/ 461807 w 1598562"/>
              <a:gd name="connsiteY14" fmla="*/ 355222 h 1349843"/>
              <a:gd name="connsiteX15" fmla="*/ 506211 w 1598562"/>
              <a:gd name="connsiteY15" fmla="*/ 328580 h 1349843"/>
              <a:gd name="connsiteX16" fmla="*/ 532854 w 1598562"/>
              <a:gd name="connsiteY16" fmla="*/ 310819 h 1349843"/>
              <a:gd name="connsiteX17" fmla="*/ 559497 w 1598562"/>
              <a:gd name="connsiteY17" fmla="*/ 301939 h 1349843"/>
              <a:gd name="connsiteX18" fmla="*/ 603901 w 1598562"/>
              <a:gd name="connsiteY18" fmla="*/ 150969 h 1349843"/>
              <a:gd name="connsiteX19" fmla="*/ 612782 w 1598562"/>
              <a:gd name="connsiteY19" fmla="*/ 124328 h 1349843"/>
              <a:gd name="connsiteX20" fmla="*/ 674948 w 1598562"/>
              <a:gd name="connsiteY20" fmla="*/ 44403 h 1349843"/>
              <a:gd name="connsiteX21" fmla="*/ 728234 w 1598562"/>
              <a:gd name="connsiteY21" fmla="*/ 8881 h 1349843"/>
              <a:gd name="connsiteX22" fmla="*/ 763757 w 1598562"/>
              <a:gd name="connsiteY22" fmla="*/ 0 h 1349843"/>
              <a:gd name="connsiteX23" fmla="*/ 1118994 w 1598562"/>
              <a:gd name="connsiteY23" fmla="*/ 17761 h 1349843"/>
              <a:gd name="connsiteX24" fmla="*/ 1225564 w 1598562"/>
              <a:gd name="connsiteY24" fmla="*/ 44403 h 1349843"/>
              <a:gd name="connsiteX25" fmla="*/ 1305493 w 1598562"/>
              <a:gd name="connsiteY25" fmla="*/ 53283 h 1349843"/>
              <a:gd name="connsiteX26" fmla="*/ 1376540 w 1598562"/>
              <a:gd name="connsiteY26" fmla="*/ 115447 h 1349843"/>
              <a:gd name="connsiteX27" fmla="*/ 1385421 w 1598562"/>
              <a:gd name="connsiteY27" fmla="*/ 142089 h 1349843"/>
              <a:gd name="connsiteX28" fmla="*/ 1412063 w 1598562"/>
              <a:gd name="connsiteY28" fmla="*/ 177611 h 1349843"/>
              <a:gd name="connsiteX29" fmla="*/ 1420944 w 1598562"/>
              <a:gd name="connsiteY29" fmla="*/ 213133 h 1349843"/>
              <a:gd name="connsiteX30" fmla="*/ 1483111 w 1598562"/>
              <a:gd name="connsiteY30" fmla="*/ 319700 h 1349843"/>
              <a:gd name="connsiteX31" fmla="*/ 1536396 w 1598562"/>
              <a:gd name="connsiteY31" fmla="*/ 399625 h 1349843"/>
              <a:gd name="connsiteX32" fmla="*/ 1554158 w 1598562"/>
              <a:gd name="connsiteY32" fmla="*/ 452908 h 1349843"/>
              <a:gd name="connsiteX33" fmla="*/ 1589681 w 1598562"/>
              <a:gd name="connsiteY33" fmla="*/ 515072 h 1349843"/>
              <a:gd name="connsiteX34" fmla="*/ 1598562 w 1598562"/>
              <a:gd name="connsiteY34" fmla="*/ 541713 h 1349843"/>
              <a:gd name="connsiteX35" fmla="*/ 1589681 w 1598562"/>
              <a:gd name="connsiteY35" fmla="*/ 657160 h 1349843"/>
              <a:gd name="connsiteX36" fmla="*/ 1571920 w 1598562"/>
              <a:gd name="connsiteY36" fmla="*/ 683802 h 1349843"/>
              <a:gd name="connsiteX37" fmla="*/ 1545277 w 1598562"/>
              <a:gd name="connsiteY37" fmla="*/ 719324 h 1349843"/>
              <a:gd name="connsiteX38" fmla="*/ 1509753 w 1598562"/>
              <a:gd name="connsiteY38" fmla="*/ 754846 h 1349843"/>
              <a:gd name="connsiteX39" fmla="*/ 1483111 w 1598562"/>
              <a:gd name="connsiteY39" fmla="*/ 781488 h 1349843"/>
              <a:gd name="connsiteX40" fmla="*/ 1447587 w 1598562"/>
              <a:gd name="connsiteY40" fmla="*/ 808130 h 1349843"/>
              <a:gd name="connsiteX41" fmla="*/ 1358778 w 1598562"/>
              <a:gd name="connsiteY41" fmla="*/ 861413 h 1349843"/>
              <a:gd name="connsiteX42" fmla="*/ 1341016 w 1598562"/>
              <a:gd name="connsiteY42" fmla="*/ 896935 h 1349843"/>
              <a:gd name="connsiteX43" fmla="*/ 1278850 w 1598562"/>
              <a:gd name="connsiteY43" fmla="*/ 923577 h 1349843"/>
              <a:gd name="connsiteX44" fmla="*/ 1181160 w 1598562"/>
              <a:gd name="connsiteY44" fmla="*/ 985741 h 1349843"/>
              <a:gd name="connsiteX45" fmla="*/ 1154517 w 1598562"/>
              <a:gd name="connsiteY45" fmla="*/ 1012382 h 1349843"/>
              <a:gd name="connsiteX46" fmla="*/ 1172279 w 1598562"/>
              <a:gd name="connsiteY46" fmla="*/ 1127829 h 1349843"/>
              <a:gd name="connsiteX47" fmla="*/ 1181160 w 1598562"/>
              <a:gd name="connsiteY47" fmla="*/ 1172232 h 1349843"/>
              <a:gd name="connsiteX48" fmla="*/ 1198922 w 1598562"/>
              <a:gd name="connsiteY48" fmla="*/ 1207754 h 1349843"/>
              <a:gd name="connsiteX49" fmla="*/ 1190041 w 1598562"/>
              <a:gd name="connsiteY49" fmla="*/ 1261037 h 1349843"/>
              <a:gd name="connsiteX50" fmla="*/ 1136755 w 1598562"/>
              <a:gd name="connsiteY50" fmla="*/ 1296560 h 1349843"/>
              <a:gd name="connsiteX51" fmla="*/ 1110113 w 1598562"/>
              <a:gd name="connsiteY51" fmla="*/ 1314321 h 1349843"/>
              <a:gd name="connsiteX52" fmla="*/ 1056827 w 1598562"/>
              <a:gd name="connsiteY52" fmla="*/ 1332082 h 1349843"/>
              <a:gd name="connsiteX53" fmla="*/ 1012423 w 1598562"/>
              <a:gd name="connsiteY53" fmla="*/ 1349843 h 1349843"/>
              <a:gd name="connsiteX54" fmla="*/ 843686 w 1598562"/>
              <a:gd name="connsiteY54" fmla="*/ 1340962 h 1349843"/>
              <a:gd name="connsiteX55" fmla="*/ 808162 w 1598562"/>
              <a:gd name="connsiteY55" fmla="*/ 1323201 h 1349843"/>
              <a:gd name="connsiteX56" fmla="*/ 745996 w 1598562"/>
              <a:gd name="connsiteY56" fmla="*/ 1314321 h 1349843"/>
              <a:gd name="connsiteX57" fmla="*/ 568378 w 1598562"/>
              <a:gd name="connsiteY57" fmla="*/ 1296560 h 1349843"/>
              <a:gd name="connsiteX58" fmla="*/ 515092 w 1598562"/>
              <a:gd name="connsiteY58" fmla="*/ 1261037 h 1349843"/>
              <a:gd name="connsiteX59" fmla="*/ 479569 w 1598562"/>
              <a:gd name="connsiteY59" fmla="*/ 1234396 h 1349843"/>
              <a:gd name="connsiteX60" fmla="*/ 444045 w 1598562"/>
              <a:gd name="connsiteY60" fmla="*/ 1216635 h 1349843"/>
              <a:gd name="connsiteX61" fmla="*/ 417402 w 1598562"/>
              <a:gd name="connsiteY61" fmla="*/ 1189993 h 1349843"/>
              <a:gd name="connsiteX62" fmla="*/ 399640 w 1598562"/>
              <a:gd name="connsiteY62" fmla="*/ 1163351 h 1349843"/>
              <a:gd name="connsiteX63" fmla="*/ 372998 w 1598562"/>
              <a:gd name="connsiteY63" fmla="*/ 1145590 h 1349843"/>
              <a:gd name="connsiteX64" fmla="*/ 319712 w 1598562"/>
              <a:gd name="connsiteY64" fmla="*/ 1101188 h 1349843"/>
              <a:gd name="connsiteX65" fmla="*/ 248665 w 1598562"/>
              <a:gd name="connsiteY65" fmla="*/ 1021263 h 1349843"/>
              <a:gd name="connsiteX66" fmla="*/ 195380 w 1598562"/>
              <a:gd name="connsiteY66" fmla="*/ 985741 h 1349843"/>
              <a:gd name="connsiteX67" fmla="*/ 177618 w 1598562"/>
              <a:gd name="connsiteY67" fmla="*/ 932457 h 1349843"/>
              <a:gd name="connsiteX68" fmla="*/ 159856 w 1598562"/>
              <a:gd name="connsiteY68" fmla="*/ 923577 h 1349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598562" h="1349843">
                <a:moveTo>
                  <a:pt x="159856" y="923577"/>
                </a:moveTo>
                <a:cubicBezTo>
                  <a:pt x="142094" y="911736"/>
                  <a:pt x="122438" y="902335"/>
                  <a:pt x="106571" y="888055"/>
                </a:cubicBezTo>
                <a:cubicBezTo>
                  <a:pt x="72938" y="857786"/>
                  <a:pt x="59299" y="818848"/>
                  <a:pt x="35523" y="781488"/>
                </a:cubicBezTo>
                <a:cubicBezTo>
                  <a:pt x="27577" y="769001"/>
                  <a:pt x="17762" y="757807"/>
                  <a:pt x="8881" y="745966"/>
                </a:cubicBezTo>
                <a:cubicBezTo>
                  <a:pt x="5921" y="734125"/>
                  <a:pt x="0" y="722649"/>
                  <a:pt x="0" y="710444"/>
                </a:cubicBezTo>
                <a:cubicBezTo>
                  <a:pt x="0" y="675957"/>
                  <a:pt x="6321" y="641209"/>
                  <a:pt x="26643" y="612758"/>
                </a:cubicBezTo>
                <a:cubicBezTo>
                  <a:pt x="33943" y="602538"/>
                  <a:pt x="43749" y="594289"/>
                  <a:pt x="53285" y="586116"/>
                </a:cubicBezTo>
                <a:cubicBezTo>
                  <a:pt x="64523" y="576483"/>
                  <a:pt x="77571" y="569106"/>
                  <a:pt x="88809" y="559474"/>
                </a:cubicBezTo>
                <a:cubicBezTo>
                  <a:pt x="98345" y="551301"/>
                  <a:pt x="106000" y="541103"/>
                  <a:pt x="115452" y="532833"/>
                </a:cubicBezTo>
                <a:cubicBezTo>
                  <a:pt x="165910" y="488684"/>
                  <a:pt x="145369" y="508928"/>
                  <a:pt x="186499" y="479550"/>
                </a:cubicBezTo>
                <a:cubicBezTo>
                  <a:pt x="198543" y="470947"/>
                  <a:pt x="210784" y="462540"/>
                  <a:pt x="222022" y="452908"/>
                </a:cubicBezTo>
                <a:cubicBezTo>
                  <a:pt x="231558" y="444735"/>
                  <a:pt x="238215" y="433232"/>
                  <a:pt x="248665" y="426266"/>
                </a:cubicBezTo>
                <a:cubicBezTo>
                  <a:pt x="256454" y="421073"/>
                  <a:pt x="266427" y="420346"/>
                  <a:pt x="275308" y="417386"/>
                </a:cubicBezTo>
                <a:cubicBezTo>
                  <a:pt x="293070" y="405545"/>
                  <a:pt x="308342" y="388614"/>
                  <a:pt x="328593" y="381864"/>
                </a:cubicBezTo>
                <a:cubicBezTo>
                  <a:pt x="407310" y="355626"/>
                  <a:pt x="363271" y="366171"/>
                  <a:pt x="461807" y="355222"/>
                </a:cubicBezTo>
                <a:cubicBezTo>
                  <a:pt x="476608" y="346341"/>
                  <a:pt x="491573" y="337728"/>
                  <a:pt x="506211" y="328580"/>
                </a:cubicBezTo>
                <a:cubicBezTo>
                  <a:pt x="515262" y="322923"/>
                  <a:pt x="523307" y="315592"/>
                  <a:pt x="532854" y="310819"/>
                </a:cubicBezTo>
                <a:cubicBezTo>
                  <a:pt x="541227" y="306633"/>
                  <a:pt x="550616" y="304899"/>
                  <a:pt x="559497" y="301939"/>
                </a:cubicBezTo>
                <a:cubicBezTo>
                  <a:pt x="618291" y="213748"/>
                  <a:pt x="585223" y="281711"/>
                  <a:pt x="603901" y="150969"/>
                </a:cubicBezTo>
                <a:cubicBezTo>
                  <a:pt x="605225" y="141702"/>
                  <a:pt x="608236" y="132511"/>
                  <a:pt x="612782" y="124328"/>
                </a:cubicBezTo>
                <a:cubicBezTo>
                  <a:pt x="627378" y="98056"/>
                  <a:pt x="649623" y="64099"/>
                  <a:pt x="674948" y="44403"/>
                </a:cubicBezTo>
                <a:cubicBezTo>
                  <a:pt x="691798" y="31298"/>
                  <a:pt x="707525" y="14059"/>
                  <a:pt x="728234" y="8881"/>
                </a:cubicBezTo>
                <a:lnTo>
                  <a:pt x="763757" y="0"/>
                </a:lnTo>
                <a:cubicBezTo>
                  <a:pt x="882169" y="5920"/>
                  <a:pt x="1000978" y="6414"/>
                  <a:pt x="1118994" y="17761"/>
                </a:cubicBezTo>
                <a:cubicBezTo>
                  <a:pt x="1155442" y="21266"/>
                  <a:pt x="1189171" y="40360"/>
                  <a:pt x="1225564" y="44403"/>
                </a:cubicBezTo>
                <a:lnTo>
                  <a:pt x="1305493" y="53283"/>
                </a:lnTo>
                <a:cubicBezTo>
                  <a:pt x="1316528" y="62111"/>
                  <a:pt x="1365101" y="98289"/>
                  <a:pt x="1376540" y="115447"/>
                </a:cubicBezTo>
                <a:cubicBezTo>
                  <a:pt x="1381733" y="123236"/>
                  <a:pt x="1380777" y="133961"/>
                  <a:pt x="1385421" y="142089"/>
                </a:cubicBezTo>
                <a:cubicBezTo>
                  <a:pt x="1392764" y="154940"/>
                  <a:pt x="1403182" y="165770"/>
                  <a:pt x="1412063" y="177611"/>
                </a:cubicBezTo>
                <a:cubicBezTo>
                  <a:pt x="1415023" y="189452"/>
                  <a:pt x="1416411" y="201801"/>
                  <a:pt x="1420944" y="213133"/>
                </a:cubicBezTo>
                <a:cubicBezTo>
                  <a:pt x="1440979" y="263219"/>
                  <a:pt x="1453937" y="273857"/>
                  <a:pt x="1483111" y="319700"/>
                </a:cubicBezTo>
                <a:cubicBezTo>
                  <a:pt x="1531076" y="395071"/>
                  <a:pt x="1487642" y="334623"/>
                  <a:pt x="1536396" y="399625"/>
                </a:cubicBezTo>
                <a:cubicBezTo>
                  <a:pt x="1542317" y="417386"/>
                  <a:pt x="1547205" y="435525"/>
                  <a:pt x="1554158" y="452908"/>
                </a:cubicBezTo>
                <a:cubicBezTo>
                  <a:pt x="1585295" y="530746"/>
                  <a:pt x="1557642" y="450995"/>
                  <a:pt x="1589681" y="515072"/>
                </a:cubicBezTo>
                <a:cubicBezTo>
                  <a:pt x="1593867" y="523444"/>
                  <a:pt x="1595602" y="532833"/>
                  <a:pt x="1598562" y="541713"/>
                </a:cubicBezTo>
                <a:cubicBezTo>
                  <a:pt x="1595602" y="580195"/>
                  <a:pt x="1596794" y="619225"/>
                  <a:pt x="1589681" y="657160"/>
                </a:cubicBezTo>
                <a:cubicBezTo>
                  <a:pt x="1587714" y="667650"/>
                  <a:pt x="1578124" y="675117"/>
                  <a:pt x="1571920" y="683802"/>
                </a:cubicBezTo>
                <a:cubicBezTo>
                  <a:pt x="1563317" y="695846"/>
                  <a:pt x="1554158" y="707483"/>
                  <a:pt x="1545277" y="719324"/>
                </a:cubicBezTo>
                <a:cubicBezTo>
                  <a:pt x="1528361" y="770072"/>
                  <a:pt x="1550352" y="727781"/>
                  <a:pt x="1509753" y="754846"/>
                </a:cubicBezTo>
                <a:cubicBezTo>
                  <a:pt x="1499303" y="761812"/>
                  <a:pt x="1492647" y="773315"/>
                  <a:pt x="1483111" y="781488"/>
                </a:cubicBezTo>
                <a:cubicBezTo>
                  <a:pt x="1471873" y="791121"/>
                  <a:pt x="1460038" y="800126"/>
                  <a:pt x="1447587" y="808130"/>
                </a:cubicBezTo>
                <a:cubicBezTo>
                  <a:pt x="1418547" y="826798"/>
                  <a:pt x="1358778" y="861413"/>
                  <a:pt x="1358778" y="861413"/>
                </a:cubicBezTo>
                <a:cubicBezTo>
                  <a:pt x="1352857" y="873254"/>
                  <a:pt x="1349491" y="886765"/>
                  <a:pt x="1341016" y="896935"/>
                </a:cubicBezTo>
                <a:cubicBezTo>
                  <a:pt x="1324877" y="916301"/>
                  <a:pt x="1301103" y="918014"/>
                  <a:pt x="1278850" y="923577"/>
                </a:cubicBezTo>
                <a:cubicBezTo>
                  <a:pt x="1261717" y="933856"/>
                  <a:pt x="1192442" y="974460"/>
                  <a:pt x="1181160" y="985741"/>
                </a:cubicBezTo>
                <a:lnTo>
                  <a:pt x="1154517" y="1012382"/>
                </a:lnTo>
                <a:cubicBezTo>
                  <a:pt x="1160438" y="1050864"/>
                  <a:pt x="1165878" y="1089424"/>
                  <a:pt x="1172279" y="1127829"/>
                </a:cubicBezTo>
                <a:cubicBezTo>
                  <a:pt x="1174761" y="1142718"/>
                  <a:pt x="1176387" y="1157913"/>
                  <a:pt x="1181160" y="1172232"/>
                </a:cubicBezTo>
                <a:cubicBezTo>
                  <a:pt x="1185347" y="1184791"/>
                  <a:pt x="1193001" y="1195913"/>
                  <a:pt x="1198922" y="1207754"/>
                </a:cubicBezTo>
                <a:cubicBezTo>
                  <a:pt x="1195962" y="1225515"/>
                  <a:pt x="1196364" y="1244178"/>
                  <a:pt x="1190041" y="1261037"/>
                </a:cubicBezTo>
                <a:cubicBezTo>
                  <a:pt x="1183565" y="1278306"/>
                  <a:pt x="1147122" y="1290636"/>
                  <a:pt x="1136755" y="1296560"/>
                </a:cubicBezTo>
                <a:cubicBezTo>
                  <a:pt x="1127488" y="1301855"/>
                  <a:pt x="1119866" y="1309986"/>
                  <a:pt x="1110113" y="1314321"/>
                </a:cubicBezTo>
                <a:cubicBezTo>
                  <a:pt x="1093004" y="1321925"/>
                  <a:pt x="1074423" y="1325684"/>
                  <a:pt x="1056827" y="1332082"/>
                </a:cubicBezTo>
                <a:cubicBezTo>
                  <a:pt x="1041845" y="1337530"/>
                  <a:pt x="1027224" y="1343923"/>
                  <a:pt x="1012423" y="1349843"/>
                </a:cubicBezTo>
                <a:cubicBezTo>
                  <a:pt x="956177" y="1346883"/>
                  <a:pt x="899536" y="1348247"/>
                  <a:pt x="843686" y="1340962"/>
                </a:cubicBezTo>
                <a:cubicBezTo>
                  <a:pt x="830558" y="1339250"/>
                  <a:pt x="820934" y="1326684"/>
                  <a:pt x="808162" y="1323201"/>
                </a:cubicBezTo>
                <a:cubicBezTo>
                  <a:pt x="787967" y="1317694"/>
                  <a:pt x="766824" y="1316404"/>
                  <a:pt x="745996" y="1314321"/>
                </a:cubicBezTo>
                <a:cubicBezTo>
                  <a:pt x="536269" y="1293349"/>
                  <a:pt x="708562" y="1316584"/>
                  <a:pt x="568378" y="1296560"/>
                </a:cubicBezTo>
                <a:cubicBezTo>
                  <a:pt x="506378" y="1234563"/>
                  <a:pt x="575070" y="1295309"/>
                  <a:pt x="515092" y="1261037"/>
                </a:cubicBezTo>
                <a:cubicBezTo>
                  <a:pt x="502241" y="1253694"/>
                  <a:pt x="492120" y="1242240"/>
                  <a:pt x="479569" y="1234396"/>
                </a:cubicBezTo>
                <a:cubicBezTo>
                  <a:pt x="468342" y="1227380"/>
                  <a:pt x="455886" y="1222555"/>
                  <a:pt x="444045" y="1216635"/>
                </a:cubicBezTo>
                <a:cubicBezTo>
                  <a:pt x="435164" y="1207754"/>
                  <a:pt x="425443" y="1199641"/>
                  <a:pt x="417402" y="1189993"/>
                </a:cubicBezTo>
                <a:cubicBezTo>
                  <a:pt x="410569" y="1181794"/>
                  <a:pt x="407187" y="1170898"/>
                  <a:pt x="399640" y="1163351"/>
                </a:cubicBezTo>
                <a:cubicBezTo>
                  <a:pt x="392093" y="1155804"/>
                  <a:pt x="381198" y="1152423"/>
                  <a:pt x="372998" y="1145590"/>
                </a:cubicBezTo>
                <a:cubicBezTo>
                  <a:pt x="304623" y="1088614"/>
                  <a:pt x="385857" y="1145282"/>
                  <a:pt x="319712" y="1101188"/>
                </a:cubicBezTo>
                <a:cubicBezTo>
                  <a:pt x="298356" y="1069153"/>
                  <a:pt x="285169" y="1045598"/>
                  <a:pt x="248665" y="1021263"/>
                </a:cubicBezTo>
                <a:lnTo>
                  <a:pt x="195380" y="985741"/>
                </a:lnTo>
                <a:cubicBezTo>
                  <a:pt x="189459" y="967980"/>
                  <a:pt x="193196" y="942842"/>
                  <a:pt x="177618" y="932457"/>
                </a:cubicBezTo>
                <a:lnTo>
                  <a:pt x="159856" y="92357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454060" y="1819722"/>
            <a:ext cx="3305378" cy="2513194"/>
          </a:xfrm>
          <a:prstGeom prst="straightConnector1">
            <a:avLst/>
          </a:prstGeom>
          <a:ln w="9525" cmpd="sng">
            <a:solidFill>
              <a:srgbClr val="FF0000"/>
            </a:solidFill>
            <a:prstDash val="soli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689250" y="2084977"/>
            <a:ext cx="3289935" cy="2494407"/>
          </a:xfrm>
          <a:prstGeom prst="straightConnector1">
            <a:avLst/>
          </a:prstGeom>
          <a:ln w="9525" cmpd="sng">
            <a:solidFill>
              <a:srgbClr val="FF0000"/>
            </a:solidFill>
            <a:prstDash val="soli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582230" y="1950932"/>
            <a:ext cx="3308144" cy="2498860"/>
          </a:xfrm>
          <a:prstGeom prst="straightConnector1">
            <a:avLst/>
          </a:prstGeom>
          <a:ln w="9525" cmpd="sng">
            <a:solidFill>
              <a:srgbClr val="FF0000"/>
            </a:solidFill>
            <a:prstDash val="soli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19348908">
            <a:off x="4761788" y="1455184"/>
            <a:ext cx="324453" cy="668961"/>
          </a:xfrm>
          <a:prstGeom prst="rect">
            <a:avLst/>
          </a:prstGeom>
          <a:solidFill>
            <a:srgbClr val="800000"/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351390" y="1687945"/>
            <a:ext cx="3282608" cy="2529524"/>
          </a:xfrm>
          <a:prstGeom prst="straightConnector1">
            <a:avLst/>
          </a:prstGeom>
          <a:ln w="9525" cmpd="sng">
            <a:solidFill>
              <a:srgbClr val="FF0000"/>
            </a:solidFill>
            <a:prstDash val="soli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9401433">
            <a:off x="1363063" y="3206538"/>
            <a:ext cx="175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Projection Lines</a:t>
            </a:r>
            <a:endParaRPr lang="en-US" sz="1200" dirty="0">
              <a:latin typeface="Times New Roman"/>
              <a:cs typeface="Times New Roman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86095" y="3513763"/>
            <a:ext cx="1182835" cy="1307557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9133250">
            <a:off x="1203269" y="4163682"/>
            <a:ext cx="348840" cy="76021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117357" y="4289348"/>
            <a:ext cx="260202" cy="233524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247458" y="4406110"/>
            <a:ext cx="260202" cy="233524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360624" y="4563115"/>
            <a:ext cx="260202" cy="233524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79184" y="1437294"/>
            <a:ext cx="1228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X-ray Source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1745" y="4449792"/>
            <a:ext cx="87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Detectors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689250" y="4584061"/>
            <a:ext cx="1313633" cy="0"/>
          </a:xfrm>
          <a:prstGeom prst="line">
            <a:avLst/>
          </a:prstGeom>
          <a:ln w="9525" cmpd="sng">
            <a:solidFill>
              <a:srgbClr val="0000FF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 rot="18024495" flipV="1">
            <a:off x="1720122" y="4292079"/>
            <a:ext cx="486375" cy="389620"/>
          </a:xfrm>
          <a:prstGeom prst="arc">
            <a:avLst/>
          </a:prstGeom>
          <a:ln w="9525" cmpd="sng">
            <a:solidFill>
              <a:srgbClr val="0000FF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96533"/>
              </p:ext>
            </p:extLst>
          </p:nvPr>
        </p:nvGraphicFramePr>
        <p:xfrm>
          <a:off x="2254413" y="4289348"/>
          <a:ext cx="142169" cy="197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55" name="Equation" r:id="rId3" imgW="127000" imgH="177800" progId="Equation.3">
                  <p:embed/>
                </p:oleObj>
              </mc:Choice>
              <mc:Fallback>
                <p:oleObj name="Equation" r:id="rId3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54413" y="4289348"/>
                        <a:ext cx="142169" cy="197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925430"/>
              </p:ext>
            </p:extLst>
          </p:nvPr>
        </p:nvGraphicFramePr>
        <p:xfrm>
          <a:off x="504327" y="3326735"/>
          <a:ext cx="194311" cy="216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56" name="Equation" r:id="rId5" imgW="114300" imgH="127000" progId="Equation.DSMT4">
                  <p:embed/>
                </p:oleObj>
              </mc:Choice>
              <mc:Fallback>
                <p:oleObj name="Equation" r:id="rId5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4327" y="3326735"/>
                        <a:ext cx="194311" cy="216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6890029" y="2249496"/>
            <a:ext cx="431477" cy="504078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321506" y="2753574"/>
            <a:ext cx="704052" cy="0"/>
          </a:xfrm>
          <a:prstGeom prst="line">
            <a:avLst/>
          </a:prstGeom>
          <a:ln w="9525" cmpd="sng">
            <a:solidFill>
              <a:srgbClr val="0000FF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321506" y="2316704"/>
            <a:ext cx="599464" cy="436870"/>
          </a:xfrm>
          <a:prstGeom prst="straightConnector1">
            <a:avLst/>
          </a:prstGeom>
          <a:ln w="9525" cmpd="sng">
            <a:solidFill>
              <a:srgbClr val="008000"/>
            </a:solidFill>
            <a:prstDash val="solid"/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323828" y="2153759"/>
            <a:ext cx="0" cy="599816"/>
          </a:xfrm>
          <a:prstGeom prst="line">
            <a:avLst/>
          </a:prstGeom>
          <a:ln w="9525" cmpd="sng">
            <a:solidFill>
              <a:srgbClr val="0000FF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Arc 42"/>
          <p:cNvSpPr/>
          <p:nvPr/>
        </p:nvSpPr>
        <p:spPr>
          <a:xfrm rot="18024495" flipV="1">
            <a:off x="7399040" y="2532449"/>
            <a:ext cx="186063" cy="286344"/>
          </a:xfrm>
          <a:prstGeom prst="arc">
            <a:avLst/>
          </a:prstGeom>
          <a:ln w="9525" cmpd="sng">
            <a:solidFill>
              <a:srgbClr val="0000FF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949632"/>
              </p:ext>
            </p:extLst>
          </p:nvPr>
        </p:nvGraphicFramePr>
        <p:xfrm>
          <a:off x="7662638" y="2533090"/>
          <a:ext cx="142169" cy="197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57" name="Equation" r:id="rId7" imgW="127000" imgH="177800" progId="Equation.3">
                  <p:embed/>
                </p:oleObj>
              </mc:Choice>
              <mc:Fallback>
                <p:oleObj name="Equation" r:id="rId7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62638" y="2533090"/>
                        <a:ext cx="142169" cy="197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837072"/>
              </p:ext>
            </p:extLst>
          </p:nvPr>
        </p:nvGraphicFramePr>
        <p:xfrm>
          <a:off x="6752974" y="2116883"/>
          <a:ext cx="157567" cy="175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58" name="Equation" r:id="rId8" imgW="114300" imgH="127000" progId="Equation.DSMT4">
                  <p:embed/>
                </p:oleObj>
              </mc:Choice>
              <mc:Fallback>
                <p:oleObj name="Equation" r:id="rId8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52974" y="2116883"/>
                        <a:ext cx="157567" cy="175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082098"/>
              </p:ext>
            </p:extLst>
          </p:nvPr>
        </p:nvGraphicFramePr>
        <p:xfrm>
          <a:off x="8017621" y="2665795"/>
          <a:ext cx="174625" cy="17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59" name="Equation" r:id="rId9" imgW="127000" imgH="127000" progId="Equation.DSMT4">
                  <p:embed/>
                </p:oleObj>
              </mc:Choice>
              <mc:Fallback>
                <p:oleObj name="Equation" r:id="rId9" imgW="1270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17621" y="2665795"/>
                        <a:ext cx="174625" cy="176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747898"/>
              </p:ext>
            </p:extLst>
          </p:nvPr>
        </p:nvGraphicFramePr>
        <p:xfrm>
          <a:off x="7234983" y="1966019"/>
          <a:ext cx="174625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60" name="Equation" r:id="rId11" imgW="127000" imgH="165100" progId="Equation.DSMT4">
                  <p:embed/>
                </p:oleObj>
              </mc:Choice>
              <mc:Fallback>
                <p:oleObj name="Equation" r:id="rId11" imgW="1270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34983" y="1966019"/>
                        <a:ext cx="174625" cy="230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630130"/>
              </p:ext>
            </p:extLst>
          </p:nvPr>
        </p:nvGraphicFramePr>
        <p:xfrm>
          <a:off x="7920783" y="2173670"/>
          <a:ext cx="157163" cy="1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61" name="Equation" r:id="rId13" imgW="114300" imgH="139700" progId="Equation.DSMT4">
                  <p:embed/>
                </p:oleObj>
              </mc:Choice>
              <mc:Fallback>
                <p:oleObj name="Equation" r:id="rId13" imgW="114300" imgH="139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920783" y="2173670"/>
                        <a:ext cx="157163" cy="1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6890029" y="1660590"/>
            <a:ext cx="169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/>
                <a:cs typeface="Times New Roman"/>
              </a:rPr>
              <a:t>Coordinate System</a:t>
            </a:r>
            <a:endParaRPr lang="en-US" sz="1400" b="1" dirty="0">
              <a:latin typeface="Times New Roman"/>
              <a:cs typeface="Times New Roman"/>
            </a:endParaRPr>
          </a:p>
        </p:txBody>
      </p: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022626"/>
              </p:ext>
            </p:extLst>
          </p:nvPr>
        </p:nvGraphicFramePr>
        <p:xfrm>
          <a:off x="1257300" y="5016500"/>
          <a:ext cx="4191000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62" name="Equation" r:id="rId15" imgW="2857500" imgH="1054100" progId="Equation.DSMT4">
                  <p:embed/>
                </p:oleObj>
              </mc:Choice>
              <mc:Fallback>
                <p:oleObj name="Equation" r:id="rId15" imgW="2857500" imgH="1054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5016500"/>
                        <a:ext cx="4191000" cy="1597025"/>
                      </a:xfrm>
                      <a:prstGeom prst="rect">
                        <a:avLst/>
                      </a:prstGeom>
                      <a:solidFill>
                        <a:srgbClr val="D9D9D9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262586"/>
              </p:ext>
            </p:extLst>
          </p:nvPr>
        </p:nvGraphicFramePr>
        <p:xfrm>
          <a:off x="6840948" y="3068638"/>
          <a:ext cx="1845852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63" name="Equation" r:id="rId17" imgW="1485900" imgH="990600" progId="Equation.DSMT4">
                  <p:embed/>
                </p:oleObj>
              </mc:Choice>
              <mc:Fallback>
                <p:oleObj name="Equation" r:id="rId17" imgW="1485900" imgH="990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948" y="3068638"/>
                        <a:ext cx="1845852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58"/>
          <p:cNvSpPr/>
          <p:nvPr/>
        </p:nvSpPr>
        <p:spPr>
          <a:xfrm>
            <a:off x="6399968" y="1539204"/>
            <a:ext cx="2439232" cy="28669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220526"/>
              </p:ext>
            </p:extLst>
          </p:nvPr>
        </p:nvGraphicFramePr>
        <p:xfrm>
          <a:off x="5849889" y="4757569"/>
          <a:ext cx="3119438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64" name="Equation" r:id="rId19" imgW="2743200" imgH="1409700" progId="Equation.DSMT4">
                  <p:embed/>
                </p:oleObj>
              </mc:Choice>
              <mc:Fallback>
                <p:oleObj name="Equation" r:id="rId19" imgW="2743200" imgH="140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889" y="4757569"/>
                        <a:ext cx="3119438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 62"/>
          <p:cNvSpPr/>
          <p:nvPr/>
        </p:nvSpPr>
        <p:spPr>
          <a:xfrm>
            <a:off x="5852515" y="4757569"/>
            <a:ext cx="3155689" cy="17346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881912" y="3136099"/>
            <a:ext cx="759344" cy="597441"/>
          </a:xfrm>
          <a:prstGeom prst="straightConnector1">
            <a:avLst/>
          </a:prstGeom>
          <a:ln w="9525" cmpd="sng">
            <a:solidFill>
              <a:srgbClr val="008000"/>
            </a:solidFill>
            <a:prstDash val="sysDash"/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005442"/>
              </p:ext>
            </p:extLst>
          </p:nvPr>
        </p:nvGraphicFramePr>
        <p:xfrm>
          <a:off x="1689250" y="2942424"/>
          <a:ext cx="157162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65" name="Equation" r:id="rId21" imgW="114300" imgH="139700" progId="Equation.DSMT4">
                  <p:embed/>
                </p:oleObj>
              </mc:Choice>
              <mc:Fallback>
                <p:oleObj name="Equation" r:id="rId21" imgW="114300" imgH="139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689250" y="2942424"/>
                        <a:ext cx="157162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4" name="Straight Connector 73"/>
          <p:cNvCxnSpPr/>
          <p:nvPr/>
        </p:nvCxnSpPr>
        <p:spPr>
          <a:xfrm>
            <a:off x="4220545" y="3733540"/>
            <a:ext cx="538893" cy="0"/>
          </a:xfrm>
          <a:prstGeom prst="line">
            <a:avLst/>
          </a:prstGeom>
          <a:ln w="9525" cmpd="sng">
            <a:solidFill>
              <a:srgbClr val="0000FF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4213441" y="3280386"/>
            <a:ext cx="0" cy="453155"/>
          </a:xfrm>
          <a:prstGeom prst="line">
            <a:avLst/>
          </a:prstGeom>
          <a:ln w="9525" cmpd="sng">
            <a:solidFill>
              <a:srgbClr val="0000FF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60619"/>
              </p:ext>
            </p:extLst>
          </p:nvPr>
        </p:nvGraphicFramePr>
        <p:xfrm>
          <a:off x="4775518" y="3645433"/>
          <a:ext cx="174625" cy="17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66" name="Equation" r:id="rId23" imgW="127000" imgH="127000" progId="Equation.DSMT4">
                  <p:embed/>
                </p:oleObj>
              </mc:Choice>
              <mc:Fallback>
                <p:oleObj name="Equation" r:id="rId23" imgW="1270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75518" y="3645433"/>
                        <a:ext cx="174625" cy="176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265521"/>
              </p:ext>
            </p:extLst>
          </p:nvPr>
        </p:nvGraphicFramePr>
        <p:xfrm>
          <a:off x="4133232" y="3068638"/>
          <a:ext cx="174625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67" name="Equation" r:id="rId24" imgW="127000" imgH="165100" progId="Equation.DSMT4">
                  <p:embed/>
                </p:oleObj>
              </mc:Choice>
              <mc:Fallback>
                <p:oleObj name="Equation" r:id="rId24" imgW="1270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133232" y="3068638"/>
                        <a:ext cx="174625" cy="230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5421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510" y="173038"/>
            <a:ext cx="6035040" cy="5381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Discretized Forward Model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8515-6DBF-2449-8CD8-D0B26FC7703E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958455"/>
              </p:ext>
            </p:extLst>
          </p:nvPr>
        </p:nvGraphicFramePr>
        <p:xfrm>
          <a:off x="3520829" y="936503"/>
          <a:ext cx="26670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name="Equation" r:id="rId3" imgW="1549400" imgH="495300" progId="Equation.DSMT4">
                  <p:embed/>
                </p:oleObj>
              </mc:Choice>
              <mc:Fallback>
                <p:oleObj name="Equation" r:id="rId3" imgW="15494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0829" y="936503"/>
                        <a:ext cx="2667000" cy="852487"/>
                      </a:xfrm>
                      <a:prstGeom prst="rect">
                        <a:avLst/>
                      </a:prstGeom>
                      <a:solidFill>
                        <a:srgbClr val="D9D9D9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425072"/>
              </p:ext>
            </p:extLst>
          </p:nvPr>
        </p:nvGraphicFramePr>
        <p:xfrm>
          <a:off x="2286000" y="2085975"/>
          <a:ext cx="5797550" cy="275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name="Equation" r:id="rId5" imgW="4470400" imgH="2006600" progId="Equation.DSMT4">
                  <p:embed/>
                </p:oleObj>
              </mc:Choice>
              <mc:Fallback>
                <p:oleObj name="Equation" r:id="rId5" imgW="4470400" imgH="2006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85975"/>
                        <a:ext cx="5797550" cy="275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2178539" y="1938338"/>
            <a:ext cx="6075424" cy="30244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 bwMode="auto">
          <a:xfrm rot="16200000">
            <a:off x="2560544" y="3171069"/>
            <a:ext cx="71394" cy="363783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1534160" y="3370386"/>
            <a:ext cx="0" cy="1992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non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811028" y="5363308"/>
            <a:ext cx="2373741" cy="993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268976"/>
              </p:ext>
            </p:extLst>
          </p:nvPr>
        </p:nvGraphicFramePr>
        <p:xfrm>
          <a:off x="1218405" y="5519615"/>
          <a:ext cx="1494389" cy="752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name="Equation" r:id="rId7" imgW="1066800" imgH="546100" progId="Equation.DSMT4">
                  <p:embed/>
                </p:oleObj>
              </mc:Choice>
              <mc:Fallback>
                <p:oleObj name="Equation" r:id="rId7" imgW="1066800" imgH="546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8405" y="5519615"/>
                        <a:ext cx="1494389" cy="752231"/>
                      </a:xfrm>
                      <a:prstGeom prst="rect">
                        <a:avLst/>
                      </a:prstGeom>
                      <a:solidFill>
                        <a:srgbClr val="D9D9D9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1534160" y="3360616"/>
            <a:ext cx="1074225" cy="0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173290"/>
              </p:ext>
            </p:extLst>
          </p:nvPr>
        </p:nvGraphicFramePr>
        <p:xfrm>
          <a:off x="3740701" y="5589876"/>
          <a:ext cx="451326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name="Equation" r:id="rId9" imgW="3771900" imgH="533400" progId="Equation.DSMT4">
                  <p:embed/>
                </p:oleObj>
              </mc:Choice>
              <mc:Fallback>
                <p:oleObj name="Equation" r:id="rId9" imgW="37719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701" y="5589876"/>
                        <a:ext cx="4513262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628291" y="5382847"/>
            <a:ext cx="4753709" cy="99304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72846" y="5055531"/>
            <a:ext cx="1211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Beer’s Law</a:t>
            </a:r>
            <a:endParaRPr lang="en-US" sz="16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5" name="Left Brace 24"/>
          <p:cNvSpPr/>
          <p:nvPr/>
        </p:nvSpPr>
        <p:spPr bwMode="auto">
          <a:xfrm rot="16200000">
            <a:off x="2535628" y="4290938"/>
            <a:ext cx="71394" cy="363783"/>
          </a:xfrm>
          <a:prstGeom prst="leftBrace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2753217" y="4478206"/>
            <a:ext cx="2344421" cy="0"/>
          </a:xfrm>
          <a:prstGeom prst="line">
            <a:avLst/>
          </a:prstGeom>
          <a:ln w="9525">
            <a:solidFill>
              <a:srgbClr val="008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 bwMode="auto">
          <a:xfrm flipV="1">
            <a:off x="5105707" y="4478206"/>
            <a:ext cx="0" cy="6725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8000"/>
            </a:solidFill>
            <a:prstDash val="sysDash"/>
            <a:round/>
            <a:headEnd type="none" w="med" len="med"/>
            <a:tailEnd type="none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314391" y="4962769"/>
            <a:ext cx="1888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Times New Roman"/>
                <a:cs typeface="Times New Roman"/>
              </a:rPr>
              <a:t>T</a:t>
            </a:r>
            <a:r>
              <a:rPr lang="en-US" sz="14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o be reconstructed</a:t>
            </a:r>
            <a:endParaRPr lang="en-US" sz="1400" dirty="0">
              <a:solidFill>
                <a:srgbClr val="008000"/>
              </a:solidFill>
              <a:latin typeface="Times New Roman"/>
              <a:cs typeface="Times New Roman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>
            <a:off x="5092981" y="5145677"/>
            <a:ext cx="30133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8000"/>
            </a:solidFill>
            <a:prstDash val="sysDash"/>
            <a:round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3907102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076" y="167177"/>
            <a:ext cx="7199923" cy="51667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Detector-Pixel Profile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1097"/>
            <a:ext cx="8229600" cy="525670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Used in computation of forward projection matrix </a:t>
            </a:r>
            <a:r>
              <a:rPr lang="en-US" sz="2000" i="1" dirty="0" smtClean="0"/>
              <a:t>A</a:t>
            </a:r>
            <a:r>
              <a:rPr lang="en-US" sz="2000" i="1" baseline="-25000" dirty="0" smtClean="0"/>
              <a:t>n</a:t>
            </a:r>
          </a:p>
          <a:p>
            <a:endParaRPr lang="en-US" sz="2000" i="1" baseline="-25000" dirty="0"/>
          </a:p>
          <a:p>
            <a:r>
              <a:rPr lang="en-US" sz="2000" dirty="0" smtClean="0"/>
              <a:t>For any generic pixel-detector pair, we compute the profile </a:t>
            </a:r>
            <a:r>
              <a:rPr lang="en-US" sz="2000" i="1" dirty="0" smtClean="0"/>
              <a:t>L</a:t>
            </a:r>
            <a:r>
              <a:rPr lang="en-US" sz="2000" i="1" baseline="-25000" dirty="0" smtClean="0"/>
              <a:t>θ</a:t>
            </a:r>
            <a:r>
              <a:rPr lang="en-US" sz="2000" i="1" dirty="0" smtClean="0"/>
              <a:t>(δ)</a:t>
            </a:r>
          </a:p>
          <a:p>
            <a:endParaRPr lang="en-US" sz="2000" i="1" dirty="0"/>
          </a:p>
          <a:p>
            <a:endParaRPr lang="en-US" sz="2000" i="1" dirty="0" smtClean="0"/>
          </a:p>
          <a:p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r>
              <a:rPr lang="en-US" sz="2000" dirty="0" smtClean="0"/>
              <a:t>For now we assume that pixels are square (equal dimensions of length </a:t>
            </a:r>
            <a:r>
              <a:rPr lang="en-US" sz="2000" i="1" dirty="0" smtClean="0"/>
              <a:t>Δ</a:t>
            </a:r>
            <a:r>
              <a:rPr lang="en-US" sz="2000" i="1" baseline="-25000" dirty="0" smtClean="0"/>
              <a:t>p</a:t>
            </a:r>
            <a:r>
              <a:rPr lang="en-US" sz="2000" dirty="0" smtClean="0"/>
              <a:t>)</a:t>
            </a:r>
          </a:p>
          <a:p>
            <a:endParaRPr lang="en-US" sz="2400" i="1" baseline="-25000" dirty="0"/>
          </a:p>
          <a:p>
            <a:pPr marL="0" indent="0">
              <a:buNone/>
            </a:pPr>
            <a:endParaRPr lang="en-US" sz="2400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96076" y="6492875"/>
            <a:ext cx="2133600" cy="365125"/>
          </a:xfrm>
        </p:spPr>
        <p:txBody>
          <a:bodyPr/>
          <a:lstStyle/>
          <a:p>
            <a:fld id="{A4838515-6DBF-2449-8CD8-D0B26FC7703E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543655"/>
              </p:ext>
            </p:extLst>
          </p:nvPr>
        </p:nvGraphicFramePr>
        <p:xfrm>
          <a:off x="664308" y="2027522"/>
          <a:ext cx="8194699" cy="1240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79" name="Equation" r:id="rId3" imgW="6489700" imgH="889000" progId="Equation.DSMT4">
                  <p:embed/>
                </p:oleObj>
              </mc:Choice>
              <mc:Fallback>
                <p:oleObj name="Equation" r:id="rId3" imgW="6489700" imgH="889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08" y="2027522"/>
                        <a:ext cx="8194699" cy="1240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664307" y="1966635"/>
            <a:ext cx="8194699" cy="121131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9401433">
            <a:off x="2686461" y="4872550"/>
            <a:ext cx="1281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Projection Line</a:t>
            </a:r>
            <a:endParaRPr lang="en-US" sz="1200" dirty="0">
              <a:latin typeface="Times New Roman"/>
              <a:cs typeface="Times New Roman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974555" y="4983259"/>
            <a:ext cx="1302498" cy="1409077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19133250">
            <a:off x="2367221" y="5761603"/>
            <a:ext cx="348840" cy="21803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2747712">
            <a:off x="1933284" y="5901490"/>
            <a:ext cx="713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Detector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177043" y="6283543"/>
            <a:ext cx="794347" cy="0"/>
          </a:xfrm>
          <a:prstGeom prst="line">
            <a:avLst/>
          </a:prstGeom>
          <a:ln w="9525" cmpd="sng">
            <a:solidFill>
              <a:srgbClr val="0000FF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 rot="18024495" flipV="1">
            <a:off x="3280638" y="5967255"/>
            <a:ext cx="287434" cy="399869"/>
          </a:xfrm>
          <a:prstGeom prst="arc">
            <a:avLst/>
          </a:prstGeom>
          <a:ln w="9525" cmpd="sng">
            <a:solidFill>
              <a:srgbClr val="0000FF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217535"/>
              </p:ext>
            </p:extLst>
          </p:nvPr>
        </p:nvGraphicFramePr>
        <p:xfrm>
          <a:off x="3624036" y="6054970"/>
          <a:ext cx="142169" cy="197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80" name="Equation" r:id="rId5" imgW="127000" imgH="177800" progId="Equation.3">
                  <p:embed/>
                </p:oleObj>
              </mc:Choice>
              <mc:Fallback>
                <p:oleObj name="Equation" r:id="rId5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24036" y="6054970"/>
                        <a:ext cx="142169" cy="197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225844"/>
              </p:ext>
            </p:extLst>
          </p:nvPr>
        </p:nvGraphicFramePr>
        <p:xfrm>
          <a:off x="1792787" y="4796231"/>
          <a:ext cx="194311" cy="216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81" name="Equation" r:id="rId7" imgW="114300" imgH="127000" progId="Equation.DSMT4">
                  <p:embed/>
                </p:oleObj>
              </mc:Choice>
              <mc:Fallback>
                <p:oleObj name="Equation" r:id="rId7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92787" y="4796231"/>
                        <a:ext cx="194311" cy="216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H="1">
            <a:off x="3177043" y="5695945"/>
            <a:ext cx="759344" cy="597441"/>
          </a:xfrm>
          <a:prstGeom prst="straightConnector1">
            <a:avLst/>
          </a:prstGeom>
          <a:ln w="9525" cmpd="sng">
            <a:solidFill>
              <a:schemeClr val="bg1">
                <a:lumMod val="50000"/>
              </a:schemeClr>
            </a:solidFill>
            <a:prstDash val="sysDash"/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323727"/>
              </p:ext>
            </p:extLst>
          </p:nvPr>
        </p:nvGraphicFramePr>
        <p:xfrm>
          <a:off x="3936387" y="5590805"/>
          <a:ext cx="157162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82" name="Equation" r:id="rId9" imgW="114300" imgH="139700" progId="Equation.DSMT4">
                  <p:embed/>
                </p:oleObj>
              </mc:Choice>
              <mc:Fallback>
                <p:oleObj name="Equation" r:id="rId9" imgW="114300" imgH="139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36387" y="5590805"/>
                        <a:ext cx="157162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/>
          <p:cNvSpPr/>
          <p:nvPr/>
        </p:nvSpPr>
        <p:spPr>
          <a:xfrm>
            <a:off x="3998266" y="4494638"/>
            <a:ext cx="586153" cy="589769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670119" y="4368352"/>
            <a:ext cx="1835402" cy="1390492"/>
          </a:xfrm>
          <a:prstGeom prst="straightConnector1">
            <a:avLst/>
          </a:prstGeom>
          <a:ln w="9525" cmpd="sng">
            <a:solidFill>
              <a:srgbClr val="FF0000"/>
            </a:solidFill>
            <a:prstDash val="soli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279423" y="4750512"/>
            <a:ext cx="45719" cy="45719"/>
          </a:xfrm>
          <a:prstGeom prst="ellipse">
            <a:avLst/>
          </a:prstGeom>
          <a:solidFill>
            <a:srgbClr val="6600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2810135" y="4507790"/>
            <a:ext cx="1835402" cy="1390492"/>
          </a:xfrm>
          <a:prstGeom prst="straightConnector1">
            <a:avLst/>
          </a:prstGeom>
          <a:ln w="9525" cmpd="sng">
            <a:solidFill>
              <a:srgbClr val="008000"/>
            </a:solidFill>
            <a:prstDash val="sysDash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843904" y="5620994"/>
            <a:ext cx="131058" cy="150680"/>
          </a:xfrm>
          <a:prstGeom prst="line">
            <a:avLst/>
          </a:prstGeom>
          <a:ln w="9525" cmpd="sng">
            <a:solidFill>
              <a:schemeClr val="accent6">
                <a:lumMod val="75000"/>
              </a:schemeClr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751158"/>
              </p:ext>
            </p:extLst>
          </p:nvPr>
        </p:nvGraphicFramePr>
        <p:xfrm>
          <a:off x="2909433" y="5512781"/>
          <a:ext cx="192087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83" name="Equation" r:id="rId11" imgW="139700" imgH="177800" progId="Equation.DSMT4">
                  <p:embed/>
                </p:oleObj>
              </mc:Choice>
              <mc:Fallback>
                <p:oleObj name="Equation" r:id="rId11" imgW="1397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09433" y="5512781"/>
                        <a:ext cx="192087" cy="24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3998266" y="5049147"/>
            <a:ext cx="679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Pixel</a:t>
            </a:r>
            <a:endParaRPr lang="en-US" sz="1400" dirty="0">
              <a:latin typeface="Times New Roman"/>
              <a:cs typeface="Times New Roman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3624036" y="4368352"/>
            <a:ext cx="374230" cy="394836"/>
          </a:xfrm>
          <a:prstGeom prst="line">
            <a:avLst/>
          </a:prstGeom>
          <a:ln w="9525" cmpd="sng">
            <a:solidFill>
              <a:schemeClr val="accent5">
                <a:lumMod val="75000"/>
              </a:schemeClr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964214" y="4104821"/>
            <a:ext cx="360928" cy="389817"/>
          </a:xfrm>
          <a:prstGeom prst="line">
            <a:avLst/>
          </a:prstGeom>
          <a:ln w="9525" cmpd="sng">
            <a:solidFill>
              <a:schemeClr val="accent5">
                <a:lumMod val="75000"/>
              </a:schemeClr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3700722" y="4187825"/>
            <a:ext cx="341053" cy="269086"/>
          </a:xfrm>
          <a:prstGeom prst="straightConnector1">
            <a:avLst/>
          </a:prstGeom>
          <a:ln w="9525" cmpd="sng">
            <a:solidFill>
              <a:schemeClr val="accent5">
                <a:lumMod val="75000"/>
              </a:schemeClr>
            </a:solidFill>
            <a:prstDash val="solid"/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36301"/>
              </p:ext>
            </p:extLst>
          </p:nvPr>
        </p:nvGraphicFramePr>
        <p:xfrm>
          <a:off x="3430053" y="4038600"/>
          <a:ext cx="54133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84" name="Equation" r:id="rId13" imgW="393700" imgH="215900" progId="Equation.DSMT4">
                  <p:embed/>
                </p:oleObj>
              </mc:Choice>
              <mc:Fallback>
                <p:oleObj name="Equation" r:id="rId13" imgW="393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30053" y="4038600"/>
                        <a:ext cx="541337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6" name="Straight Arrow Connector 75"/>
          <p:cNvCxnSpPr/>
          <p:nvPr/>
        </p:nvCxnSpPr>
        <p:spPr>
          <a:xfrm>
            <a:off x="5924792" y="5489002"/>
            <a:ext cx="2569921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991808" y="4364335"/>
            <a:ext cx="0" cy="1124667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6063063" y="4932500"/>
            <a:ext cx="440586" cy="556502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7410850" y="4932158"/>
            <a:ext cx="479483" cy="556502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6500608" y="4932158"/>
            <a:ext cx="910242" cy="6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365522"/>
              </p:ext>
            </p:extLst>
          </p:nvPr>
        </p:nvGraphicFramePr>
        <p:xfrm>
          <a:off x="6721139" y="4109166"/>
          <a:ext cx="54133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85" name="Equation" r:id="rId15" imgW="393700" imgH="215900" progId="Equation.DSMT4">
                  <p:embed/>
                </p:oleObj>
              </mc:Choice>
              <mc:Fallback>
                <p:oleObj name="Equation" r:id="rId15" imgW="393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21139" y="4109166"/>
                        <a:ext cx="541337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25519"/>
              </p:ext>
            </p:extLst>
          </p:nvPr>
        </p:nvGraphicFramePr>
        <p:xfrm>
          <a:off x="8512507" y="5370161"/>
          <a:ext cx="192087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86" name="Equation" r:id="rId16" imgW="139700" imgH="177800" progId="Equation.DSMT4">
                  <p:embed/>
                </p:oleObj>
              </mc:Choice>
              <mc:Fallback>
                <p:oleObj name="Equation" r:id="rId16" imgW="1397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512507" y="5370161"/>
                        <a:ext cx="192087" cy="24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7" name="Straight Arrow Connector 96"/>
          <p:cNvCxnSpPr/>
          <p:nvPr/>
        </p:nvCxnSpPr>
        <p:spPr>
          <a:xfrm flipV="1">
            <a:off x="6504236" y="4932500"/>
            <a:ext cx="0" cy="560693"/>
          </a:xfrm>
          <a:prstGeom prst="straightConnector1">
            <a:avLst/>
          </a:prstGeom>
          <a:ln w="12700">
            <a:solidFill>
              <a:srgbClr val="0000FF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7410850" y="4940329"/>
            <a:ext cx="0" cy="560693"/>
          </a:xfrm>
          <a:prstGeom prst="straightConnector1">
            <a:avLst/>
          </a:prstGeom>
          <a:ln w="12700">
            <a:solidFill>
              <a:srgbClr val="0000FF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261183"/>
              </p:ext>
            </p:extLst>
          </p:nvPr>
        </p:nvGraphicFramePr>
        <p:xfrm>
          <a:off x="7262476" y="5512130"/>
          <a:ext cx="395603" cy="220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87" name="Equation" r:id="rId17" imgW="368300" imgH="203200" progId="Equation.DSMT4">
                  <p:embed/>
                </p:oleObj>
              </mc:Choice>
              <mc:Fallback>
                <p:oleObj name="Equation" r:id="rId17" imgW="3683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262476" y="5512130"/>
                        <a:ext cx="395603" cy="220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674801"/>
              </p:ext>
            </p:extLst>
          </p:nvPr>
        </p:nvGraphicFramePr>
        <p:xfrm>
          <a:off x="7762876" y="5511544"/>
          <a:ext cx="382587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88" name="Equation" r:id="rId19" imgW="355600" imgH="203200" progId="Equation.DSMT4">
                  <p:embed/>
                </p:oleObj>
              </mc:Choice>
              <mc:Fallback>
                <p:oleObj name="Equation" r:id="rId19" imgW="3556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762876" y="5511544"/>
                        <a:ext cx="382587" cy="220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762974"/>
              </p:ext>
            </p:extLst>
          </p:nvPr>
        </p:nvGraphicFramePr>
        <p:xfrm>
          <a:off x="6302376" y="5512211"/>
          <a:ext cx="503238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89" name="Equation" r:id="rId21" imgW="469900" imgH="203200" progId="Equation.DSMT4">
                  <p:embed/>
                </p:oleObj>
              </mc:Choice>
              <mc:Fallback>
                <p:oleObj name="Equation" r:id="rId21" imgW="4699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302376" y="5512211"/>
                        <a:ext cx="503238" cy="220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145355"/>
              </p:ext>
            </p:extLst>
          </p:nvPr>
        </p:nvGraphicFramePr>
        <p:xfrm>
          <a:off x="5824538" y="5524244"/>
          <a:ext cx="477838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90" name="Equation" r:id="rId23" imgW="444500" imgH="203200" progId="Equation.DSMT4">
                  <p:embed/>
                </p:oleObj>
              </mc:Choice>
              <mc:Fallback>
                <p:oleObj name="Equation" r:id="rId23" imgW="4445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824538" y="5524244"/>
                        <a:ext cx="477838" cy="220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103119"/>
              </p:ext>
            </p:extLst>
          </p:nvPr>
        </p:nvGraphicFramePr>
        <p:xfrm>
          <a:off x="7022627" y="4598783"/>
          <a:ext cx="54133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91" name="Equation" r:id="rId25" imgW="393700" imgH="241300" progId="Equation.DSMT4">
                  <p:embed/>
                </p:oleObj>
              </mc:Choice>
              <mc:Fallback>
                <p:oleObj name="Equation" r:id="rId25" imgW="393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022627" y="4598783"/>
                        <a:ext cx="541337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Rectangle 106"/>
          <p:cNvSpPr/>
          <p:nvPr/>
        </p:nvSpPr>
        <p:spPr>
          <a:xfrm>
            <a:off x="5778065" y="3719578"/>
            <a:ext cx="2926529" cy="21920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6152299" y="3722817"/>
            <a:ext cx="186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sz="1600" dirty="0" smtClean="0">
                <a:latin typeface="Times New Roman"/>
                <a:cs typeface="Times New Roman"/>
              </a:rPr>
              <a:t>Profile Function </a:t>
            </a:r>
            <a:endParaRPr lang="en-US" sz="1600" dirty="0">
              <a:latin typeface="Times New Roman"/>
              <a:cs typeface="Times New Roman"/>
            </a:endParaRPr>
          </a:p>
        </p:txBody>
      </p:sp>
      <p:graphicFrame>
        <p:nvGraphicFramePr>
          <p:cNvPr id="109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488089"/>
              </p:ext>
            </p:extLst>
          </p:nvPr>
        </p:nvGraphicFramePr>
        <p:xfrm>
          <a:off x="5616576" y="6007336"/>
          <a:ext cx="32131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92" name="Equation" r:id="rId27" imgW="2667000" imgH="457200" progId="Equation.DSMT4">
                  <p:embed/>
                </p:oleObj>
              </mc:Choice>
              <mc:Fallback>
                <p:oleObj name="Equation" r:id="rId27" imgW="2667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576" y="6007336"/>
                        <a:ext cx="32131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Straight Arrow Connector 44"/>
          <p:cNvCxnSpPr/>
          <p:nvPr/>
        </p:nvCxnSpPr>
        <p:spPr>
          <a:xfrm>
            <a:off x="4762690" y="4476949"/>
            <a:ext cx="0" cy="638563"/>
          </a:xfrm>
          <a:prstGeom prst="straightConnector1">
            <a:avLst/>
          </a:prstGeom>
          <a:ln w="9525" cmpd="sng">
            <a:solidFill>
              <a:schemeClr val="accent4">
                <a:lumMod val="75000"/>
              </a:schemeClr>
            </a:solidFill>
            <a:prstDash val="solid"/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877025"/>
              </p:ext>
            </p:extLst>
          </p:nvPr>
        </p:nvGraphicFramePr>
        <p:xfrm>
          <a:off x="4762690" y="4656680"/>
          <a:ext cx="200170" cy="213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93" name="Equation" r:id="rId29" imgW="215900" imgH="228600" progId="Equation.DSMT4">
                  <p:embed/>
                </p:oleObj>
              </mc:Choice>
              <mc:Fallback>
                <p:oleObj name="Equation" r:id="rId29" imgW="215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762690" y="4656680"/>
                        <a:ext cx="200170" cy="213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0777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376" y="97028"/>
            <a:ext cx="7459958" cy="71110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Detector-Pixel Profile Parameter Computation : Example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5815"/>
            <a:ext cx="8229600" cy="503385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Consider the case   0 ≤ </a:t>
            </a:r>
            <a:r>
              <a:rPr lang="en-US" sz="2000" dirty="0" err="1" smtClean="0">
                <a:latin typeface="Times New Roman"/>
                <a:cs typeface="Times New Roman"/>
              </a:rPr>
              <a:t>θ</a:t>
            </a:r>
            <a:r>
              <a:rPr lang="en-US" sz="2000" dirty="0" smtClean="0">
                <a:latin typeface="Times New Roman"/>
                <a:cs typeface="Times New Roman"/>
              </a:rPr>
              <a:t> ≤ π/4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8515-6DBF-2449-8CD8-D0B26FC7703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20143466">
            <a:off x="2894495" y="3981343"/>
            <a:ext cx="1281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Projection Lines</a:t>
            </a:r>
            <a:endParaRPr lang="en-US" sz="1200" dirty="0">
              <a:latin typeface="Times New Roman"/>
              <a:cs typeface="Times New Roman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45276" y="2828653"/>
            <a:ext cx="1166915" cy="233431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12191" y="5162972"/>
            <a:ext cx="794347" cy="0"/>
          </a:xfrm>
          <a:prstGeom prst="line">
            <a:avLst/>
          </a:prstGeom>
          <a:ln w="9525" cmpd="sng">
            <a:solidFill>
              <a:srgbClr val="0000FF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18024495" flipV="1">
            <a:off x="2887790" y="4935803"/>
            <a:ext cx="198880" cy="305978"/>
          </a:xfrm>
          <a:prstGeom prst="arc">
            <a:avLst/>
          </a:prstGeom>
          <a:ln w="9525" cmpd="sng">
            <a:solidFill>
              <a:srgbClr val="0000FF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716472"/>
              </p:ext>
            </p:extLst>
          </p:nvPr>
        </p:nvGraphicFramePr>
        <p:xfrm>
          <a:off x="4479986" y="2999373"/>
          <a:ext cx="142169" cy="197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02" name="Equation" r:id="rId3" imgW="127000" imgH="177800" progId="Equation.3">
                  <p:embed/>
                </p:oleObj>
              </mc:Choice>
              <mc:Fallback>
                <p:oleObj name="Equation" r:id="rId3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9986" y="2999373"/>
                        <a:ext cx="142169" cy="197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179867"/>
              </p:ext>
            </p:extLst>
          </p:nvPr>
        </p:nvGraphicFramePr>
        <p:xfrm>
          <a:off x="1417842" y="2574655"/>
          <a:ext cx="194311" cy="216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03" name="Equation" r:id="rId5" imgW="114300" imgH="127000" progId="Equation.DSMT4">
                  <p:embed/>
                </p:oleObj>
              </mc:Choice>
              <mc:Fallback>
                <p:oleObj name="Equation" r:id="rId5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17842" y="2574655"/>
                        <a:ext cx="194311" cy="216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2712191" y="4751790"/>
            <a:ext cx="879408" cy="411182"/>
          </a:xfrm>
          <a:prstGeom prst="straightConnector1">
            <a:avLst/>
          </a:prstGeom>
          <a:ln w="9525" cmpd="sng">
            <a:solidFill>
              <a:schemeClr val="bg1">
                <a:lumMod val="50000"/>
              </a:schemeClr>
            </a:solidFill>
            <a:prstDash val="sysDash"/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354767"/>
              </p:ext>
            </p:extLst>
          </p:nvPr>
        </p:nvGraphicFramePr>
        <p:xfrm>
          <a:off x="3648614" y="4609001"/>
          <a:ext cx="157162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04" name="Equation" r:id="rId7" imgW="114300" imgH="139700" progId="Equation.DSMT4">
                  <p:embed/>
                </p:oleObj>
              </mc:Choice>
              <mc:Fallback>
                <p:oleObj name="Equation" r:id="rId7" imgW="114300" imgH="139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48614" y="4609001"/>
                        <a:ext cx="157162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4059384" y="2135238"/>
            <a:ext cx="1100426" cy="1096167"/>
          </a:xfrm>
          <a:prstGeom prst="rect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072126" y="2135238"/>
            <a:ext cx="3742138" cy="1739850"/>
          </a:xfrm>
          <a:prstGeom prst="straightConnector1">
            <a:avLst/>
          </a:prstGeom>
          <a:ln w="9525" cmpd="sng">
            <a:solidFill>
              <a:srgbClr val="FF0000"/>
            </a:solidFill>
            <a:prstDash val="soli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 flipV="1">
            <a:off x="4593360" y="2666971"/>
            <a:ext cx="45719" cy="45719"/>
          </a:xfrm>
          <a:prstGeom prst="ellipse">
            <a:avLst/>
          </a:prstGeom>
          <a:solidFill>
            <a:srgbClr val="6600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79986" y="1857422"/>
            <a:ext cx="679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Pixel</a:t>
            </a:r>
            <a:endParaRPr lang="en-US" sz="1400" dirty="0">
              <a:latin typeface="Times New Roman"/>
              <a:cs typeface="Times New Roman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726082" y="3784600"/>
            <a:ext cx="1122268" cy="520008"/>
          </a:xfrm>
          <a:prstGeom prst="straightConnector1">
            <a:avLst/>
          </a:prstGeom>
          <a:ln w="9525" cmpd="sng">
            <a:solidFill>
              <a:schemeClr val="accent5">
                <a:lumMod val="75000"/>
              </a:schemeClr>
            </a:solidFill>
            <a:prstDash val="solid"/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738173"/>
              </p:ext>
            </p:extLst>
          </p:nvPr>
        </p:nvGraphicFramePr>
        <p:xfrm>
          <a:off x="5434013" y="3875088"/>
          <a:ext cx="541337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05" name="Equation" r:id="rId9" imgW="393700" imgH="241300" progId="Equation.DSMT4">
                  <p:embed/>
                </p:oleObj>
              </mc:Choice>
              <mc:Fallback>
                <p:oleObj name="Equation" r:id="rId9" imgW="393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34013" y="3875088"/>
                        <a:ext cx="541337" cy="33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flipH="1">
            <a:off x="4059384" y="2135238"/>
            <a:ext cx="1100426" cy="1096167"/>
          </a:xfrm>
          <a:prstGeom prst="straightConnector1">
            <a:avLst/>
          </a:prstGeom>
          <a:ln w="9525" cmpd="sng">
            <a:solidFill>
              <a:srgbClr val="660066"/>
            </a:solidFill>
            <a:prstDash val="sysDash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059384" y="2135238"/>
            <a:ext cx="1100426" cy="1096167"/>
          </a:xfrm>
          <a:prstGeom prst="straightConnector1">
            <a:avLst/>
          </a:prstGeom>
          <a:ln w="9525" cmpd="sng">
            <a:solidFill>
              <a:srgbClr val="660066"/>
            </a:solidFill>
            <a:prstDash val="sysDash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172390" y="2371725"/>
            <a:ext cx="3748986" cy="1728035"/>
          </a:xfrm>
          <a:prstGeom prst="straightConnector1">
            <a:avLst/>
          </a:prstGeom>
          <a:ln w="9525" cmpd="sng">
            <a:solidFill>
              <a:srgbClr val="FF0000"/>
            </a:solidFill>
            <a:prstDash val="soli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1931533" y="1867958"/>
            <a:ext cx="3809925" cy="1740577"/>
          </a:xfrm>
          <a:prstGeom prst="straightConnector1">
            <a:avLst/>
          </a:prstGeom>
          <a:ln w="9525" cmpd="sng">
            <a:solidFill>
              <a:srgbClr val="FF0000"/>
            </a:solidFill>
            <a:prstDash val="soli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203700" y="1867958"/>
            <a:ext cx="1089016" cy="2167469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504939" y="2462699"/>
            <a:ext cx="58254" cy="28308"/>
          </a:xfrm>
          <a:prstGeom prst="straightConnector1">
            <a:avLst/>
          </a:prstGeom>
          <a:ln w="6350" cmpd="sng">
            <a:solidFill>
              <a:schemeClr val="tx1"/>
            </a:solidFill>
            <a:prstDash val="soli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540376" y="2416244"/>
            <a:ext cx="22817" cy="46455"/>
          </a:xfrm>
          <a:prstGeom prst="straightConnector1">
            <a:avLst/>
          </a:prstGeom>
          <a:ln w="6350" cmpd="sng">
            <a:solidFill>
              <a:schemeClr val="tx1"/>
            </a:solidFill>
            <a:prstDash val="soli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4657339" y="2871700"/>
            <a:ext cx="58254" cy="28308"/>
          </a:xfrm>
          <a:prstGeom prst="straightConnector1">
            <a:avLst/>
          </a:prstGeom>
          <a:ln w="6350" cmpd="sng">
            <a:solidFill>
              <a:schemeClr val="tx1"/>
            </a:solidFill>
            <a:prstDash val="soli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657339" y="2900008"/>
            <a:ext cx="22817" cy="46455"/>
          </a:xfrm>
          <a:prstGeom prst="straightConnector1">
            <a:avLst/>
          </a:prstGeom>
          <a:ln w="6350" cmpd="sng">
            <a:solidFill>
              <a:schemeClr val="tx1"/>
            </a:solidFill>
            <a:prstDash val="soli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92716" y="2062655"/>
            <a:ext cx="128236" cy="261644"/>
          </a:xfrm>
          <a:prstGeom prst="line">
            <a:avLst/>
          </a:prstGeom>
          <a:ln w="9525" cmpd="sng">
            <a:solidFill>
              <a:schemeClr val="accent6">
                <a:lumMod val="75000"/>
              </a:schemeClr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420952" y="2308400"/>
            <a:ext cx="118872" cy="237744"/>
          </a:xfrm>
          <a:prstGeom prst="line">
            <a:avLst/>
          </a:prstGeom>
          <a:ln w="9525" cmpd="sng">
            <a:solidFill>
              <a:schemeClr val="accent2">
                <a:lumMod val="75000"/>
              </a:schemeClr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081804"/>
              </p:ext>
            </p:extLst>
          </p:nvPr>
        </p:nvGraphicFramePr>
        <p:xfrm>
          <a:off x="5389015" y="2048778"/>
          <a:ext cx="291975" cy="16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06" name="Equation" r:id="rId11" imgW="368300" imgH="203200" progId="Equation.DSMT4">
                  <p:embed/>
                </p:oleObj>
              </mc:Choice>
              <mc:Fallback>
                <p:oleObj name="Equation" r:id="rId11" imgW="3683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89015" y="2048778"/>
                        <a:ext cx="291975" cy="162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7872"/>
              </p:ext>
            </p:extLst>
          </p:nvPr>
        </p:nvGraphicFramePr>
        <p:xfrm>
          <a:off x="5522288" y="2282638"/>
          <a:ext cx="291975" cy="16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07" name="Equation" r:id="rId13" imgW="368300" imgH="203200" progId="Equation.DSMT4">
                  <p:embed/>
                </p:oleObj>
              </mc:Choice>
              <mc:Fallback>
                <p:oleObj name="Equation" r:id="rId13" imgW="3683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22288" y="2282638"/>
                        <a:ext cx="291975" cy="162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1" name="Straight Arrow Connector 80"/>
          <p:cNvCxnSpPr/>
          <p:nvPr/>
        </p:nvCxnSpPr>
        <p:spPr>
          <a:xfrm flipH="1">
            <a:off x="1738380" y="1460500"/>
            <a:ext cx="3783910" cy="1736117"/>
          </a:xfrm>
          <a:prstGeom prst="straightConnector1">
            <a:avLst/>
          </a:prstGeom>
          <a:ln w="9525" cmpd="sng">
            <a:solidFill>
              <a:srgbClr val="FF0000"/>
            </a:solidFill>
            <a:prstDash val="soli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2387773" y="2790825"/>
            <a:ext cx="3743153" cy="1717426"/>
          </a:xfrm>
          <a:prstGeom prst="straightConnector1">
            <a:avLst/>
          </a:prstGeom>
          <a:ln w="9525" cmpd="sng">
            <a:solidFill>
              <a:srgbClr val="FF0000"/>
            </a:solidFill>
            <a:prstDash val="soli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454650" y="1487532"/>
            <a:ext cx="331038" cy="670717"/>
          </a:xfrm>
          <a:prstGeom prst="line">
            <a:avLst/>
          </a:prstGeom>
          <a:ln w="9525" cmpd="sng">
            <a:solidFill>
              <a:schemeClr val="accent6">
                <a:lumMod val="75000"/>
              </a:schemeClr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687077"/>
              </p:ext>
            </p:extLst>
          </p:nvPr>
        </p:nvGraphicFramePr>
        <p:xfrm>
          <a:off x="5565775" y="1568450"/>
          <a:ext cx="282575" cy="16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08" name="Equation" r:id="rId14" imgW="355600" imgH="203200" progId="Equation.DSMT4">
                  <p:embed/>
                </p:oleObj>
              </mc:Choice>
              <mc:Fallback>
                <p:oleObj name="Equation" r:id="rId14" imgW="3556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565775" y="1568450"/>
                        <a:ext cx="282575" cy="163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" name="Straight Connector 98"/>
          <p:cNvCxnSpPr/>
          <p:nvPr/>
        </p:nvCxnSpPr>
        <p:spPr>
          <a:xfrm>
            <a:off x="5772569" y="2142333"/>
            <a:ext cx="331038" cy="670717"/>
          </a:xfrm>
          <a:prstGeom prst="line">
            <a:avLst/>
          </a:prstGeom>
          <a:ln w="9525" cmpd="sng">
            <a:solidFill>
              <a:schemeClr val="accent2">
                <a:lumMod val="75000"/>
              </a:schemeClr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695641"/>
              </p:ext>
            </p:extLst>
          </p:nvPr>
        </p:nvGraphicFramePr>
        <p:xfrm>
          <a:off x="5962319" y="2396751"/>
          <a:ext cx="282575" cy="16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09" name="Equation" r:id="rId16" imgW="355600" imgH="203200" progId="Equation.DSMT4">
                  <p:embed/>
                </p:oleObj>
              </mc:Choice>
              <mc:Fallback>
                <p:oleObj name="Equation" r:id="rId16" imgW="3556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962319" y="2396751"/>
                        <a:ext cx="282575" cy="163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2" name="Straight Connector 101"/>
          <p:cNvCxnSpPr/>
          <p:nvPr/>
        </p:nvCxnSpPr>
        <p:spPr>
          <a:xfrm>
            <a:off x="4059384" y="2947632"/>
            <a:ext cx="700127" cy="1392445"/>
          </a:xfrm>
          <a:prstGeom prst="line">
            <a:avLst/>
          </a:prstGeom>
          <a:ln w="9525" cmpd="sng">
            <a:solidFill>
              <a:schemeClr val="accent5">
                <a:lumMod val="75000"/>
              </a:schemeClr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159810" y="2443971"/>
            <a:ext cx="700127" cy="1392445"/>
          </a:xfrm>
          <a:prstGeom prst="line">
            <a:avLst/>
          </a:prstGeom>
          <a:ln w="9525" cmpd="sng">
            <a:solidFill>
              <a:schemeClr val="accent5">
                <a:lumMod val="75000"/>
              </a:schemeClr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4972302" y="3272183"/>
            <a:ext cx="22817" cy="46455"/>
          </a:xfrm>
          <a:prstGeom prst="straightConnector1">
            <a:avLst/>
          </a:prstGeom>
          <a:ln w="6350" cmpd="sng">
            <a:solidFill>
              <a:schemeClr val="tx1"/>
            </a:solidFill>
            <a:prstDash val="soli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4917303" y="3272450"/>
            <a:ext cx="58254" cy="28308"/>
          </a:xfrm>
          <a:prstGeom prst="straightConnector1">
            <a:avLst/>
          </a:prstGeom>
          <a:ln w="6350" cmpd="sng">
            <a:solidFill>
              <a:schemeClr val="tx1"/>
            </a:solidFill>
            <a:prstDash val="soli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4225441" y="2056479"/>
            <a:ext cx="22817" cy="46455"/>
          </a:xfrm>
          <a:prstGeom prst="straightConnector1">
            <a:avLst/>
          </a:prstGeom>
          <a:ln w="6350" cmpd="sng">
            <a:solidFill>
              <a:schemeClr val="tx1"/>
            </a:solidFill>
            <a:prstDash val="soli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4248258" y="2070089"/>
            <a:ext cx="58254" cy="28308"/>
          </a:xfrm>
          <a:prstGeom prst="straightConnector1">
            <a:avLst/>
          </a:prstGeom>
          <a:ln w="6350" cmpd="sng">
            <a:solidFill>
              <a:schemeClr val="tx1"/>
            </a:solidFill>
            <a:prstDash val="soli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Arc 133"/>
          <p:cNvSpPr/>
          <p:nvPr/>
        </p:nvSpPr>
        <p:spPr>
          <a:xfrm rot="18024495" flipV="1">
            <a:off x="4258660" y="3002453"/>
            <a:ext cx="198880" cy="305978"/>
          </a:xfrm>
          <a:prstGeom prst="arc">
            <a:avLst/>
          </a:prstGeom>
          <a:ln w="9525" cmpd="sng">
            <a:solidFill>
              <a:srgbClr val="0000FF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35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996407"/>
              </p:ext>
            </p:extLst>
          </p:nvPr>
        </p:nvGraphicFramePr>
        <p:xfrm>
          <a:off x="3152041" y="4925594"/>
          <a:ext cx="142169" cy="197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10" name="Equation" r:id="rId17" imgW="127000" imgH="177800" progId="Equation.3">
                  <p:embed/>
                </p:oleObj>
              </mc:Choice>
              <mc:Fallback>
                <p:oleObj name="Equation" r:id="rId17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2041" y="4925594"/>
                        <a:ext cx="142169" cy="197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" name="Arc 135"/>
          <p:cNvSpPr/>
          <p:nvPr/>
        </p:nvSpPr>
        <p:spPr>
          <a:xfrm rot="18024495" flipH="1">
            <a:off x="4840145" y="2236529"/>
            <a:ext cx="154317" cy="232955"/>
          </a:xfrm>
          <a:prstGeom prst="arc">
            <a:avLst/>
          </a:prstGeom>
          <a:ln w="9525" cmpd="sng">
            <a:solidFill>
              <a:srgbClr val="0000FF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38" name="Object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088144"/>
              </p:ext>
            </p:extLst>
          </p:nvPr>
        </p:nvGraphicFramePr>
        <p:xfrm>
          <a:off x="7672848" y="2203074"/>
          <a:ext cx="794968" cy="899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11" name="Equation" r:id="rId18" imgW="673100" imgH="800100" progId="Equation.DSMT4">
                  <p:embed/>
                </p:oleObj>
              </mc:Choice>
              <mc:Fallback>
                <p:oleObj name="Equation" r:id="rId18" imgW="673100" imgH="800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672848" y="2203074"/>
                        <a:ext cx="794968" cy="899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Objec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178697"/>
              </p:ext>
            </p:extLst>
          </p:nvPr>
        </p:nvGraphicFramePr>
        <p:xfrm>
          <a:off x="4639477" y="2290004"/>
          <a:ext cx="187854" cy="220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12" name="Equation" r:id="rId20" imgW="165100" imgH="203200" progId="Equation.DSMT4">
                  <p:embed/>
                </p:oleObj>
              </mc:Choice>
              <mc:Fallback>
                <p:oleObj name="Equation" r:id="rId20" imgW="1651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639477" y="2290004"/>
                        <a:ext cx="187854" cy="220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" name="Arc 139"/>
          <p:cNvSpPr/>
          <p:nvPr/>
        </p:nvSpPr>
        <p:spPr>
          <a:xfrm rot="18024495" flipV="1">
            <a:off x="3926090" y="2100848"/>
            <a:ext cx="310731" cy="204452"/>
          </a:xfrm>
          <a:prstGeom prst="arc">
            <a:avLst/>
          </a:prstGeom>
          <a:ln w="9525" cmpd="sng">
            <a:solidFill>
              <a:srgbClr val="0000FF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42" name="Object 1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114640"/>
              </p:ext>
            </p:extLst>
          </p:nvPr>
        </p:nvGraphicFramePr>
        <p:xfrm>
          <a:off x="4181589" y="2117174"/>
          <a:ext cx="174625" cy="22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13" name="Equation" r:id="rId22" imgW="152400" imgH="203200" progId="Equation.DSMT4">
                  <p:embed/>
                </p:oleObj>
              </mc:Choice>
              <mc:Fallback>
                <p:oleObj name="Equation" r:id="rId22" imgW="1524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181589" y="2117174"/>
                        <a:ext cx="174625" cy="220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" name="TextBox 142"/>
          <p:cNvSpPr txBox="1"/>
          <p:nvPr/>
        </p:nvSpPr>
        <p:spPr>
          <a:xfrm>
            <a:off x="7508678" y="2170450"/>
            <a:ext cx="1083471" cy="99304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>
            <a:off x="4059384" y="1324397"/>
            <a:ext cx="0" cy="833852"/>
          </a:xfrm>
          <a:prstGeom prst="line">
            <a:avLst/>
          </a:prstGeom>
          <a:ln w="3175" cmpd="sng">
            <a:solidFill>
              <a:schemeClr val="accent3">
                <a:lumMod val="75000"/>
              </a:schemeClr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5159810" y="1324397"/>
            <a:ext cx="0" cy="862662"/>
          </a:xfrm>
          <a:prstGeom prst="line">
            <a:avLst/>
          </a:prstGeom>
          <a:ln w="3175" cmpd="sng">
            <a:solidFill>
              <a:schemeClr val="accent3">
                <a:lumMod val="75000"/>
              </a:schemeClr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4059384" y="1352254"/>
            <a:ext cx="1100426" cy="0"/>
          </a:xfrm>
          <a:prstGeom prst="straightConnector1">
            <a:avLst/>
          </a:prstGeom>
          <a:ln w="9525" cmpd="sng">
            <a:solidFill>
              <a:srgbClr val="008000"/>
            </a:solidFill>
            <a:prstDash val="solid"/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4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451527"/>
              </p:ext>
            </p:extLst>
          </p:nvPr>
        </p:nvGraphicFramePr>
        <p:xfrm>
          <a:off x="4538994" y="1345606"/>
          <a:ext cx="200170" cy="213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14" name="Equation" r:id="rId24" imgW="215900" imgH="228600" progId="Equation.DSMT4">
                  <p:embed/>
                </p:oleObj>
              </mc:Choice>
              <mc:Fallback>
                <p:oleObj name="Equation" r:id="rId24" imgW="215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538994" y="1345606"/>
                        <a:ext cx="200170" cy="213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2" name="Straight Arrow Connector 161"/>
          <p:cNvCxnSpPr/>
          <p:nvPr/>
        </p:nvCxnSpPr>
        <p:spPr>
          <a:xfrm>
            <a:off x="6583954" y="2135238"/>
            <a:ext cx="0" cy="1107753"/>
          </a:xfrm>
          <a:prstGeom prst="straightConnector1">
            <a:avLst/>
          </a:prstGeom>
          <a:ln w="9525" cmpd="sng">
            <a:solidFill>
              <a:srgbClr val="008000"/>
            </a:solidFill>
            <a:prstDash val="solid"/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4" name="Object 1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717149"/>
              </p:ext>
            </p:extLst>
          </p:nvPr>
        </p:nvGraphicFramePr>
        <p:xfrm>
          <a:off x="6353030" y="2546144"/>
          <a:ext cx="200170" cy="213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15" name="Equation" r:id="rId26" imgW="215900" imgH="228600" progId="Equation.DSMT4">
                  <p:embed/>
                </p:oleObj>
              </mc:Choice>
              <mc:Fallback>
                <p:oleObj name="Equation" r:id="rId26" imgW="215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353030" y="2546144"/>
                        <a:ext cx="200170" cy="213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9" name="Straight Connector 168"/>
          <p:cNvCxnSpPr/>
          <p:nvPr/>
        </p:nvCxnSpPr>
        <p:spPr>
          <a:xfrm>
            <a:off x="5159810" y="2145923"/>
            <a:ext cx="1457271" cy="0"/>
          </a:xfrm>
          <a:prstGeom prst="line">
            <a:avLst/>
          </a:prstGeom>
          <a:ln w="6350" cmpd="sng">
            <a:solidFill>
              <a:schemeClr val="accent3">
                <a:lumMod val="75000"/>
              </a:schemeClr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5159810" y="3227161"/>
            <a:ext cx="1457271" cy="0"/>
          </a:xfrm>
          <a:prstGeom prst="line">
            <a:avLst/>
          </a:prstGeom>
          <a:ln w="6350" cmpd="sng">
            <a:solidFill>
              <a:schemeClr val="accent3">
                <a:lumMod val="75000"/>
              </a:schemeClr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3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363662"/>
              </p:ext>
            </p:extLst>
          </p:nvPr>
        </p:nvGraphicFramePr>
        <p:xfrm>
          <a:off x="4811674" y="4802676"/>
          <a:ext cx="2784552" cy="1918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16" name="Equation" r:id="rId27" imgW="2146300" imgH="1524000" progId="Equation.DSMT4">
                  <p:embed/>
                </p:oleObj>
              </mc:Choice>
              <mc:Fallback>
                <p:oleObj name="Equation" r:id="rId27" imgW="2146300" imgH="152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674" y="4802676"/>
                        <a:ext cx="2784552" cy="1918799"/>
                      </a:xfrm>
                      <a:prstGeom prst="rect">
                        <a:avLst/>
                      </a:prstGeom>
                      <a:solidFill>
                        <a:srgbClr val="D9D9D9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5351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09" y="275297"/>
            <a:ext cx="8845380" cy="8436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Detector-Pixel Profile Parameters for different ranges of View Angles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8515-6DBF-2449-8CD8-D0B26FC7703E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589088" y="1518594"/>
            <a:ext cx="13322" cy="366608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89088" y="1518594"/>
            <a:ext cx="5719302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91745" y="1518594"/>
            <a:ext cx="26643" cy="366608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272042"/>
              </p:ext>
            </p:extLst>
          </p:nvPr>
        </p:nvGraphicFramePr>
        <p:xfrm>
          <a:off x="1792463" y="1637032"/>
          <a:ext cx="63658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0" name="Equation" r:id="rId3" imgW="558800" imgH="203200" progId="Equation.DSMT4">
                  <p:embed/>
                </p:oleObj>
              </mc:Choice>
              <mc:Fallback>
                <p:oleObj name="Equation" r:id="rId3" imgW="558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463" y="1637032"/>
                        <a:ext cx="636588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237452"/>
              </p:ext>
            </p:extLst>
          </p:nvPr>
        </p:nvGraphicFramePr>
        <p:xfrm>
          <a:off x="3174588" y="1527495"/>
          <a:ext cx="544776" cy="372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1" name="Equation" r:id="rId5" imgW="393700" imgH="254000" progId="Equation.DSMT4">
                  <p:embed/>
                </p:oleObj>
              </mc:Choice>
              <mc:Fallback>
                <p:oleObj name="Equation" r:id="rId5" imgW="393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4588" y="1527495"/>
                        <a:ext cx="544776" cy="372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328951"/>
              </p:ext>
            </p:extLst>
          </p:nvPr>
        </p:nvGraphicFramePr>
        <p:xfrm>
          <a:off x="4625007" y="1527495"/>
          <a:ext cx="525462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2" name="Equation" r:id="rId7" imgW="381000" imgH="241300" progId="Equation.DSMT4">
                  <p:embed/>
                </p:oleObj>
              </mc:Choice>
              <mc:Fallback>
                <p:oleObj name="Equation" r:id="rId7" imgW="381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007" y="1527495"/>
                        <a:ext cx="525462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32524"/>
              </p:ext>
            </p:extLst>
          </p:nvPr>
        </p:nvGraphicFramePr>
        <p:xfrm>
          <a:off x="6211727" y="1537425"/>
          <a:ext cx="5080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3" name="Equation" r:id="rId9" imgW="368300" imgH="241300" progId="Equation.DSMT4">
                  <p:embed/>
                </p:oleObj>
              </mc:Choice>
              <mc:Fallback>
                <p:oleObj name="Equation" r:id="rId9" imgW="3683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1727" y="1537425"/>
                        <a:ext cx="5080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4069710" y="1518594"/>
            <a:ext cx="26643" cy="366608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643054" y="1518594"/>
            <a:ext cx="26643" cy="366608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02410" y="1959612"/>
            <a:ext cx="570598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295068" y="1518594"/>
            <a:ext cx="13322" cy="366608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15731" y="5184681"/>
            <a:ext cx="570598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93343"/>
              </p:ext>
            </p:extLst>
          </p:nvPr>
        </p:nvGraphicFramePr>
        <p:xfrm>
          <a:off x="1848929" y="2181567"/>
          <a:ext cx="434532" cy="525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4" name="Equation" r:id="rId11" imgW="431800" imgH="495300" progId="Equation.DSMT4">
                  <p:embed/>
                </p:oleObj>
              </mc:Choice>
              <mc:Fallback>
                <p:oleObj name="Equation" r:id="rId11" imgW="4318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8929" y="2181567"/>
                        <a:ext cx="434532" cy="5256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674116"/>
              </p:ext>
            </p:extLst>
          </p:nvPr>
        </p:nvGraphicFramePr>
        <p:xfrm>
          <a:off x="3174588" y="2202816"/>
          <a:ext cx="457108" cy="504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5" name="Equation" r:id="rId13" imgW="368300" imgH="406400" progId="Equation.DSMT4">
                  <p:embed/>
                </p:oleObj>
              </mc:Choice>
              <mc:Fallback>
                <p:oleObj name="Equation" r:id="rId13" imgW="3683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74588" y="2202816"/>
                        <a:ext cx="457108" cy="504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101954"/>
              </p:ext>
            </p:extLst>
          </p:nvPr>
        </p:nvGraphicFramePr>
        <p:xfrm>
          <a:off x="1848928" y="2859407"/>
          <a:ext cx="505576" cy="532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6" name="Equation" r:id="rId15" imgW="495300" imgH="495300" progId="Equation.DSMT4">
                  <p:embed/>
                </p:oleObj>
              </mc:Choice>
              <mc:Fallback>
                <p:oleObj name="Equation" r:id="rId15" imgW="4953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8928" y="2859407"/>
                        <a:ext cx="505576" cy="532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084230"/>
              </p:ext>
            </p:extLst>
          </p:nvPr>
        </p:nvGraphicFramePr>
        <p:xfrm>
          <a:off x="3174588" y="2859407"/>
          <a:ext cx="4254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7" name="Equation" r:id="rId17" imgW="342900" imgH="406400" progId="Equation.DSMT4">
                  <p:embed/>
                </p:oleObj>
              </mc:Choice>
              <mc:Fallback>
                <p:oleObj name="Equation" r:id="rId17" imgW="3429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74588" y="2859407"/>
                        <a:ext cx="425450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323733"/>
              </p:ext>
            </p:extLst>
          </p:nvPr>
        </p:nvGraphicFramePr>
        <p:xfrm>
          <a:off x="4380088" y="2478407"/>
          <a:ext cx="101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8" name="Equation" r:id="rId19" imgW="1016000" imgH="457200" progId="Equation.DSMT4">
                  <p:embed/>
                </p:oleObj>
              </mc:Choice>
              <mc:Fallback>
                <p:oleObj name="Equation" r:id="rId19" imgW="1016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380088" y="2478407"/>
                        <a:ext cx="1016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554620"/>
              </p:ext>
            </p:extLst>
          </p:nvPr>
        </p:nvGraphicFramePr>
        <p:xfrm>
          <a:off x="5923547" y="2491311"/>
          <a:ext cx="99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9" name="Equation" r:id="rId21" imgW="990600" imgH="431800" progId="Equation.DSMT4">
                  <p:embed/>
                </p:oleObj>
              </mc:Choice>
              <mc:Fallback>
                <p:oleObj name="Equation" r:id="rId21" imgW="9906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923547" y="2491311"/>
                        <a:ext cx="990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818937"/>
              </p:ext>
            </p:extLst>
          </p:nvPr>
        </p:nvGraphicFramePr>
        <p:xfrm>
          <a:off x="1817863" y="3678557"/>
          <a:ext cx="569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0" name="Equation" r:id="rId23" imgW="558800" imgH="495300" progId="Equation.DSMT4">
                  <p:embed/>
                </p:oleObj>
              </mc:Choice>
              <mc:Fallback>
                <p:oleObj name="Equation" r:id="rId23" imgW="5588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863" y="3678557"/>
                        <a:ext cx="569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867352"/>
              </p:ext>
            </p:extLst>
          </p:nvPr>
        </p:nvGraphicFramePr>
        <p:xfrm>
          <a:off x="3174588" y="3678557"/>
          <a:ext cx="4254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1" name="Equation" r:id="rId25" imgW="342900" imgH="406400" progId="Equation.DSMT4">
                  <p:embed/>
                </p:oleObj>
              </mc:Choice>
              <mc:Fallback>
                <p:oleObj name="Equation" r:id="rId25" imgW="3429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74588" y="3678557"/>
                        <a:ext cx="425450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194656"/>
              </p:ext>
            </p:extLst>
          </p:nvPr>
        </p:nvGraphicFramePr>
        <p:xfrm>
          <a:off x="1848929" y="4434207"/>
          <a:ext cx="5429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2" name="Equation" r:id="rId26" imgW="533400" imgH="495300" progId="Equation.DSMT4">
                  <p:embed/>
                </p:oleObj>
              </mc:Choice>
              <mc:Fallback>
                <p:oleObj name="Equation" r:id="rId26" imgW="5334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8929" y="4434207"/>
                        <a:ext cx="5429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688286"/>
              </p:ext>
            </p:extLst>
          </p:nvPr>
        </p:nvGraphicFramePr>
        <p:xfrm>
          <a:off x="3095801" y="4434207"/>
          <a:ext cx="5842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3" name="Equation" r:id="rId28" imgW="469900" imgH="406400" progId="Equation.DSMT4">
                  <p:embed/>
                </p:oleObj>
              </mc:Choice>
              <mc:Fallback>
                <p:oleObj name="Equation" r:id="rId28" imgW="4699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095801" y="4434207"/>
                        <a:ext cx="584200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007946"/>
              </p:ext>
            </p:extLst>
          </p:nvPr>
        </p:nvGraphicFramePr>
        <p:xfrm>
          <a:off x="4367388" y="4078607"/>
          <a:ext cx="104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4" name="Equation" r:id="rId30" imgW="1041400" imgH="457200" progId="Equation.DSMT4">
                  <p:embed/>
                </p:oleObj>
              </mc:Choice>
              <mc:Fallback>
                <p:oleObj name="Equation" r:id="rId30" imgW="1041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367388" y="4078607"/>
                        <a:ext cx="1041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501620"/>
              </p:ext>
            </p:extLst>
          </p:nvPr>
        </p:nvGraphicFramePr>
        <p:xfrm>
          <a:off x="5935838" y="4113532"/>
          <a:ext cx="965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5" name="Equation" r:id="rId32" imgW="965200" imgH="431800" progId="Equation.DSMT4">
                  <p:embed/>
                </p:oleObj>
              </mc:Choice>
              <mc:Fallback>
                <p:oleObj name="Equation" r:id="rId32" imgW="9652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935838" y="4113532"/>
                        <a:ext cx="965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1589088" y="3532899"/>
            <a:ext cx="570598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589088" y="2760347"/>
            <a:ext cx="250726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589088" y="4324754"/>
            <a:ext cx="250726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054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944" y="97027"/>
            <a:ext cx="6416869" cy="5867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Forward Projection Matrix Computation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8515-6DBF-2449-8CD8-D0B26FC7703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9401433">
            <a:off x="1923858" y="1775288"/>
            <a:ext cx="1281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Projection Line</a:t>
            </a:r>
            <a:endParaRPr lang="en-US" sz="1200" dirty="0">
              <a:latin typeface="Times New Roman"/>
              <a:cs typeface="Times New Roman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211952" y="1885997"/>
            <a:ext cx="1791650" cy="1923756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 rot="19133250">
            <a:off x="1604618" y="2664341"/>
            <a:ext cx="348840" cy="21803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2747712">
            <a:off x="967698" y="2868850"/>
            <a:ext cx="1141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/>
                <a:cs typeface="Times New Roman"/>
              </a:rPr>
              <a:t>i</a:t>
            </a:r>
            <a:r>
              <a:rPr lang="en-US" sz="1400" baseline="30000" dirty="0" smtClean="0">
                <a:latin typeface="Times New Roman"/>
                <a:cs typeface="Times New Roman"/>
              </a:rPr>
              <a:t>th</a:t>
            </a:r>
            <a:r>
              <a:rPr lang="en-US" sz="1400" dirty="0" smtClean="0">
                <a:latin typeface="Times New Roman"/>
                <a:cs typeface="Times New Roman"/>
              </a:rPr>
              <a:t> Detector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03602" y="3801658"/>
            <a:ext cx="879332" cy="17216"/>
          </a:xfrm>
          <a:prstGeom prst="line">
            <a:avLst/>
          </a:prstGeom>
          <a:ln w="9525" cmpd="sng">
            <a:solidFill>
              <a:srgbClr val="0000FF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18024495" flipV="1">
            <a:off x="3038788" y="3566474"/>
            <a:ext cx="244338" cy="343991"/>
          </a:xfrm>
          <a:prstGeom prst="arc">
            <a:avLst/>
          </a:prstGeom>
          <a:ln w="9525" cmpd="sng">
            <a:solidFill>
              <a:srgbClr val="0000FF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067464"/>
              </p:ext>
            </p:extLst>
          </p:nvPr>
        </p:nvGraphicFramePr>
        <p:xfrm>
          <a:off x="3340100" y="3567113"/>
          <a:ext cx="185738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61" name="Equation" r:id="rId3" imgW="165100" imgH="203200" progId="Equation.DSMT4">
                  <p:embed/>
                </p:oleObj>
              </mc:Choice>
              <mc:Fallback>
                <p:oleObj name="Equation" r:id="rId3" imgW="1651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0100" y="3567113"/>
                        <a:ext cx="185738" cy="22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531736"/>
              </p:ext>
            </p:extLst>
          </p:nvPr>
        </p:nvGraphicFramePr>
        <p:xfrm>
          <a:off x="1030184" y="1698969"/>
          <a:ext cx="194311" cy="216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62" name="Equation" r:id="rId5" imgW="114300" imgH="127000" progId="Equation.DSMT4">
                  <p:embed/>
                </p:oleObj>
              </mc:Choice>
              <mc:Fallback>
                <p:oleObj name="Equation" r:id="rId5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0184" y="1698969"/>
                        <a:ext cx="194311" cy="216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3003603" y="3125951"/>
            <a:ext cx="879331" cy="693645"/>
          </a:xfrm>
          <a:prstGeom prst="straightConnector1">
            <a:avLst/>
          </a:prstGeom>
          <a:ln w="9525" cmpd="sng">
            <a:solidFill>
              <a:schemeClr val="bg1">
                <a:lumMod val="50000"/>
              </a:schemeClr>
            </a:solidFill>
            <a:prstDash val="sysDash"/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937270"/>
              </p:ext>
            </p:extLst>
          </p:nvPr>
        </p:nvGraphicFramePr>
        <p:xfrm>
          <a:off x="3874052" y="2979060"/>
          <a:ext cx="157162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63" name="Equation" r:id="rId7" imgW="114300" imgH="139700" progId="Equation.DSMT4">
                  <p:embed/>
                </p:oleObj>
              </mc:Choice>
              <mc:Fallback>
                <p:oleObj name="Equation" r:id="rId7" imgW="114300" imgH="139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74052" y="2979060"/>
                        <a:ext cx="157162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3235663" y="1397376"/>
            <a:ext cx="586153" cy="589769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907516" y="1271090"/>
            <a:ext cx="1835402" cy="1390492"/>
          </a:xfrm>
          <a:prstGeom prst="straightConnector1">
            <a:avLst/>
          </a:prstGeom>
          <a:ln w="9525" cmpd="sng">
            <a:solidFill>
              <a:srgbClr val="FF0000"/>
            </a:solidFill>
            <a:prstDash val="soli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516820" y="1653250"/>
            <a:ext cx="45719" cy="45719"/>
          </a:xfrm>
          <a:prstGeom prst="ellipse">
            <a:avLst/>
          </a:prstGeom>
          <a:solidFill>
            <a:srgbClr val="6600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047532" y="1410528"/>
            <a:ext cx="1835402" cy="1390492"/>
          </a:xfrm>
          <a:prstGeom prst="straightConnector1">
            <a:avLst/>
          </a:prstGeom>
          <a:ln w="9525" cmpd="sng">
            <a:solidFill>
              <a:srgbClr val="008000"/>
            </a:solidFill>
            <a:prstDash val="sysDash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81301" y="2523732"/>
            <a:ext cx="131058" cy="150680"/>
          </a:xfrm>
          <a:prstGeom prst="line">
            <a:avLst/>
          </a:prstGeom>
          <a:ln w="9525" cmpd="sng">
            <a:solidFill>
              <a:schemeClr val="accent6">
                <a:lumMod val="75000"/>
              </a:schemeClr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638280"/>
              </p:ext>
            </p:extLst>
          </p:nvPr>
        </p:nvGraphicFramePr>
        <p:xfrm>
          <a:off x="2146830" y="2415519"/>
          <a:ext cx="192087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64" name="Equation" r:id="rId9" imgW="139700" imgH="177800" progId="Equation.DSMT4">
                  <p:embed/>
                </p:oleObj>
              </mc:Choice>
              <mc:Fallback>
                <p:oleObj name="Equation" r:id="rId9" imgW="1397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46830" y="2415519"/>
                        <a:ext cx="192087" cy="24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122191" y="1948827"/>
            <a:ext cx="76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j</a:t>
            </a:r>
            <a:r>
              <a:rPr lang="en-US" sz="1400" baseline="30000" dirty="0" smtClean="0">
                <a:latin typeface="Times New Roman"/>
                <a:cs typeface="Times New Roman"/>
              </a:rPr>
              <a:t>th</a:t>
            </a:r>
            <a:r>
              <a:rPr lang="en-US" sz="1400" dirty="0" smtClean="0">
                <a:latin typeface="Times New Roman"/>
                <a:cs typeface="Times New Roman"/>
              </a:rPr>
              <a:t> Pixel</a:t>
            </a:r>
            <a:endParaRPr lang="en-US" sz="1400" dirty="0">
              <a:latin typeface="Times New Roman"/>
              <a:cs typeface="Times New Roman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861433" y="1271090"/>
            <a:ext cx="374230" cy="394836"/>
          </a:xfrm>
          <a:prstGeom prst="line">
            <a:avLst/>
          </a:prstGeom>
          <a:ln w="9525" cmpd="sng">
            <a:solidFill>
              <a:schemeClr val="accent5">
                <a:lumMod val="75000"/>
              </a:schemeClr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201611" y="1007559"/>
            <a:ext cx="360928" cy="389817"/>
          </a:xfrm>
          <a:prstGeom prst="line">
            <a:avLst/>
          </a:prstGeom>
          <a:ln w="9525" cmpd="sng">
            <a:solidFill>
              <a:schemeClr val="accent5">
                <a:lumMod val="75000"/>
              </a:schemeClr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938119" y="1090563"/>
            <a:ext cx="341053" cy="269086"/>
          </a:xfrm>
          <a:prstGeom prst="straightConnector1">
            <a:avLst/>
          </a:prstGeom>
          <a:ln w="9525" cmpd="sng">
            <a:solidFill>
              <a:schemeClr val="accent5">
                <a:lumMod val="75000"/>
              </a:schemeClr>
            </a:solidFill>
            <a:prstDash val="solid"/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59891"/>
              </p:ext>
            </p:extLst>
          </p:nvPr>
        </p:nvGraphicFramePr>
        <p:xfrm>
          <a:off x="2641600" y="933450"/>
          <a:ext cx="59372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65" name="Equation" r:id="rId11" imgW="431800" imgH="228600" progId="Equation.DSMT4">
                  <p:embed/>
                </p:oleObj>
              </mc:Choice>
              <mc:Fallback>
                <p:oleObj name="Equation" r:id="rId11" imgW="431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41600" y="933450"/>
                        <a:ext cx="593725" cy="31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472307"/>
              </p:ext>
            </p:extLst>
          </p:nvPr>
        </p:nvGraphicFramePr>
        <p:xfrm>
          <a:off x="2895600" y="3798888"/>
          <a:ext cx="110138" cy="132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66" name="Equation" r:id="rId13" imgW="127000" imgH="152400" progId="Equation.DSMT4">
                  <p:embed/>
                </p:oleObj>
              </mc:Choice>
              <mc:Fallback>
                <p:oleObj name="Equation" r:id="rId13" imgW="1270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95600" y="3798888"/>
                        <a:ext cx="110138" cy="132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Connector 31"/>
          <p:cNvCxnSpPr/>
          <p:nvPr/>
        </p:nvCxnSpPr>
        <p:spPr>
          <a:xfrm>
            <a:off x="2500481" y="2190020"/>
            <a:ext cx="1092283" cy="1193467"/>
          </a:xfrm>
          <a:prstGeom prst="line">
            <a:avLst/>
          </a:prstGeom>
          <a:ln w="9525" cmpd="sng">
            <a:solidFill>
              <a:schemeClr val="accent2">
                <a:lumMod val="75000"/>
              </a:schemeClr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540841"/>
              </p:ext>
            </p:extLst>
          </p:nvPr>
        </p:nvGraphicFramePr>
        <p:xfrm>
          <a:off x="3113278" y="2587625"/>
          <a:ext cx="331788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67" name="Equation" r:id="rId15" imgW="241300" imgH="228600" progId="Equation.DSMT4">
                  <p:embed/>
                </p:oleObj>
              </mc:Choice>
              <mc:Fallback>
                <p:oleObj name="Equation" r:id="rId15" imgW="241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13278" y="2587625"/>
                        <a:ext cx="331788" cy="31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Connector 35"/>
          <p:cNvCxnSpPr/>
          <p:nvPr/>
        </p:nvCxnSpPr>
        <p:spPr>
          <a:xfrm>
            <a:off x="2429760" y="2505815"/>
            <a:ext cx="931680" cy="1040235"/>
          </a:xfrm>
          <a:prstGeom prst="line">
            <a:avLst/>
          </a:prstGeom>
          <a:ln w="9525" cmpd="sng">
            <a:solidFill>
              <a:schemeClr val="accent4">
                <a:lumMod val="75000"/>
              </a:schemeClr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188794"/>
              </p:ext>
            </p:extLst>
          </p:nvPr>
        </p:nvGraphicFramePr>
        <p:xfrm>
          <a:off x="2429760" y="2821898"/>
          <a:ext cx="366713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68" name="Equation" r:id="rId17" imgW="266700" imgH="254000" progId="Equation.DSMT4">
                  <p:embed/>
                </p:oleObj>
              </mc:Choice>
              <mc:Fallback>
                <p:oleObj name="Equation" r:id="rId17" imgW="2667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29760" y="2821898"/>
                        <a:ext cx="366713" cy="35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38"/>
          <p:cNvSpPr/>
          <p:nvPr/>
        </p:nvSpPr>
        <p:spPr>
          <a:xfrm>
            <a:off x="4742403" y="1330233"/>
            <a:ext cx="4289476" cy="20532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255798"/>
              </p:ext>
            </p:extLst>
          </p:nvPr>
        </p:nvGraphicFramePr>
        <p:xfrm>
          <a:off x="4840091" y="1434588"/>
          <a:ext cx="4103687" cy="188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69" name="Equation" r:id="rId19" imgW="3606800" imgH="1562100" progId="Equation.DSMT4">
                  <p:embed/>
                </p:oleObj>
              </mc:Choice>
              <mc:Fallback>
                <p:oleObj name="Equation" r:id="rId19" imgW="36068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091" y="1434588"/>
                        <a:ext cx="4103687" cy="188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240261"/>
              </p:ext>
            </p:extLst>
          </p:nvPr>
        </p:nvGraphicFramePr>
        <p:xfrm>
          <a:off x="2371725" y="4429125"/>
          <a:ext cx="3589338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0" name="Equation" r:id="rId21" imgW="2247900" imgH="609600" progId="Equation.DSMT4">
                  <p:embed/>
                </p:oleObj>
              </mc:Choice>
              <mc:Fallback>
                <p:oleObj name="Equation" r:id="rId21" imgW="22479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4429125"/>
                        <a:ext cx="3589338" cy="973138"/>
                      </a:xfrm>
                      <a:prstGeom prst="rect">
                        <a:avLst/>
                      </a:prstGeom>
                      <a:solidFill>
                        <a:srgbClr val="D9D9D9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Straight Connector 41"/>
          <p:cNvCxnSpPr/>
          <p:nvPr/>
        </p:nvCxnSpPr>
        <p:spPr>
          <a:xfrm flipH="1" flipV="1">
            <a:off x="3003602" y="3546050"/>
            <a:ext cx="2136" cy="262099"/>
          </a:xfrm>
          <a:prstGeom prst="line">
            <a:avLst/>
          </a:prstGeom>
          <a:ln w="9525" cmpd="sng">
            <a:solidFill>
              <a:srgbClr val="0000FF"/>
            </a:solidFill>
            <a:prstDash val="sysDash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450708"/>
              </p:ext>
            </p:extLst>
          </p:nvPr>
        </p:nvGraphicFramePr>
        <p:xfrm>
          <a:off x="2946690" y="3411441"/>
          <a:ext cx="118096" cy="155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1" name="Equation" r:id="rId23" imgW="127000" imgH="165100" progId="Equation.DSMT4">
                  <p:embed/>
                </p:oleObj>
              </mc:Choice>
              <mc:Fallback>
                <p:oleObj name="Equation" r:id="rId23" imgW="1270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946690" y="3411441"/>
                        <a:ext cx="118096" cy="1556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681872"/>
              </p:ext>
            </p:extLst>
          </p:nvPr>
        </p:nvGraphicFramePr>
        <p:xfrm>
          <a:off x="3882934" y="3716653"/>
          <a:ext cx="130038" cy="131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2" name="Equation" r:id="rId25" imgW="127000" imgH="127000" progId="Equation.DSMT4">
                  <p:embed/>
                </p:oleObj>
              </mc:Choice>
              <mc:Fallback>
                <p:oleObj name="Equation" r:id="rId25" imgW="1270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882934" y="3716653"/>
                        <a:ext cx="130038" cy="131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815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242" y="58378"/>
            <a:ext cx="8698564" cy="7535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Incorporating Detector Sensitivity in Forward Matrix Computation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60" y="817490"/>
            <a:ext cx="8920140" cy="4947569"/>
          </a:xfrm>
        </p:spPr>
        <p:txBody>
          <a:bodyPr>
            <a:normAutofit/>
          </a:bodyPr>
          <a:lstStyle/>
          <a:p>
            <a:pPr algn="just"/>
            <a:r>
              <a:rPr lang="en-US" sz="1700" dirty="0" smtClean="0"/>
              <a:t>Sensitivity of the detector is typically non-uniform across various points within its aperture</a:t>
            </a:r>
            <a:endParaRPr lang="en-US" sz="1700" i="1" dirty="0" smtClean="0"/>
          </a:p>
          <a:p>
            <a:pPr algn="just">
              <a:buFont typeface="Wingdings" charset="2"/>
              <a:buChar char="Ø"/>
            </a:pPr>
            <a:r>
              <a:rPr lang="en-US" sz="1700" dirty="0" smtClean="0"/>
              <a:t>So accounting only for the center of detector’s aperture while computing the forward projection is not an accurate approach</a:t>
            </a:r>
          </a:p>
          <a:p>
            <a:pPr algn="just">
              <a:buFont typeface="Wingdings" charset="2"/>
              <a:buChar char="Ø"/>
            </a:pPr>
            <a:r>
              <a:rPr lang="en-US" sz="1700" u="sng" dirty="0" smtClean="0"/>
              <a:t>Solution</a:t>
            </a:r>
            <a:r>
              <a:rPr lang="en-US" sz="1700" dirty="0" smtClean="0"/>
              <a:t> : “Split” the given detector into a finite number of smaller elements. The final projection measured by the detector is modeled as a weighted sum of the projections measured by the smaller elements.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8515-6DBF-2449-8CD8-D0B26FC7703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4381869" y="1897822"/>
            <a:ext cx="348840" cy="286200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0739" y="2476217"/>
            <a:ext cx="1511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    i</a:t>
            </a:r>
            <a:r>
              <a:rPr lang="en-US" sz="1400" baseline="30000" dirty="0" smtClean="0">
                <a:latin typeface="Times New Roman"/>
                <a:cs typeface="Times New Roman"/>
              </a:rPr>
              <a:t>th</a:t>
            </a:r>
            <a:r>
              <a:rPr lang="en-US" sz="1400" dirty="0" smtClean="0">
                <a:latin typeface="Times New Roman"/>
                <a:cs typeface="Times New Roman"/>
              </a:rPr>
              <a:t>  Detector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353639" y="3139357"/>
            <a:ext cx="0" cy="363888"/>
          </a:xfrm>
          <a:prstGeom prst="line">
            <a:avLst/>
          </a:prstGeom>
          <a:ln w="9525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588273" y="3154404"/>
            <a:ext cx="0" cy="363888"/>
          </a:xfrm>
          <a:prstGeom prst="line">
            <a:avLst/>
          </a:prstGeom>
          <a:ln w="9525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828847" y="3139357"/>
            <a:ext cx="0" cy="363888"/>
          </a:xfrm>
          <a:prstGeom prst="line">
            <a:avLst/>
          </a:prstGeom>
          <a:ln w="9525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333545" y="3131813"/>
            <a:ext cx="0" cy="363888"/>
          </a:xfrm>
          <a:prstGeom prst="line">
            <a:avLst/>
          </a:prstGeom>
          <a:ln w="9525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081755" y="3154404"/>
            <a:ext cx="0" cy="363888"/>
          </a:xfrm>
          <a:prstGeom prst="line">
            <a:avLst/>
          </a:prstGeom>
          <a:ln w="9525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337595" y="3154404"/>
            <a:ext cx="0" cy="363888"/>
          </a:xfrm>
          <a:prstGeom prst="line">
            <a:avLst/>
          </a:prstGeom>
          <a:ln w="9525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602573" y="3154404"/>
            <a:ext cx="0" cy="363888"/>
          </a:xfrm>
          <a:prstGeom prst="line">
            <a:avLst/>
          </a:prstGeom>
          <a:ln w="9525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543699" y="3139357"/>
            <a:ext cx="0" cy="363888"/>
          </a:xfrm>
          <a:prstGeom prst="line">
            <a:avLst/>
          </a:prstGeom>
          <a:ln w="9525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748848" y="3139357"/>
            <a:ext cx="0" cy="363888"/>
          </a:xfrm>
          <a:prstGeom prst="line">
            <a:avLst/>
          </a:prstGeom>
          <a:ln w="9525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35499" y="3259837"/>
            <a:ext cx="100509" cy="105433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03404" y="3259837"/>
            <a:ext cx="100509" cy="105433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088917" y="3259837"/>
            <a:ext cx="100509" cy="105433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46144" y="3518292"/>
            <a:ext cx="0" cy="435911"/>
          </a:xfrm>
          <a:prstGeom prst="straightConnector1">
            <a:avLst/>
          </a:prstGeom>
          <a:ln w="1587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35435" y="3518292"/>
            <a:ext cx="0" cy="435911"/>
          </a:xfrm>
          <a:prstGeom prst="straightConnector1">
            <a:avLst/>
          </a:prstGeom>
          <a:ln w="1587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227435" y="3518292"/>
            <a:ext cx="0" cy="435911"/>
          </a:xfrm>
          <a:prstGeom prst="straightConnector1">
            <a:avLst/>
          </a:prstGeom>
          <a:ln w="1587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896601" y="3518292"/>
            <a:ext cx="0" cy="435911"/>
          </a:xfrm>
          <a:prstGeom prst="straightConnector1">
            <a:avLst/>
          </a:prstGeom>
          <a:ln w="15875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59350" y="3954203"/>
            <a:ext cx="4356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Element index :  1   2  …          k      …                         N</a:t>
            </a:r>
            <a:r>
              <a:rPr lang="en-US" sz="140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lang="en-US" sz="1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                         </a:t>
            </a:r>
            <a:endParaRPr lang="en-US" sz="1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28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425569"/>
              </p:ext>
            </p:extLst>
          </p:nvPr>
        </p:nvGraphicFramePr>
        <p:xfrm>
          <a:off x="1792288" y="4462463"/>
          <a:ext cx="453548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3" name="Equation" r:id="rId3" imgW="2654300" imgH="508000" progId="Equation.DSMT4">
                  <p:embed/>
                </p:oleObj>
              </mc:Choice>
              <mc:Fallback>
                <p:oleObj name="Equation" r:id="rId3" imgW="26543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4462463"/>
                        <a:ext cx="4535487" cy="869950"/>
                      </a:xfrm>
                      <a:prstGeom prst="rect">
                        <a:avLst/>
                      </a:prstGeom>
                      <a:solidFill>
                        <a:srgbClr val="D9D9D9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eft Brace 28"/>
          <p:cNvSpPr/>
          <p:nvPr/>
        </p:nvSpPr>
        <p:spPr bwMode="auto">
          <a:xfrm rot="16200000">
            <a:off x="5449999" y="4714206"/>
            <a:ext cx="45719" cy="1262086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30" name="Left Brace 29"/>
          <p:cNvSpPr/>
          <p:nvPr/>
        </p:nvSpPr>
        <p:spPr bwMode="auto">
          <a:xfrm rot="16200000">
            <a:off x="2938009" y="5017162"/>
            <a:ext cx="71394" cy="271339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 flipV="1">
            <a:off x="5476496" y="5368109"/>
            <a:ext cx="10018" cy="7826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non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4807568" y="6070675"/>
            <a:ext cx="3491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Position of k</a:t>
            </a:r>
            <a:r>
              <a:rPr lang="en-US" sz="1400" baseline="30000" dirty="0" smtClean="0">
                <a:latin typeface="Times New Roman"/>
                <a:cs typeface="Times New Roman"/>
              </a:rPr>
              <a:t>th</a:t>
            </a:r>
            <a:r>
              <a:rPr lang="en-US" sz="1400" dirty="0" smtClean="0">
                <a:latin typeface="Times New Roman"/>
                <a:cs typeface="Times New Roman"/>
              </a:rPr>
              <a:t> element from center of detector</a:t>
            </a:r>
            <a:endParaRPr lang="en-US" sz="1400" dirty="0">
              <a:latin typeface="Times New Roman"/>
              <a:cs typeface="Times New Roman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2973706" y="5188529"/>
            <a:ext cx="0" cy="5765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none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1508999" y="5700098"/>
            <a:ext cx="34805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Weight proportional to detector sensitivity</a:t>
            </a:r>
          </a:p>
          <a:p>
            <a:endParaRPr lang="en-US" sz="1400" dirty="0" smtClean="0">
              <a:latin typeface="Times New Roman"/>
              <a:cs typeface="Times New Roman"/>
            </a:endParaRPr>
          </a:p>
          <a:p>
            <a:endParaRPr lang="en-US" sz="1400" dirty="0">
              <a:latin typeface="Times New Roman"/>
              <a:cs typeface="Times New Roman"/>
            </a:endParaRPr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725899"/>
              </p:ext>
            </p:extLst>
          </p:nvPr>
        </p:nvGraphicFramePr>
        <p:xfrm>
          <a:off x="2644856" y="5882495"/>
          <a:ext cx="785705" cy="68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4" name="Equation" r:id="rId5" imgW="571500" imgH="469900" progId="Equation.DSMT4">
                  <p:embed/>
                </p:oleObj>
              </mc:Choice>
              <mc:Fallback>
                <p:oleObj name="Equation" r:id="rId5" imgW="5715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856" y="5882495"/>
                        <a:ext cx="785705" cy="68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Straight Connector 39"/>
          <p:cNvCxnSpPr/>
          <p:nvPr/>
        </p:nvCxnSpPr>
        <p:spPr>
          <a:xfrm>
            <a:off x="4060894" y="3098190"/>
            <a:ext cx="284561" cy="0"/>
          </a:xfrm>
          <a:prstGeom prst="line">
            <a:avLst/>
          </a:prstGeom>
          <a:ln w="19050" cmpd="sng">
            <a:solidFill>
              <a:schemeClr val="accent2">
                <a:lumMod val="75000"/>
              </a:schemeClr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80992"/>
              </p:ext>
            </p:extLst>
          </p:nvPr>
        </p:nvGraphicFramePr>
        <p:xfrm>
          <a:off x="4079875" y="2817813"/>
          <a:ext cx="296863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5" name="Equation" r:id="rId7" imgW="215900" imgH="203200" progId="Equation.DSMT4">
                  <p:embed/>
                </p:oleObj>
              </mc:Choice>
              <mc:Fallback>
                <p:oleObj name="Equation" r:id="rId7" imgW="2159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79875" y="2817813"/>
                        <a:ext cx="296863" cy="280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Straight Connector 42"/>
          <p:cNvCxnSpPr/>
          <p:nvPr/>
        </p:nvCxnSpPr>
        <p:spPr>
          <a:xfrm>
            <a:off x="5971206" y="5182871"/>
            <a:ext cx="805638" cy="465590"/>
          </a:xfrm>
          <a:prstGeom prst="line">
            <a:avLst/>
          </a:prstGeom>
          <a:ln w="12700" cmpd="sng">
            <a:solidFill>
              <a:schemeClr val="accent2">
                <a:lumMod val="75000"/>
              </a:schemeClr>
            </a:solidFill>
            <a:prstDash val="sysDash"/>
            <a:headEnd type="none" w="sm" len="sm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Left Brace 46"/>
          <p:cNvSpPr/>
          <p:nvPr/>
        </p:nvSpPr>
        <p:spPr bwMode="auto">
          <a:xfrm rot="16200000">
            <a:off x="5966606" y="5025554"/>
            <a:ext cx="45719" cy="228877"/>
          </a:xfrm>
          <a:prstGeom prst="leftBrace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77375" y="5610552"/>
            <a:ext cx="1398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Element width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557137" y="5740749"/>
            <a:ext cx="3079527" cy="82588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/>
          <p:cNvSpPr/>
          <p:nvPr/>
        </p:nvSpPr>
        <p:spPr bwMode="auto">
          <a:xfrm rot="16200000" flipH="1" flipV="1">
            <a:off x="4496548" y="1412732"/>
            <a:ext cx="103396" cy="284592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1332136" y="4591242"/>
            <a:ext cx="1241673" cy="0"/>
          </a:xfrm>
          <a:prstGeom prst="line">
            <a:avLst/>
          </a:prstGeom>
          <a:ln w="12700" cmpd="sng">
            <a:solidFill>
              <a:schemeClr val="accent2">
                <a:lumMod val="75000"/>
              </a:schemeClr>
            </a:solidFill>
            <a:prstDash val="sysDash"/>
            <a:headEnd type="none" w="sm" len="sm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10026" y="4449132"/>
            <a:ext cx="1398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No. of elements</a:t>
            </a:r>
            <a:endParaRPr lang="en-US" sz="1400" dirty="0">
              <a:latin typeface="Times New Roman"/>
              <a:cs typeface="Times New Roman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291405" y="4479909"/>
            <a:ext cx="2644440" cy="5241"/>
          </a:xfrm>
          <a:prstGeom prst="line">
            <a:avLst/>
          </a:prstGeom>
          <a:ln w="12700" cmpd="sng">
            <a:solidFill>
              <a:schemeClr val="accent2">
                <a:lumMod val="75000"/>
              </a:schemeClr>
            </a:solidFill>
            <a:prstDash val="sysDash"/>
            <a:headEnd type="none" w="sm" len="sm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291405" y="4479909"/>
            <a:ext cx="0" cy="338788"/>
          </a:xfrm>
          <a:prstGeom prst="line">
            <a:avLst/>
          </a:prstGeom>
          <a:ln w="12700" cmpd="sng">
            <a:solidFill>
              <a:schemeClr val="accent2">
                <a:lumMod val="75000"/>
              </a:schemeClr>
            </a:solidFill>
            <a:prstDash val="sysDash"/>
            <a:headEnd type="none" w="sm" len="sm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923038" y="4346650"/>
            <a:ext cx="2145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Displacement of detector center</a:t>
            </a:r>
            <a:endParaRPr lang="en-US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8186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11592</TotalTime>
  <Words>282</Words>
  <Application>Microsoft Macintosh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Office Theme</vt:lpstr>
      <vt:lpstr>Equation</vt:lpstr>
      <vt:lpstr>MathType 6.0 Equation</vt:lpstr>
      <vt:lpstr>2-D Parallel Beam CT  Forward Projection Matrix Computation</vt:lpstr>
      <vt:lpstr>Coordinate System and Continuous Measurement Model</vt:lpstr>
      <vt:lpstr>Discretized Forward Model</vt:lpstr>
      <vt:lpstr>Detector-Pixel Profile</vt:lpstr>
      <vt:lpstr>Detector-Pixel Profile Parameter Computation : Example</vt:lpstr>
      <vt:lpstr>Detector-Pixel Profile Parameters for different ranges of View Angles </vt:lpstr>
      <vt:lpstr>Forward Projection Matrix Computation</vt:lpstr>
      <vt:lpstr>Incorporating Detector Sensitivity in Forward Matrix Computation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TIMBIR : A method for time-space reconstruction from interlaced views</dc:title>
  <dc:creator>Aditya Mohan</dc:creator>
  <cp:lastModifiedBy>Venkatesh Sridhar</cp:lastModifiedBy>
  <cp:revision>405</cp:revision>
  <dcterms:created xsi:type="dcterms:W3CDTF">2015-04-09T19:11:14Z</dcterms:created>
  <dcterms:modified xsi:type="dcterms:W3CDTF">2016-07-15T19:33:20Z</dcterms:modified>
</cp:coreProperties>
</file>