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1059" r:id="rId2"/>
    <p:sldId id="1060" r:id="rId3"/>
    <p:sldId id="1061" r:id="rId4"/>
    <p:sldId id="1062" r:id="rId5"/>
    <p:sldId id="106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436"/>
    <a:srgbClr val="32A859"/>
    <a:srgbClr val="EFF7FE"/>
    <a:srgbClr val="5F100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50000"/>
  </p:normalViewPr>
  <p:slideViewPr>
    <p:cSldViewPr>
      <p:cViewPr varScale="1">
        <p:scale>
          <a:sx n="106" d="100"/>
          <a:sy n="106" d="100"/>
        </p:scale>
        <p:origin x="1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181826-9109-7443-AAE9-BA5426934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56F05-0B4F-544B-A825-8527533E0513}" type="slidenum">
              <a:rPr lang="en-US"/>
              <a:pPr/>
              <a:t>0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681038"/>
            <a:ext cx="4538663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2650" y="4357688"/>
            <a:ext cx="5080000" cy="408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4408" tIns="42204" rIns="84408" bIns="42204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304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3886200"/>
            <a:ext cx="4724400" cy="1752600"/>
          </a:xfr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0764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28600"/>
            <a:ext cx="60769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19100" y="39624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40767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9100" y="1600200"/>
            <a:ext cx="83058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28600"/>
            <a:ext cx="8305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6002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266436"/>
          </a:solidFill>
          <a:effectLst>
            <a:outerShdw blurRad="38100" dist="38100" dir="2700000" algn="tl">
              <a:srgbClr val="DDDDDD"/>
            </a:outerShdw>
          </a:effectLst>
          <a:latin typeface="Arial" pitchFamily="-110" charset="0"/>
        </a:defRPr>
      </a:lvl9pPr>
    </p:titleStyle>
    <p:bodyStyle>
      <a:lvl1pPr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004880"/>
        </a:buClr>
        <a:buFont typeface="Wingdings" pitchFamily="-110" charset="2"/>
        <a:buChar char="§"/>
        <a:defRPr sz="30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03225" indent="-288925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rgbClr val="004880"/>
        </a:buClr>
        <a:buChar char="•"/>
        <a:defRPr sz="26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2pPr>
      <a:lvl3pPr marL="857250" indent="-277813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3pPr>
      <a:lvl4pPr marL="1255713" indent="-284163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rgbClr val="004880"/>
        </a:buClr>
        <a:buFont typeface="Times" pitchFamily="-110" charset="0"/>
        <a:buChar char="•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4pPr>
      <a:lvl5pPr marL="16589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Times New Roman"/>
          <a:ea typeface="ＭＳ Ｐゴシック" pitchFamily="-110" charset="-128"/>
          <a:cs typeface="Times New Roman"/>
        </a:defRPr>
      </a:lvl5pPr>
      <a:lvl6pPr marL="21161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6pPr>
      <a:lvl7pPr marL="25733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7pPr>
      <a:lvl8pPr marL="30305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8pPr>
      <a:lvl9pPr marL="3487738" indent="-288925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rgbClr val="004880"/>
        </a:buClr>
        <a:buFont typeface="Wingdings" pitchFamily="-110" charset="2"/>
        <a:buChar char="ù"/>
        <a:defRPr sz="24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on.readthedocs.io/en/latest/src/userguide/external_C_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9144000" cy="1981200"/>
          </a:xfrm>
        </p:spPr>
        <p:txBody>
          <a:bodyPr/>
          <a:lstStyle/>
          <a:p>
            <a:pPr algn="ctr"/>
            <a:r>
              <a:rPr lang="en-US" altLang="zh-CN" sz="5400" dirty="0" err="1"/>
              <a:t>Cython</a:t>
            </a:r>
            <a:r>
              <a:rPr lang="zh-CN" altLang="en-US" sz="5400" dirty="0"/>
              <a:t> </a:t>
            </a:r>
            <a:r>
              <a:rPr lang="en-US" altLang="zh-CN" sz="5400"/>
              <a:t>uses</a:t>
            </a:r>
            <a:r>
              <a:rPr lang="zh-CN" altLang="en-US" sz="5400"/>
              <a:t> </a:t>
            </a:r>
            <a:r>
              <a:rPr lang="en-US" altLang="zh-CN" sz="5400" dirty="0"/>
              <a:t>existing</a:t>
            </a:r>
            <a:r>
              <a:rPr lang="zh-CN" altLang="en-US" sz="5400" dirty="0"/>
              <a:t> </a:t>
            </a:r>
            <a:r>
              <a:rPr lang="en-US" altLang="zh-CN" sz="5400" dirty="0"/>
              <a:t>libraries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 </a:t>
            </a:r>
            <a:r>
              <a:rPr lang="en-US" altLang="zh-CN" sz="5400" dirty="0"/>
              <a:t>code</a:t>
            </a:r>
            <a:endParaRPr lang="en-US" sz="2400" i="1" dirty="0"/>
          </a:p>
        </p:txBody>
      </p:sp>
      <p:sp>
        <p:nvSpPr>
          <p:cNvPr id="529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3411085"/>
            <a:ext cx="7086600" cy="1178829"/>
          </a:xfrm>
        </p:spPr>
        <p:txBody>
          <a:bodyPr/>
          <a:lstStyle/>
          <a:p>
            <a:pPr algn="ctr">
              <a:buFont typeface="Wingdings" pitchFamily="-110" charset="2"/>
              <a:buNone/>
            </a:pPr>
            <a:r>
              <a:rPr lang="en-US" altLang="zh-CN" sz="1600" i="1" dirty="0" err="1"/>
              <a:t>Wenrui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Li</a:t>
            </a:r>
          </a:p>
          <a:p>
            <a:pPr algn="ctr">
              <a:buFont typeface="Wingdings" pitchFamily="-110" charset="2"/>
              <a:buNone/>
            </a:pPr>
            <a:r>
              <a:rPr lang="en-US" altLang="zh-CN" sz="1600" dirty="0"/>
              <a:t>School of Electrical and Computer Engineering</a:t>
            </a:r>
          </a:p>
          <a:p>
            <a:pPr algn="ctr">
              <a:buFont typeface="Wingdings" pitchFamily="-110" charset="2"/>
              <a:buNone/>
            </a:pPr>
            <a:r>
              <a:rPr lang="en-US" altLang="zh-CN" sz="1600" dirty="0"/>
              <a:t>Purdue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5943600"/>
            <a:ext cx="457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Supported by:</a:t>
            </a:r>
          </a:p>
          <a:p>
            <a:pPr marL="571500" lvl="1" indent="-114300">
              <a:buFont typeface="Arial"/>
              <a:buChar char="•"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GE Healthcare</a:t>
            </a:r>
          </a:p>
          <a:p>
            <a:pPr marL="571500" lvl="1" indent="-114300">
              <a:buFont typeface="Arial"/>
              <a:buChar char="•"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Air Force Office of Scientific Research, MURI contract # FA9550-12-1-0458, and the Air Force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7" y="5570368"/>
            <a:ext cx="25908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39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464-BE51-C54F-8919-5519FA0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FA6B-5F27-F141-ACE9-96B74936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Interfacing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2"/>
            <a:r>
              <a:rPr lang="en-US" altLang="zh-CN" dirty="0"/>
              <a:t>U</a:t>
            </a:r>
            <a:r>
              <a:rPr lang="en-US" dirty="0"/>
              <a:t>sing external declarations to declare the C functions and variables from the library that you want to use.</a:t>
            </a:r>
          </a:p>
          <a:p>
            <a:pPr lvl="2"/>
            <a:r>
              <a:rPr lang="en-US" dirty="0">
                <a:hlinkClick r:id="rId2"/>
              </a:rPr>
              <a:t>https://cython.readthedocs.io/en/latest/src/userguide/external_C_code.html</a:t>
            </a:r>
            <a:endParaRPr lang="en-US" dirty="0"/>
          </a:p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1C06-73F2-0A42-A8A0-9A4A8E6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CC00-C667-D24B-8F49-6ECB0B11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572000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Cython</a:t>
            </a:r>
            <a:r>
              <a:rPr lang="en-US" dirty="0"/>
              <a:t> the declarations </a:t>
            </a:r>
            <a:r>
              <a:rPr lang="en-US" altLang="zh-CN" dirty="0"/>
              <a:t>can</a:t>
            </a:r>
            <a:r>
              <a:rPr lang="en-US" dirty="0"/>
              <a:t> be found in a C header file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putting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declarations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.pyx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Calling f</a:t>
            </a:r>
            <a:r>
              <a:rPr lang="en-US" altLang="zh-CN" dirty="0"/>
              <a:t>unction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wrapped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5AB0-640C-9448-9DFC-151C055A6924}"/>
              </a:ext>
            </a:extLst>
          </p:cNvPr>
          <p:cNvSpPr txBox="1"/>
          <p:nvPr/>
        </p:nvSpPr>
        <p:spPr>
          <a:xfrm>
            <a:off x="1066800" y="2590800"/>
            <a:ext cx="6477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66436"/>
                </a:solidFill>
              </a:rPr>
              <a:t>cdef</a:t>
            </a:r>
            <a:r>
              <a:rPr lang="en-US" dirty="0">
                <a:solidFill>
                  <a:srgbClr val="266436"/>
                </a:solidFill>
              </a:rPr>
              <a:t> </a:t>
            </a:r>
            <a:r>
              <a:rPr lang="en-US" b="1" dirty="0">
                <a:solidFill>
                  <a:srgbClr val="266436"/>
                </a:solidFill>
              </a:rPr>
              <a:t>extern</a:t>
            </a:r>
            <a:r>
              <a:rPr lang="en-US" dirty="0">
                <a:solidFill>
                  <a:srgbClr val="266436"/>
                </a:solidFill>
              </a:rPr>
              <a:t> </a:t>
            </a:r>
            <a:r>
              <a:rPr lang="en-US" b="1" dirty="0">
                <a:solidFill>
                  <a:srgbClr val="266436"/>
                </a:solidFill>
              </a:rPr>
              <a:t>from</a:t>
            </a:r>
            <a:r>
              <a:rPr lang="en-US" dirty="0">
                <a:solidFill>
                  <a:srgbClr val="266436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cfunc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.h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266436"/>
                </a:solidFill>
              </a:rPr>
              <a:t>int</a:t>
            </a:r>
            <a:r>
              <a:rPr lang="en-US" dirty="0"/>
              <a:t> square(int x)</a:t>
            </a:r>
          </a:p>
          <a:p>
            <a:pPr lvl="1"/>
            <a:r>
              <a:rPr lang="en-US" dirty="0" err="1"/>
              <a:t>DTYPE_t</a:t>
            </a:r>
            <a:r>
              <a:rPr lang="en-US" dirty="0"/>
              <a:t> rms(int* a, int n)</a:t>
            </a:r>
          </a:p>
          <a:p>
            <a:pPr lvl="1"/>
            <a:r>
              <a:rPr lang="en-US" dirty="0" err="1"/>
              <a:t>DTYPE_t</a:t>
            </a:r>
            <a:r>
              <a:rPr lang="en-US" dirty="0"/>
              <a:t> </a:t>
            </a:r>
            <a:r>
              <a:rPr lang="en-US" dirty="0" err="1"/>
              <a:t>rmse</a:t>
            </a:r>
            <a:r>
              <a:rPr lang="en-US" dirty="0"/>
              <a:t>(int* arr1, int* arr2, int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2083F-25D2-EB47-AF15-6DBED049A2B1}"/>
              </a:ext>
            </a:extLst>
          </p:cNvPr>
          <p:cNvSpPr txBox="1"/>
          <p:nvPr/>
        </p:nvSpPr>
        <p:spPr>
          <a:xfrm>
            <a:off x="1066800" y="5379660"/>
            <a:ext cx="647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643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c_square</a:t>
            </a:r>
            <a:r>
              <a:rPr lang="en-US" dirty="0"/>
              <a:t>(int x):</a:t>
            </a:r>
          </a:p>
          <a:p>
            <a:r>
              <a:rPr lang="en-US" dirty="0"/>
              <a:t>    # Exposes a c function to python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square(x)</a:t>
            </a:r>
          </a:p>
        </p:txBody>
      </p:sp>
    </p:spTree>
    <p:extLst>
      <p:ext uri="{BB962C8B-B14F-4D97-AF65-F5344CB8AC3E}">
        <p14:creationId xmlns:p14="http://schemas.microsoft.com/office/powerpoint/2010/main" val="21306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D47-48A9-3841-8949-868FDE90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28CE-B715-B64E-8993-46A22F20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careful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B1880-2D25-6648-8848-3C9252D84548}"/>
              </a:ext>
            </a:extLst>
          </p:cNvPr>
          <p:cNvSpPr txBox="1"/>
          <p:nvPr/>
        </p:nvSpPr>
        <p:spPr>
          <a:xfrm>
            <a:off x="495300" y="3429000"/>
            <a:ext cx="82296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6643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c_rms</a:t>
            </a:r>
            <a:r>
              <a:rPr lang="en-US" dirty="0"/>
              <a:t>(int[:] </a:t>
            </a:r>
            <a:r>
              <a:rPr lang="en-US" dirty="0" err="1"/>
              <a:t>arr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/>
              <a:t>int n):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int[:] is a python object (a typed memory view) so it can be passed to a python function (def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cpdef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r>
              <a:rPr lang="en-US" dirty="0"/>
              <a:t>    l = rms(&amp;</a:t>
            </a:r>
            <a:r>
              <a:rPr lang="en-US" dirty="0" err="1"/>
              <a:t>arr</a:t>
            </a:r>
            <a:r>
              <a:rPr lang="en-US" dirty="0"/>
              <a:t>[0],n)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341233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DF01-D5FE-FC4F-8E69-5084E36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4ABC-7EFA-2249-812F-0B40B3D7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Simple-</a:t>
            </a:r>
            <a:r>
              <a:rPr lang="en-US" altLang="zh-CN" dirty="0" err="1"/>
              <a:t>cython</a:t>
            </a:r>
            <a:r>
              <a:rPr lang="en-US" altLang="zh-CN" dirty="0"/>
              <a:t>-example</a:t>
            </a:r>
          </a:p>
          <a:p>
            <a:pPr lvl="1"/>
            <a:r>
              <a:rPr lang="en-US" altLang="zh-CN" dirty="0"/>
              <a:t>build</a:t>
            </a:r>
          </a:p>
          <a:p>
            <a:pPr lvl="1"/>
            <a:r>
              <a:rPr lang="en-US" altLang="zh-CN" dirty="0"/>
              <a:t>demo</a:t>
            </a:r>
            <a:r>
              <a:rPr lang="zh-CN" altLang="en-US"/>
              <a:t>  </a:t>
            </a:r>
            <a:endParaRPr lang="en-US" altLang="zh-CN" dirty="0"/>
          </a:p>
          <a:p>
            <a:pPr lvl="1"/>
            <a:r>
              <a:rPr lang="en-US" altLang="zh-CN" dirty="0" err="1"/>
              <a:t>cython_example_proj</a:t>
            </a:r>
            <a:endParaRPr lang="en-US" altLang="zh-CN" dirty="0"/>
          </a:p>
          <a:p>
            <a:pPr lvl="2"/>
            <a:r>
              <a:rPr lang="en-US" altLang="zh-CN" dirty="0"/>
              <a:t>lib</a:t>
            </a:r>
            <a:r>
              <a:rPr lang="zh-CN" altLang="en-US" dirty="0"/>
              <a:t> </a:t>
            </a:r>
            <a:r>
              <a:rPr lang="en-US" altLang="zh-CN" dirty="0"/>
              <a:t>(put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here)</a:t>
            </a:r>
          </a:p>
          <a:p>
            <a:pPr lvl="2"/>
            <a:r>
              <a:rPr lang="en-US" altLang="zh-CN" dirty="0" err="1"/>
              <a:t>Wrapped.pyx</a:t>
            </a:r>
            <a:endParaRPr lang="en-US" altLang="zh-CN" dirty="0"/>
          </a:p>
          <a:p>
            <a:pPr lvl="2"/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setup.py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python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setup.py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develop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7852963"/>
      </p:ext>
    </p:extLst>
  </p:cSld>
  <p:clrMapOvr>
    <a:masterClrMapping/>
  </p:clrMapOvr>
</p:sld>
</file>

<file path=ppt/theme/theme1.xml><?xml version="1.0" encoding="utf-8"?>
<a:theme xmlns:a="http://schemas.openxmlformats.org/drawingml/2006/main" name="GE Healthcare">
  <a:themeElements>
    <a:clrScheme name="GE Healthcare 15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GE 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GE Healthc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 Healthcare 13">
        <a:dk1>
          <a:srgbClr val="000000"/>
        </a:dk1>
        <a:lt1>
          <a:srgbClr val="FFFFFF"/>
        </a:lt1>
        <a:dk2>
          <a:srgbClr val="004880"/>
        </a:dk2>
        <a:lt2>
          <a:srgbClr val="808080"/>
        </a:lt2>
        <a:accent1>
          <a:srgbClr val="008BF6"/>
        </a:accent1>
        <a:accent2>
          <a:srgbClr val="0074CC"/>
        </a:accent2>
        <a:accent3>
          <a:srgbClr val="FFFFFF"/>
        </a:accent3>
        <a:accent4>
          <a:srgbClr val="000000"/>
        </a:accent4>
        <a:accent5>
          <a:srgbClr val="AAC4FA"/>
        </a:accent5>
        <a:accent6>
          <a:srgbClr val="0068B9"/>
        </a:accent6>
        <a:hlink>
          <a:srgbClr val="004880"/>
        </a:hlink>
        <a:folHlink>
          <a:srgbClr val="4C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4">
        <a:dk1>
          <a:srgbClr val="000000"/>
        </a:dk1>
        <a:lt1>
          <a:srgbClr val="FFFFFF"/>
        </a:lt1>
        <a:dk2>
          <a:srgbClr val="094CAD"/>
        </a:dk2>
        <a:lt2>
          <a:srgbClr val="CECECE"/>
        </a:lt2>
        <a:accent1>
          <a:srgbClr val="094CAD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2D3"/>
        </a:accent5>
        <a:accent6>
          <a:srgbClr val="A2C3D2"/>
        </a:accent6>
        <a:hlink>
          <a:srgbClr val="053061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 Healthcare 15">
        <a:dk1>
          <a:srgbClr val="000000"/>
        </a:dk1>
        <a:lt1>
          <a:srgbClr val="FFFFFF"/>
        </a:lt1>
        <a:dk2>
          <a:srgbClr val="004880"/>
        </a:dk2>
        <a:lt2>
          <a:srgbClr val="CECECE"/>
        </a:lt2>
        <a:accent1>
          <a:srgbClr val="004880"/>
        </a:accent1>
        <a:accent2>
          <a:srgbClr val="B3D7E8"/>
        </a:accent2>
        <a:accent3>
          <a:srgbClr val="FFFFFF"/>
        </a:accent3>
        <a:accent4>
          <a:srgbClr val="000000"/>
        </a:accent4>
        <a:accent5>
          <a:srgbClr val="AAB1C0"/>
        </a:accent5>
        <a:accent6>
          <a:srgbClr val="A2C3D2"/>
        </a:accent6>
        <a:hlink>
          <a:srgbClr val="094CAD"/>
        </a:hlink>
        <a:folHlink>
          <a:srgbClr val="439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3434</TotalTime>
  <Words>322</Words>
  <Application>Microsoft Macintosh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</vt:lpstr>
      <vt:lpstr>Times New Roman</vt:lpstr>
      <vt:lpstr>Wingdings</vt:lpstr>
      <vt:lpstr>GE Healthcare</vt:lpstr>
      <vt:lpstr>Cython uses existing libraries of C code</vt:lpstr>
      <vt:lpstr>Content</vt:lpstr>
      <vt:lpstr>Interfacing with External C code</vt:lpstr>
      <vt:lpstr>Data I/O</vt:lpstr>
      <vt:lpstr>Example Framework 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Image Reconstruction: The Challenges and Potential</dc:title>
  <cp:lastModifiedBy>Lee Damon</cp:lastModifiedBy>
  <cp:revision>1638</cp:revision>
  <dcterms:created xsi:type="dcterms:W3CDTF">2010-12-13T09:46:28Z</dcterms:created>
  <dcterms:modified xsi:type="dcterms:W3CDTF">2020-09-04T04:58:52Z</dcterms:modified>
</cp:coreProperties>
</file>