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6" r:id="rId3"/>
    <p:sldId id="262" r:id="rId4"/>
    <p:sldId id="259" r:id="rId5"/>
    <p:sldId id="263" r:id="rId6"/>
    <p:sldId id="258" r:id="rId7"/>
    <p:sldId id="261" r:id="rId8"/>
    <p:sldId id="265" r:id="rId9"/>
    <p:sldId id="266" r:id="rId10"/>
    <p:sldId id="260" r:id="rId11"/>
    <p:sldId id="264" r:id="rId12"/>
  </p:sldIdLst>
  <p:sldSz cx="131667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284C8-4991-4635-8DBE-6ACA73AF79C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1143000"/>
            <a:ext cx="5924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91DCA-E8C3-4154-8C92-B337F77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1DCA-E8C3-4154-8C92-B337F77A5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1DCA-E8C3-4154-8C92-B337F77A59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841" y="1122363"/>
            <a:ext cx="98750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3602038"/>
            <a:ext cx="98750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365125"/>
            <a:ext cx="28390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2" y="365125"/>
            <a:ext cx="8352641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5" y="1709739"/>
            <a:ext cx="113563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5" y="4589464"/>
            <a:ext cx="11356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1825625"/>
            <a:ext cx="559585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1825625"/>
            <a:ext cx="559585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365126"/>
            <a:ext cx="113563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8" y="1681163"/>
            <a:ext cx="55701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8" y="2505075"/>
            <a:ext cx="557014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1681163"/>
            <a:ext cx="55975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2505075"/>
            <a:ext cx="559757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457200"/>
            <a:ext cx="42466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987426"/>
            <a:ext cx="66656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2057400"/>
            <a:ext cx="42466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457200"/>
            <a:ext cx="42466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987426"/>
            <a:ext cx="66656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2057400"/>
            <a:ext cx="42466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365126"/>
            <a:ext cx="11356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1825625"/>
            <a:ext cx="11356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6356351"/>
            <a:ext cx="2962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605F-08BA-447F-B927-824C81B8310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6356351"/>
            <a:ext cx="44437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6356351"/>
            <a:ext cx="2962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5324-7AD9-469C-A4A0-D035C52D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lowchart: Process 278"/>
          <p:cNvSpPr/>
          <p:nvPr/>
        </p:nvSpPr>
        <p:spPr>
          <a:xfrm>
            <a:off x="6906611" y="119435"/>
            <a:ext cx="6009289" cy="266955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0436" y="171946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Edge-pair centric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model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(TO REMOVE)</a:t>
            </a: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07127" y="1401984"/>
            <a:ext cx="295275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75748" y="1416271"/>
            <a:ext cx="295275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333960" y="1401984"/>
            <a:ext cx="295275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333960" y="2225407"/>
            <a:ext cx="295275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357609" y="542814"/>
            <a:ext cx="295275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381102" y="816107"/>
            <a:ext cx="200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 </a:t>
            </a:r>
          </a:p>
          <a:p>
            <a:r>
              <a:rPr lang="en-US" sz="1100" b="1" dirty="0"/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81102" y="1623151"/>
            <a:ext cx="200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 </a:t>
            </a:r>
          </a:p>
          <a:p>
            <a:r>
              <a:rPr lang="en-US" sz="1100" b="1" dirty="0"/>
              <a:t>.</a:t>
            </a:r>
          </a:p>
        </p:txBody>
      </p:sp>
      <p:cxnSp>
        <p:nvCxnSpPr>
          <p:cNvPr id="85" name="Straight Connector 84"/>
          <p:cNvCxnSpPr>
            <a:stCxn id="2" idx="6"/>
            <a:endCxn id="51" idx="2"/>
          </p:cNvCxnSpPr>
          <p:nvPr/>
        </p:nvCxnSpPr>
        <p:spPr>
          <a:xfrm>
            <a:off x="1102402" y="1549623"/>
            <a:ext cx="973347" cy="1428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1" idx="6"/>
            <a:endCxn id="79" idx="2"/>
          </p:cNvCxnSpPr>
          <p:nvPr/>
        </p:nvCxnSpPr>
        <p:spPr>
          <a:xfrm flipV="1">
            <a:off x="2371022" y="1549623"/>
            <a:ext cx="962936" cy="1428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1" idx="7"/>
            <a:endCxn id="81" idx="2"/>
          </p:cNvCxnSpPr>
          <p:nvPr/>
        </p:nvCxnSpPr>
        <p:spPr>
          <a:xfrm flipV="1">
            <a:off x="2327782" y="690453"/>
            <a:ext cx="1029827" cy="7690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1" idx="5"/>
            <a:endCxn id="80" idx="2"/>
          </p:cNvCxnSpPr>
          <p:nvPr/>
        </p:nvCxnSpPr>
        <p:spPr>
          <a:xfrm>
            <a:off x="2327780" y="1668305"/>
            <a:ext cx="1006178" cy="7047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09529" y="1378287"/>
            <a:ext cx="290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330356" y="521146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309299" y="137209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  <a:r>
              <a:rPr lang="en-US" sz="1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278407" y="2195881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49456" y="1399828"/>
            <a:ext cx="357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  <a:r>
              <a:rPr lang="en-US" sz="1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31191" y="976025"/>
            <a:ext cx="200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 </a:t>
            </a:r>
          </a:p>
          <a:p>
            <a:r>
              <a:rPr lang="en-US" sz="1100" b="1" dirty="0"/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31191" y="1484899"/>
            <a:ext cx="200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 </a:t>
            </a:r>
          </a:p>
          <a:p>
            <a:r>
              <a:rPr lang="en-US" sz="1100" b="1" dirty="0"/>
              <a:t>.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84759" y="1271002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1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r>
              <a:rPr lang="en-US" sz="105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620992" y="778269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105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b1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548993" y="1302945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105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bx</a:t>
            </a:r>
            <a:endParaRPr lang="en-US" sz="105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478358" y="187905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105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bm</a:t>
            </a:r>
            <a:endParaRPr lang="en-US" sz="105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108481" y="542815"/>
            <a:ext cx="295275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55624" y="778269"/>
            <a:ext cx="200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 </a:t>
            </a:r>
          </a:p>
          <a:p>
            <a:r>
              <a:rPr lang="en-US" sz="1100" b="1" dirty="0"/>
              <a:t>.</a:t>
            </a:r>
          </a:p>
        </p:txBody>
      </p:sp>
      <p:cxnSp>
        <p:nvCxnSpPr>
          <p:cNvPr id="112" name="Straight Connector 111"/>
          <p:cNvCxnSpPr>
            <a:stCxn id="2" idx="7"/>
            <a:endCxn id="110" idx="2"/>
          </p:cNvCxnSpPr>
          <p:nvPr/>
        </p:nvCxnSpPr>
        <p:spPr>
          <a:xfrm flipV="1">
            <a:off x="1059158" y="690454"/>
            <a:ext cx="1049322" cy="7547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065352" y="521146"/>
            <a:ext cx="370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205948" y="88556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105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a1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75748" y="2232909"/>
            <a:ext cx="295275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131188" y="1646915"/>
            <a:ext cx="200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 </a:t>
            </a:r>
          </a:p>
          <a:p>
            <a:r>
              <a:rPr lang="en-US" sz="1100" b="1" dirty="0"/>
              <a:t>.</a:t>
            </a:r>
          </a:p>
        </p:txBody>
      </p:sp>
      <p:cxnSp>
        <p:nvCxnSpPr>
          <p:cNvPr id="118" name="Straight Connector 117"/>
          <p:cNvCxnSpPr>
            <a:stCxn id="2" idx="5"/>
            <a:endCxn id="116" idx="2"/>
          </p:cNvCxnSpPr>
          <p:nvPr/>
        </p:nvCxnSpPr>
        <p:spPr>
          <a:xfrm>
            <a:off x="1059159" y="1654016"/>
            <a:ext cx="1016589" cy="7265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038429" y="2240361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  <a:r>
              <a:rPr lang="en-US" sz="1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167476" y="1854098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105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am</a:t>
            </a:r>
            <a:endParaRPr lang="en-US" sz="105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59018" y="976025"/>
            <a:ext cx="200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 </a:t>
            </a:r>
          </a:p>
          <a:p>
            <a:r>
              <a:rPr lang="en-US" sz="1100" b="1" dirty="0"/>
              <a:t>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559018" y="1484899"/>
            <a:ext cx="200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 </a:t>
            </a:r>
          </a:p>
          <a:p>
            <a:r>
              <a:rPr lang="en-US" sz="1100" b="1" dirty="0"/>
              <a:t>.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968782" y="171946"/>
            <a:ext cx="2516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We can check to add edge a-&gt;c, Without checking all the outgoing edges of bx only cy (to write more clearly).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1051210" y="1058871"/>
            <a:ext cx="2278380" cy="434552"/>
          </a:xfrm>
          <a:custGeom>
            <a:avLst/>
            <a:gdLst>
              <a:gd name="connsiteX0" fmla="*/ 0 w 2278380"/>
              <a:gd name="connsiteY0" fmla="*/ 388832 h 434552"/>
              <a:gd name="connsiteX1" fmla="*/ 1074420 w 2278380"/>
              <a:gd name="connsiteY1" fmla="*/ 212 h 434552"/>
              <a:gd name="connsiteX2" fmla="*/ 2278380 w 2278380"/>
              <a:gd name="connsiteY2" fmla="*/ 434552 h 43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380" h="434552">
                <a:moveTo>
                  <a:pt x="0" y="388832"/>
                </a:moveTo>
                <a:cubicBezTo>
                  <a:pt x="347345" y="190712"/>
                  <a:pt x="694690" y="-7408"/>
                  <a:pt x="1074420" y="212"/>
                </a:cubicBezTo>
                <a:cubicBezTo>
                  <a:pt x="1454150" y="7832"/>
                  <a:pt x="1866265" y="221192"/>
                  <a:pt x="2278380" y="434552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059158" y="2952505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DTC computation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model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(TO REMOVE)</a:t>
            </a: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8628190" y="1613785"/>
            <a:ext cx="251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We shall address the rationale behind choosing which partitions to load….now.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1226043" y="1263673"/>
            <a:ext cx="1453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3----&gt;17----&gt;24</a:t>
            </a:r>
          </a:p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4----&gt;1-&gt;21</a:t>
            </a:r>
          </a:p>
          <a:p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15-&gt;4-&gt;21</a:t>
            </a:r>
          </a:p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15-&gt;2-&gt;16</a:t>
            </a:r>
          </a:p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18-&gt;3-&gt;10</a:t>
            </a:r>
          </a:p>
          <a:p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34815" y="3291049"/>
            <a:ext cx="384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(a) Vertex-Interval Table (VIT), before repartitioning.</a:t>
            </a:r>
          </a:p>
        </p:txBody>
      </p:sp>
      <p:sp>
        <p:nvSpPr>
          <p:cNvPr id="134" name="Flowchart: Process 133"/>
          <p:cNvSpPr/>
          <p:nvPr/>
        </p:nvSpPr>
        <p:spPr>
          <a:xfrm>
            <a:off x="2140986" y="3851201"/>
            <a:ext cx="5312715" cy="29739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105758" y="4320725"/>
            <a:ext cx="4785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Properties of the partitions:</a:t>
            </a:r>
          </a:p>
          <a:p>
            <a:pPr algn="just"/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1. All edges with the same source vertex id are in the same partition.</a:t>
            </a:r>
          </a:p>
          <a:p>
            <a:pPr algn="just"/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2. All partitions have roughly the same number of edges.</a:t>
            </a:r>
          </a:p>
          <a:p>
            <a:pPr algn="just"/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3. Source vertex ids in each partition are consecutive.</a:t>
            </a:r>
          </a:p>
          <a:p>
            <a:pPr algn="just"/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32692" y="3875215"/>
            <a:ext cx="122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 Ids:</a:t>
            </a:r>
          </a:p>
        </p:txBody>
      </p:sp>
      <p:cxnSp>
        <p:nvCxnSpPr>
          <p:cNvPr id="242" name="Straight Connector 241"/>
          <p:cNvCxnSpPr/>
          <p:nvPr/>
        </p:nvCxnSpPr>
        <p:spPr>
          <a:xfrm>
            <a:off x="2789934" y="3737740"/>
            <a:ext cx="0" cy="4572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3522588" y="3736018"/>
            <a:ext cx="0" cy="4572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082908" y="3736018"/>
            <a:ext cx="0" cy="4572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6773788" y="3726616"/>
            <a:ext cx="0" cy="4572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96059" y="3823438"/>
            <a:ext cx="41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004645" y="3827507"/>
            <a:ext cx="96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166738" y="3823438"/>
            <a:ext cx="96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N-1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916702" y="3823438"/>
            <a:ext cx="96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449771" y="3795202"/>
            <a:ext cx="96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. . . 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057283" y="3640441"/>
            <a:ext cx="41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7669319" y="3260281"/>
            <a:ext cx="4093979" cy="3409201"/>
            <a:chOff x="6897476" y="3260280"/>
            <a:chExt cx="4093979" cy="3409201"/>
          </a:xfrm>
        </p:grpSpPr>
        <p:sp>
          <p:nvSpPr>
            <p:cNvPr id="218" name="Folded Corner 217"/>
            <p:cNvSpPr/>
            <p:nvPr/>
          </p:nvSpPr>
          <p:spPr>
            <a:xfrm>
              <a:off x="9256119" y="3561853"/>
              <a:ext cx="1624028" cy="2293462"/>
            </a:xfrm>
            <a:prstGeom prst="foldedCorner">
              <a:avLst>
                <a:gd name="adj" fmla="val 162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17" name="Folded Corner 216"/>
            <p:cNvSpPr/>
            <p:nvPr/>
          </p:nvSpPr>
          <p:spPr>
            <a:xfrm>
              <a:off x="7038944" y="3579764"/>
              <a:ext cx="1614179" cy="2275551"/>
            </a:xfrm>
            <a:prstGeom prst="foldedCorner">
              <a:avLst>
                <a:gd name="adj" fmla="val 162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7319597" y="3699218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319597" y="385324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319597" y="3999972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7319597" y="414180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319360" y="427894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7319360" y="4420783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083287" y="3571302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080058" y="3715358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076829" y="3859414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080058" y="4009374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076829" y="4153430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073600" y="4297486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7319360" y="4582998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7319360" y="473702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7319360" y="4883752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7319360" y="502558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7319123" y="516272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7319123" y="5304563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7083050" y="4455082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079821" y="4599138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76592" y="4743194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079821" y="4893154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076592" y="5037210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073363" y="5181266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V="1">
              <a:off x="9557972" y="3699218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9557972" y="385324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9557972" y="3999972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9557972" y="414180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9557735" y="427894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9557735" y="4420783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9107080" y="3552704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103851" y="3696760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9100622" y="3840816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103851" y="3990776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100622" y="4134832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9097393" y="4278888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16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9557735" y="4582998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9557735" y="473702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9557735" y="4883752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9557735" y="502558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9557498" y="516272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9106843" y="4436484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16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9103614" y="4580540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16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100385" y="4724596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17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103614" y="4874556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094035" y="5018612"/>
              <a:ext cx="5070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237345" y="3571302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234116" y="3715358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230887" y="3859414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234116" y="4009374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23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230887" y="4153430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16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227658" y="4297486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16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237108" y="4455082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10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233879" y="4599138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17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230650" y="4743194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233879" y="4893154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17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230650" y="5037210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16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227421" y="5181266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19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486377" y="3585063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483148" y="3729119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479919" y="3873175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483148" y="4023135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0479919" y="4167191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0476690" y="4311247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0486140" y="4468843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33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482911" y="4612899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479682" y="4756955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24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482911" y="4906915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479682" y="5050971"/>
              <a:ext cx="5050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970304" y="5846806"/>
              <a:ext cx="32613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(Edge values have been omitted for clarity.)</a:t>
              </a:r>
            </a:p>
            <a:p>
              <a:endParaRPr lang="en-US" sz="11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 flipV="1">
              <a:off x="7319360" y="544468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7319123" y="558182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7319123" y="5723663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7079821" y="5312254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7076592" y="5456310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3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7073363" y="5600366"/>
              <a:ext cx="336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4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233879" y="5312254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230650" y="5456310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24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8227421" y="5600366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flipV="1">
              <a:off x="9550883" y="530110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9550646" y="5438247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9550646" y="5580081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9205319" y="5312728"/>
              <a:ext cx="3888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9202090" y="5456784"/>
              <a:ext cx="3888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18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0462173" y="5312728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16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458944" y="5456784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10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9205319" y="5179378"/>
              <a:ext cx="3888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15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0462173" y="5179378"/>
              <a:ext cx="3858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21</a:t>
              </a:r>
              <a:endPara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897476" y="3260280"/>
              <a:ext cx="3841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(b) In-memory partitions after DTC-computation.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983666" y="6146261"/>
              <a:ext cx="3992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Assumption: There is sufficient space in the memory to hold the enlarged partitions after DTC-computation.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8650255" y="4008652"/>
              <a:ext cx="73877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directed edge</a:t>
              </a:r>
              <a:endPara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8626104" y="4354597"/>
              <a:ext cx="73877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vertex </a:t>
              </a:r>
              <a:r>
                <a:rPr lang="en-US" sz="1100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id</a:t>
              </a:r>
              <a:endParaRPr lang="en-US" sz="1100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2529434" y="3640599"/>
            <a:ext cx="41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42036" y="3640441"/>
            <a:ext cx="41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i+1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383405" y="3635083"/>
            <a:ext cx="79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j+1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96325" y="3653937"/>
            <a:ext cx="1357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Source Vertex Ids: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822313" y="3635163"/>
            <a:ext cx="41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034913" y="3635005"/>
            <a:ext cx="49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k+1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498886" y="3641259"/>
            <a:ext cx="41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729774" y="3641101"/>
            <a:ext cx="47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m+1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>
            <a:off x="8821718" y="3699069"/>
            <a:ext cx="654048" cy="348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9276080" y="4320725"/>
            <a:ext cx="209620" cy="100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931670" y="2572665"/>
            <a:ext cx="1620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candidate new edge</a:t>
            </a:r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3006023" y="1339720"/>
            <a:ext cx="7794" cy="125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168988" y="3635004"/>
            <a:ext cx="41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v</a:t>
            </a:r>
            <a:r>
              <a:rPr lang="en-US" sz="9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j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255246" y="566314"/>
            <a:ext cx="886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 demonstrating in-memory partition management during </a:t>
            </a:r>
            <a:r>
              <a:rPr lang="en-US" sz="1400" i="1" u="sng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GraphDTC</a:t>
            </a:r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execution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(TO REMOVE)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18543" y="155154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15" name="Oval 114"/>
          <p:cNvSpPr/>
          <p:nvPr/>
        </p:nvSpPr>
        <p:spPr>
          <a:xfrm>
            <a:off x="5196062" y="155154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16" name="Flowchart: Process 115"/>
          <p:cNvSpPr/>
          <p:nvPr/>
        </p:nvSpPr>
        <p:spPr>
          <a:xfrm>
            <a:off x="1173312" y="1551540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117" name="Flowchart: Process 116"/>
          <p:cNvSpPr/>
          <p:nvPr/>
        </p:nvSpPr>
        <p:spPr>
          <a:xfrm>
            <a:off x="2914443" y="1551540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Loader</a:t>
            </a:r>
          </a:p>
        </p:txBody>
      </p:sp>
      <p:sp>
        <p:nvSpPr>
          <p:cNvPr id="119" name="Right Arrow 118"/>
          <p:cNvSpPr/>
          <p:nvPr/>
        </p:nvSpPr>
        <p:spPr>
          <a:xfrm>
            <a:off x="2366209" y="168269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>
            <a:off x="4168410" y="168269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869717" y="1005324"/>
            <a:ext cx="1424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Request to load parts. </a:t>
            </a:r>
          </a:p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 and 2</a:t>
            </a:r>
          </a:p>
        </p:txBody>
      </p:sp>
      <p:sp>
        <p:nvSpPr>
          <p:cNvPr id="124" name="Flowchart: Process 123"/>
          <p:cNvSpPr/>
          <p:nvPr/>
        </p:nvSpPr>
        <p:spPr>
          <a:xfrm>
            <a:off x="6232384" y="1551540"/>
            <a:ext cx="1308432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DTC Computer</a:t>
            </a:r>
          </a:p>
        </p:txBody>
      </p:sp>
      <p:sp>
        <p:nvSpPr>
          <p:cNvPr id="125" name="Right Arrow 124"/>
          <p:cNvSpPr/>
          <p:nvPr/>
        </p:nvSpPr>
        <p:spPr>
          <a:xfrm>
            <a:off x="5702570" y="168269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149845" y="155154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29" name="Oval 128"/>
          <p:cNvSpPr/>
          <p:nvPr/>
        </p:nvSpPr>
        <p:spPr>
          <a:xfrm>
            <a:off x="8637525" y="155154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30" name="Right Arrow 129"/>
          <p:cNvSpPr/>
          <p:nvPr/>
        </p:nvSpPr>
        <p:spPr>
          <a:xfrm>
            <a:off x="7630193" y="168269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9123713" y="168269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101075" y="1398483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35" name="Flowchart: Process 134"/>
          <p:cNvSpPr/>
          <p:nvPr/>
        </p:nvSpPr>
        <p:spPr>
          <a:xfrm>
            <a:off x="9640382" y="1350659"/>
            <a:ext cx="1308432" cy="7112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Post- computation Processor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11765" y="1398483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38" name="Oval 137"/>
          <p:cNvSpPr/>
          <p:nvPr/>
        </p:nvSpPr>
        <p:spPr>
          <a:xfrm>
            <a:off x="11517774" y="155154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12005454" y="155154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10998121" y="168269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1469003" y="1398483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1968166" y="1403865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</a:p>
        </p:txBody>
      </p:sp>
      <p:sp>
        <p:nvSpPr>
          <p:cNvPr id="143" name="Oval 142"/>
          <p:cNvSpPr/>
          <p:nvPr/>
        </p:nvSpPr>
        <p:spPr>
          <a:xfrm>
            <a:off x="12475749" y="1546158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459244" y="1398483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086735" y="2061858"/>
            <a:ext cx="73152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1561886" y="2067240"/>
            <a:ext cx="36576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4718543" y="3570518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47" name="Oval 146"/>
          <p:cNvSpPr/>
          <p:nvPr/>
        </p:nvSpPr>
        <p:spPr>
          <a:xfrm>
            <a:off x="5196062" y="3570518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48" name="Flowchart: Process 147"/>
          <p:cNvSpPr/>
          <p:nvPr/>
        </p:nvSpPr>
        <p:spPr>
          <a:xfrm>
            <a:off x="1173312" y="3570518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149" name="Flowchart: Process 148"/>
          <p:cNvSpPr/>
          <p:nvPr/>
        </p:nvSpPr>
        <p:spPr>
          <a:xfrm>
            <a:off x="2914443" y="3570518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Loader</a:t>
            </a:r>
          </a:p>
        </p:txBody>
      </p:sp>
      <p:sp>
        <p:nvSpPr>
          <p:cNvPr id="150" name="Right Arrow 149"/>
          <p:cNvSpPr/>
          <p:nvPr/>
        </p:nvSpPr>
        <p:spPr>
          <a:xfrm>
            <a:off x="2366209" y="3701673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Right Arrow 150"/>
          <p:cNvSpPr/>
          <p:nvPr/>
        </p:nvSpPr>
        <p:spPr>
          <a:xfrm>
            <a:off x="4168410" y="3701673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Flowchart: Process 152"/>
          <p:cNvSpPr/>
          <p:nvPr/>
        </p:nvSpPr>
        <p:spPr>
          <a:xfrm>
            <a:off x="6232384" y="3570518"/>
            <a:ext cx="1308432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DTC Computer</a:t>
            </a:r>
          </a:p>
        </p:txBody>
      </p:sp>
      <p:sp>
        <p:nvSpPr>
          <p:cNvPr id="154" name="Right Arrow 153"/>
          <p:cNvSpPr/>
          <p:nvPr/>
        </p:nvSpPr>
        <p:spPr>
          <a:xfrm>
            <a:off x="5702570" y="3701673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8149845" y="3570518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56" name="Oval 155"/>
          <p:cNvSpPr/>
          <p:nvPr/>
        </p:nvSpPr>
        <p:spPr>
          <a:xfrm>
            <a:off x="8637525" y="3570518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57" name="Right Arrow 156"/>
          <p:cNvSpPr/>
          <p:nvPr/>
        </p:nvSpPr>
        <p:spPr>
          <a:xfrm>
            <a:off x="7630193" y="3701673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9123713" y="3701673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101075" y="3417461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60" name="Flowchart: Process 159"/>
          <p:cNvSpPr/>
          <p:nvPr/>
        </p:nvSpPr>
        <p:spPr>
          <a:xfrm>
            <a:off x="9640382" y="3369636"/>
            <a:ext cx="1308432" cy="7112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Post- computation Processor</a:t>
            </a:r>
          </a:p>
        </p:txBody>
      </p:sp>
      <p:sp>
        <p:nvSpPr>
          <p:cNvPr id="162" name="Oval 161"/>
          <p:cNvSpPr/>
          <p:nvPr/>
        </p:nvSpPr>
        <p:spPr>
          <a:xfrm>
            <a:off x="11517774" y="3570518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63" name="Oval 162"/>
          <p:cNvSpPr/>
          <p:nvPr/>
        </p:nvSpPr>
        <p:spPr>
          <a:xfrm>
            <a:off x="12005454" y="3570518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64" name="Right Arrow 163"/>
          <p:cNvSpPr/>
          <p:nvPr/>
        </p:nvSpPr>
        <p:spPr>
          <a:xfrm>
            <a:off x="10998121" y="3701673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1469003" y="3417461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71" name="Right Arrow 170"/>
          <p:cNvSpPr/>
          <p:nvPr/>
        </p:nvSpPr>
        <p:spPr>
          <a:xfrm rot="5400000">
            <a:off x="12213733" y="2263893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lowchart: Magnetic Disk 171"/>
          <p:cNvSpPr/>
          <p:nvPr/>
        </p:nvSpPr>
        <p:spPr>
          <a:xfrm>
            <a:off x="12272117" y="2554775"/>
            <a:ext cx="332687" cy="365376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86649" y="2508278"/>
            <a:ext cx="179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Save repartitioned and newly generated parts.</a:t>
            </a:r>
          </a:p>
        </p:txBody>
      </p:sp>
      <p:sp>
        <p:nvSpPr>
          <p:cNvPr id="174" name="Bent Arrow 173"/>
          <p:cNvSpPr/>
          <p:nvPr/>
        </p:nvSpPr>
        <p:spPr>
          <a:xfrm rot="16200000" flipH="1">
            <a:off x="7675335" y="-588243"/>
            <a:ext cx="1203032" cy="6918957"/>
          </a:xfrm>
          <a:prstGeom prst="bentArrow">
            <a:avLst>
              <a:gd name="adj1" fmla="val 5633"/>
              <a:gd name="adj2" fmla="val 8256"/>
              <a:gd name="adj3" fmla="val 11170"/>
              <a:gd name="adj4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874232" y="1212930"/>
            <a:ext cx="102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parts. 1 and 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890920" y="3037894"/>
            <a:ext cx="1424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Request to load parts. </a:t>
            </a:r>
          </a:p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 and 3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977066" y="3025388"/>
            <a:ext cx="830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part. 3 only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1687953" y="2094627"/>
            <a:ext cx="64008" cy="246888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4926822" y="2545075"/>
            <a:ext cx="179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Preserve partition to reload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630545" y="3439207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156380" y="1552371"/>
            <a:ext cx="142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Load #1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 rot="16200000">
            <a:off x="164830" y="3547785"/>
            <a:ext cx="142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Load #2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95198" y="4272908"/>
            <a:ext cx="1424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algn="ctr"/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23478" y="3289782"/>
            <a:ext cx="0" cy="9144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023478" y="1276932"/>
            <a:ext cx="0" cy="9144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Process 188"/>
          <p:cNvSpPr/>
          <p:nvPr/>
        </p:nvSpPr>
        <p:spPr>
          <a:xfrm>
            <a:off x="1023478" y="4324604"/>
            <a:ext cx="3498793" cy="9780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 Symbols:</a:t>
            </a:r>
          </a:p>
          <a:p>
            <a:r>
              <a:rPr lang="en-US" sz="14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*</a:t>
            </a:r>
            <a:r>
              <a:rPr lang="en-US" sz="1400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</a:t>
            </a:r>
            <a:r>
              <a:rPr lang="en-US" sz="1400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Partition contains new edges.</a:t>
            </a:r>
          </a:p>
          <a:p>
            <a:r>
              <a:rPr lang="en-US" sz="14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  <a:r>
              <a:rPr lang="en-US" sz="1400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– Partition has been repartitioned.</a:t>
            </a:r>
          </a:p>
          <a:p>
            <a:r>
              <a:rPr lang="en-US" sz="14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  <a:r>
              <a:rPr lang="en-US" sz="1400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– Newly generated partition</a:t>
            </a:r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255246" y="566314"/>
            <a:ext cx="886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cheduler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design for loaded two partitions (TO REMOVE).</a:t>
            </a:r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6" name="Flowchart: Process 115"/>
          <p:cNvSpPr/>
          <p:nvPr/>
        </p:nvSpPr>
        <p:spPr>
          <a:xfrm>
            <a:off x="5646072" y="1683309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929259" y="3195485"/>
            <a:ext cx="142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Loaded Partitions</a:t>
            </a: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1" name="Right Arrow 170"/>
          <p:cNvSpPr/>
          <p:nvPr/>
        </p:nvSpPr>
        <p:spPr>
          <a:xfrm rot="5400000">
            <a:off x="5951037" y="2345028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20343712">
            <a:off x="5870342" y="2697622"/>
            <a:ext cx="675409" cy="5523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6200000">
            <a:off x="5949123" y="2299900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148987" y="2699392"/>
            <a:ext cx="142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Priority Map</a:t>
            </a: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87075" y="2842687"/>
            <a:ext cx="142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Termination Map</a:t>
            </a: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558611" y="1688321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0" name="Flowchart: Process 89"/>
          <p:cNvSpPr/>
          <p:nvPr/>
        </p:nvSpPr>
        <p:spPr>
          <a:xfrm>
            <a:off x="2937822" y="1688321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1" name="Flowchart: Process 90"/>
          <p:cNvSpPr/>
          <p:nvPr/>
        </p:nvSpPr>
        <p:spPr>
          <a:xfrm>
            <a:off x="3317033" y="1688321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2" name="Flowchart: Process 91"/>
          <p:cNvSpPr/>
          <p:nvPr/>
        </p:nvSpPr>
        <p:spPr>
          <a:xfrm>
            <a:off x="3689780" y="1688321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3" name="Flowchart: Process 92"/>
          <p:cNvSpPr/>
          <p:nvPr/>
        </p:nvSpPr>
        <p:spPr>
          <a:xfrm>
            <a:off x="4068991" y="1688321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0" name="Flowchart: Process 109"/>
          <p:cNvSpPr/>
          <p:nvPr/>
        </p:nvSpPr>
        <p:spPr>
          <a:xfrm>
            <a:off x="2558611" y="2021134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>
            <a:off x="2937822" y="2021134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>
            <a:off x="3317033" y="2021134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3" name="Flowchart: Process 112"/>
          <p:cNvSpPr/>
          <p:nvPr/>
        </p:nvSpPr>
        <p:spPr>
          <a:xfrm>
            <a:off x="3689780" y="2021134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>
            <a:off x="4068991" y="2021134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2" name="Flowchart: Process 121"/>
          <p:cNvSpPr/>
          <p:nvPr/>
        </p:nvSpPr>
        <p:spPr>
          <a:xfrm>
            <a:off x="2558611" y="2353948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3" name="Flowchart: Process 122"/>
          <p:cNvSpPr/>
          <p:nvPr/>
        </p:nvSpPr>
        <p:spPr>
          <a:xfrm>
            <a:off x="2937822" y="2353948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6" name="Flowchart: Process 125"/>
          <p:cNvSpPr/>
          <p:nvPr/>
        </p:nvSpPr>
        <p:spPr>
          <a:xfrm>
            <a:off x="3317033" y="2353948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7" name="Flowchart: Process 126"/>
          <p:cNvSpPr/>
          <p:nvPr/>
        </p:nvSpPr>
        <p:spPr>
          <a:xfrm>
            <a:off x="3689780" y="2353948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>
            <a:off x="4068991" y="2353948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2" name="Flowchart: Process 151"/>
          <p:cNvSpPr/>
          <p:nvPr/>
        </p:nvSpPr>
        <p:spPr>
          <a:xfrm>
            <a:off x="2558611" y="268676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1" name="Flowchart: Process 160"/>
          <p:cNvSpPr/>
          <p:nvPr/>
        </p:nvSpPr>
        <p:spPr>
          <a:xfrm>
            <a:off x="2937822" y="268676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3317033" y="268676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7" name="Flowchart: Process 166"/>
          <p:cNvSpPr/>
          <p:nvPr/>
        </p:nvSpPr>
        <p:spPr>
          <a:xfrm>
            <a:off x="3689780" y="2686761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4068991" y="2686761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2558611" y="301957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6" name="Flowchart: Process 175"/>
          <p:cNvSpPr/>
          <p:nvPr/>
        </p:nvSpPr>
        <p:spPr>
          <a:xfrm>
            <a:off x="2937822" y="301957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7" name="Flowchart: Process 176"/>
          <p:cNvSpPr/>
          <p:nvPr/>
        </p:nvSpPr>
        <p:spPr>
          <a:xfrm>
            <a:off x="3317033" y="301957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0" name="Flowchart: Process 179"/>
          <p:cNvSpPr/>
          <p:nvPr/>
        </p:nvSpPr>
        <p:spPr>
          <a:xfrm>
            <a:off x="3689780" y="301957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1" name="Flowchart: Process 180"/>
          <p:cNvSpPr/>
          <p:nvPr/>
        </p:nvSpPr>
        <p:spPr>
          <a:xfrm>
            <a:off x="4068991" y="3019575"/>
            <a:ext cx="379211" cy="332813"/>
          </a:xfrm>
          <a:prstGeom prst="flowChartProcess">
            <a:avLst/>
          </a:prstGeom>
          <a:pattFill prst="pct3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rot="16200000">
            <a:off x="1482552" y="2320672"/>
            <a:ext cx="142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Part. Ids</a:t>
            </a:r>
            <a:endParaRPr lang="en-US" sz="16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794219" y="1206907"/>
            <a:ext cx="142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Part. Ids</a:t>
            </a:r>
            <a:endParaRPr lang="en-US" sz="16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368938" y="1676836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355576" y="1998439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362704" y="2352875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349342" y="2674478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359587" y="3017702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649701" y="1410557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032798" y="1409342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412249" y="1405532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777767" y="1405532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163844" y="1408138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6" name="Flowchart: Process 205"/>
          <p:cNvSpPr/>
          <p:nvPr/>
        </p:nvSpPr>
        <p:spPr>
          <a:xfrm>
            <a:off x="8580133" y="167784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7" name="Flowchart: Process 206"/>
          <p:cNvSpPr/>
          <p:nvPr/>
        </p:nvSpPr>
        <p:spPr>
          <a:xfrm>
            <a:off x="8959344" y="167784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8" name="Flowchart: Process 207"/>
          <p:cNvSpPr/>
          <p:nvPr/>
        </p:nvSpPr>
        <p:spPr>
          <a:xfrm>
            <a:off x="9338555" y="167784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9" name="Flowchart: Process 208"/>
          <p:cNvSpPr/>
          <p:nvPr/>
        </p:nvSpPr>
        <p:spPr>
          <a:xfrm>
            <a:off x="9711302" y="167784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0" name="Flowchart: Process 209"/>
          <p:cNvSpPr/>
          <p:nvPr/>
        </p:nvSpPr>
        <p:spPr>
          <a:xfrm>
            <a:off x="10090513" y="167784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1" name="Flowchart: Process 210"/>
          <p:cNvSpPr/>
          <p:nvPr/>
        </p:nvSpPr>
        <p:spPr>
          <a:xfrm>
            <a:off x="8580133" y="2010654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2" name="Flowchart: Process 211"/>
          <p:cNvSpPr/>
          <p:nvPr/>
        </p:nvSpPr>
        <p:spPr>
          <a:xfrm>
            <a:off x="8959344" y="2010654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3" name="Flowchart: Process 212"/>
          <p:cNvSpPr/>
          <p:nvPr/>
        </p:nvSpPr>
        <p:spPr>
          <a:xfrm>
            <a:off x="9338555" y="2010654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4" name="Flowchart: Process 213"/>
          <p:cNvSpPr/>
          <p:nvPr/>
        </p:nvSpPr>
        <p:spPr>
          <a:xfrm>
            <a:off x="9711302" y="2010654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5" name="Flowchart: Process 214"/>
          <p:cNvSpPr/>
          <p:nvPr/>
        </p:nvSpPr>
        <p:spPr>
          <a:xfrm>
            <a:off x="10090513" y="2010654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6" name="Flowchart: Process 215"/>
          <p:cNvSpPr/>
          <p:nvPr/>
        </p:nvSpPr>
        <p:spPr>
          <a:xfrm>
            <a:off x="8580133" y="2343468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7" name="Flowchart: Process 216"/>
          <p:cNvSpPr/>
          <p:nvPr/>
        </p:nvSpPr>
        <p:spPr>
          <a:xfrm>
            <a:off x="8959344" y="2343468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8" name="Flowchart: Process 217"/>
          <p:cNvSpPr/>
          <p:nvPr/>
        </p:nvSpPr>
        <p:spPr>
          <a:xfrm>
            <a:off x="9338555" y="2343468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9" name="Flowchart: Process 218"/>
          <p:cNvSpPr/>
          <p:nvPr/>
        </p:nvSpPr>
        <p:spPr>
          <a:xfrm>
            <a:off x="9711302" y="2343468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0" name="Flowchart: Process 219"/>
          <p:cNvSpPr/>
          <p:nvPr/>
        </p:nvSpPr>
        <p:spPr>
          <a:xfrm>
            <a:off x="10090513" y="2343468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1" name="Flowchart: Process 220"/>
          <p:cNvSpPr/>
          <p:nvPr/>
        </p:nvSpPr>
        <p:spPr>
          <a:xfrm>
            <a:off x="8580133" y="267628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2" name="Flowchart: Process 221"/>
          <p:cNvSpPr/>
          <p:nvPr/>
        </p:nvSpPr>
        <p:spPr>
          <a:xfrm>
            <a:off x="8959344" y="267628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3" name="Flowchart: Process 222"/>
          <p:cNvSpPr/>
          <p:nvPr/>
        </p:nvSpPr>
        <p:spPr>
          <a:xfrm>
            <a:off x="9338555" y="267628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4" name="Flowchart: Process 223"/>
          <p:cNvSpPr/>
          <p:nvPr/>
        </p:nvSpPr>
        <p:spPr>
          <a:xfrm>
            <a:off x="9711302" y="267628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5" name="Flowchart: Process 224"/>
          <p:cNvSpPr/>
          <p:nvPr/>
        </p:nvSpPr>
        <p:spPr>
          <a:xfrm>
            <a:off x="10090513" y="2676281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6" name="Flowchart: Process 225"/>
          <p:cNvSpPr/>
          <p:nvPr/>
        </p:nvSpPr>
        <p:spPr>
          <a:xfrm>
            <a:off x="8580133" y="300909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7" name="Flowchart: Process 226"/>
          <p:cNvSpPr/>
          <p:nvPr/>
        </p:nvSpPr>
        <p:spPr>
          <a:xfrm>
            <a:off x="8959344" y="300909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8" name="Flowchart: Process 227"/>
          <p:cNvSpPr/>
          <p:nvPr/>
        </p:nvSpPr>
        <p:spPr>
          <a:xfrm>
            <a:off x="9338555" y="300909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9" name="Flowchart: Process 228"/>
          <p:cNvSpPr/>
          <p:nvPr/>
        </p:nvSpPr>
        <p:spPr>
          <a:xfrm>
            <a:off x="9711302" y="300909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0" name="Flowchart: Process 229"/>
          <p:cNvSpPr/>
          <p:nvPr/>
        </p:nvSpPr>
        <p:spPr>
          <a:xfrm>
            <a:off x="10090513" y="3009095"/>
            <a:ext cx="379211" cy="3328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7505491" y="2335015"/>
            <a:ext cx="142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Part. Ids</a:t>
            </a:r>
            <a:endParaRPr lang="en-US" sz="16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8815741" y="1196427"/>
            <a:ext cx="142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Part. Ids</a:t>
            </a:r>
            <a:endParaRPr lang="en-US" sz="16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90460" y="1666356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77098" y="1987959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8384226" y="2342395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8370864" y="2663998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8381109" y="3007222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8671223" y="1400077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054320" y="1398862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433771" y="1395052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799289" y="1395052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0185366" y="1397658"/>
            <a:ext cx="1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4511974" y="2371057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7411058" y="2923041"/>
            <a:ext cx="939316" cy="159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ight Arrow 244"/>
          <p:cNvSpPr/>
          <p:nvPr/>
        </p:nvSpPr>
        <p:spPr>
          <a:xfrm rot="16200000">
            <a:off x="5952392" y="1332361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6236208" y="1115349"/>
            <a:ext cx="1683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2. Request parts. to load</a:t>
            </a:r>
            <a:endParaRPr lang="en-US" sz="16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6235922" y="2231689"/>
            <a:ext cx="138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1. Consult info.</a:t>
            </a:r>
            <a:endParaRPr lang="en-US" sz="16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33162" y="168796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1,1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550804" y="204702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2,1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544692" y="2345939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3,1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8920750" y="1687963"/>
            <a:ext cx="466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1,2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931980" y="204702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2,2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8925868" y="2345939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3,2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9298065" y="1687963"/>
            <a:ext cx="466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1,3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9309295" y="204702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2,3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9303183" y="2345939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3,3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679241" y="1687963"/>
            <a:ext cx="466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1,4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9690471" y="204702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2,4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9684359" y="2345939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3,4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8533387" y="269708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4,1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8527275" y="299600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5,1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8914563" y="269708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4,2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8908451" y="299600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5,2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291878" y="269708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4,3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9285766" y="299600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5,3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9673054" y="269708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4,4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666942" y="2996003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5,4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0046101" y="1695314"/>
            <a:ext cx="466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1,5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0057331" y="2054374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2,5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0051219" y="2353290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3,5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039914" y="2704438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4,5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0033802" y="3003354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r>
              <a:rPr lang="en-US" sz="11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5,5</a:t>
            </a:r>
            <a:endParaRPr lang="en-US" sz="11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Process 73"/>
          <p:cNvSpPr/>
          <p:nvPr/>
        </p:nvSpPr>
        <p:spPr>
          <a:xfrm>
            <a:off x="9133865" y="2115185"/>
            <a:ext cx="3750862" cy="67380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549636" y="816995"/>
            <a:ext cx="1216324" cy="395657"/>
          </a:xfrm>
          <a:prstGeom prst="foldedCorner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Input Graph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2826650" y="816993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Preprocessor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5158028" y="87184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 1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5158029" y="535639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 1 degrees</a:t>
            </a:r>
          </a:p>
        </p:txBody>
      </p:sp>
      <p:sp>
        <p:nvSpPr>
          <p:cNvPr id="25" name="Folded Corner 24"/>
          <p:cNvSpPr/>
          <p:nvPr/>
        </p:nvSpPr>
        <p:spPr>
          <a:xfrm>
            <a:off x="7151897" y="87184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 2</a:t>
            </a:r>
          </a:p>
        </p:txBody>
      </p:sp>
      <p:sp>
        <p:nvSpPr>
          <p:cNvPr id="26" name="Folded Corner 25"/>
          <p:cNvSpPr/>
          <p:nvPr/>
        </p:nvSpPr>
        <p:spPr>
          <a:xfrm>
            <a:off x="7151897" y="535639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 2 degrees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9517016" y="87183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 n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9517017" y="535638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 n degrees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49375" y="352035"/>
            <a:ext cx="46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. . .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5158029" y="1129123"/>
            <a:ext cx="1752058" cy="395657"/>
          </a:xfrm>
          <a:prstGeom prst="foldedCorner">
            <a:avLst>
              <a:gd name="adj" fmla="val 50000"/>
            </a:avLst>
          </a:prstGeom>
          <a:pattFill prst="dkUp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Vertex Interval Table (VIT)</a:t>
            </a:r>
          </a:p>
        </p:txBody>
      </p:sp>
      <p:sp>
        <p:nvSpPr>
          <p:cNvPr id="31" name="Folded Corner 30"/>
          <p:cNvSpPr/>
          <p:nvPr/>
        </p:nvSpPr>
        <p:spPr>
          <a:xfrm>
            <a:off x="5158029" y="1577577"/>
            <a:ext cx="1752058" cy="395657"/>
          </a:xfrm>
          <a:prstGeom prst="foldedCorner">
            <a:avLst>
              <a:gd name="adj" fmla="val 50000"/>
            </a:avLst>
          </a:prstGeom>
          <a:pattFill prst="dkUp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Scheduling Information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1877969" y="948147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0509840">
            <a:off x="4117610" y="662761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210071">
            <a:off x="4129654" y="1278831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5074550" y="102618"/>
            <a:ext cx="0" cy="8229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74550" y="1140843"/>
            <a:ext cx="0" cy="8229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4158505" y="4473464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1399861" y="4750818"/>
            <a:ext cx="1752058" cy="395657"/>
          </a:xfrm>
          <a:prstGeom prst="foldedCorner">
            <a:avLst>
              <a:gd name="adj" fmla="val 50000"/>
            </a:avLst>
          </a:prstGeom>
          <a:pattFill prst="dkUp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Vertex Interval Table (VIT)</a:t>
            </a:r>
          </a:p>
        </p:txBody>
      </p:sp>
      <p:sp>
        <p:nvSpPr>
          <p:cNvPr id="44" name="Folded Corner 43"/>
          <p:cNvSpPr/>
          <p:nvPr/>
        </p:nvSpPr>
        <p:spPr>
          <a:xfrm>
            <a:off x="1393027" y="4275637"/>
            <a:ext cx="1752058" cy="395657"/>
          </a:xfrm>
          <a:prstGeom prst="foldedCorner">
            <a:avLst>
              <a:gd name="adj" fmla="val 50000"/>
            </a:avLst>
          </a:prstGeom>
          <a:pattFill prst="dkUp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Scheduling Information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3244869" y="4604618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295876" y="4473464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Loader</a:t>
            </a:r>
          </a:p>
        </p:txBody>
      </p:sp>
      <p:sp>
        <p:nvSpPr>
          <p:cNvPr id="47" name="Flowchart: Process 46"/>
          <p:cNvSpPr/>
          <p:nvPr/>
        </p:nvSpPr>
        <p:spPr>
          <a:xfrm>
            <a:off x="8577497" y="4473464"/>
            <a:ext cx="1308432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DTC Computer</a:t>
            </a:r>
          </a:p>
        </p:txBody>
      </p:sp>
      <p:sp>
        <p:nvSpPr>
          <p:cNvPr id="48" name="Flowchart: Magnetic Disk 47"/>
          <p:cNvSpPr/>
          <p:nvPr/>
        </p:nvSpPr>
        <p:spPr>
          <a:xfrm>
            <a:off x="5994585" y="3202430"/>
            <a:ext cx="1831005" cy="78654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Partitions and partition degrees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5381884" y="4604618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6442884" y="4174397"/>
            <a:ext cx="433031" cy="1312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580325" y="4604618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8813376" y="5300309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8736412" y="5864844"/>
            <a:ext cx="1123950" cy="68835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Post-computation Processor</a:t>
            </a:r>
          </a:p>
        </p:txBody>
      </p:sp>
      <p:sp>
        <p:nvSpPr>
          <p:cNvPr id="55" name="Bent Arrow 54"/>
          <p:cNvSpPr/>
          <p:nvPr/>
        </p:nvSpPr>
        <p:spPr>
          <a:xfrm rot="16200000">
            <a:off x="4821537" y="2372406"/>
            <a:ext cx="1101926" cy="6650060"/>
          </a:xfrm>
          <a:prstGeom prst="bentArrow">
            <a:avLst>
              <a:gd name="adj1" fmla="val 5633"/>
              <a:gd name="adj2" fmla="val 8256"/>
              <a:gd name="adj3" fmla="val 11170"/>
              <a:gd name="adj4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130042" y="409259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</a:t>
            </a:r>
          </a:p>
        </p:txBody>
      </p:sp>
      <p:sp>
        <p:nvSpPr>
          <p:cNvPr id="57" name="Right Arrow 56"/>
          <p:cNvSpPr/>
          <p:nvPr/>
        </p:nvSpPr>
        <p:spPr>
          <a:xfrm rot="16200000">
            <a:off x="6881035" y="4165597"/>
            <a:ext cx="433031" cy="1312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90125" y="40861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Save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17264" y="4725145"/>
            <a:ext cx="865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Ids of partitions to load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8638" y="5914811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Update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46828" y="4712332"/>
            <a:ext cx="865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In-memory partitions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00109" y="4887333"/>
            <a:ext cx="113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 - memory partitions, post computation</a:t>
            </a:r>
          </a:p>
        </p:txBody>
      </p:sp>
      <p:sp>
        <p:nvSpPr>
          <p:cNvPr id="63" name="Bent Arrow 62"/>
          <p:cNvSpPr/>
          <p:nvPr/>
        </p:nvSpPr>
        <p:spPr>
          <a:xfrm flipH="1">
            <a:off x="7864688" y="3494464"/>
            <a:ext cx="3817800" cy="2753936"/>
          </a:xfrm>
          <a:prstGeom prst="bentArrow">
            <a:avLst>
              <a:gd name="adj1" fmla="val 2256"/>
              <a:gd name="adj2" fmla="val 3016"/>
              <a:gd name="adj3" fmla="val 5602"/>
              <a:gd name="adj4" fmla="val 0"/>
            </a:avLst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899246" y="6202682"/>
            <a:ext cx="1769797" cy="45719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0501403" y="593659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Save</a:t>
            </a:r>
          </a:p>
        </p:txBody>
      </p:sp>
      <p:sp>
        <p:nvSpPr>
          <p:cNvPr id="66" name="Folded Corner 65"/>
          <p:cNvSpPr/>
          <p:nvPr/>
        </p:nvSpPr>
        <p:spPr>
          <a:xfrm>
            <a:off x="8644038" y="3771002"/>
            <a:ext cx="1216324" cy="395657"/>
          </a:xfrm>
          <a:prstGeom prst="foldedCorner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Grammar Rules</a:t>
            </a:r>
          </a:p>
        </p:txBody>
      </p:sp>
      <p:sp>
        <p:nvSpPr>
          <p:cNvPr id="67" name="Right Arrow 66"/>
          <p:cNvSpPr/>
          <p:nvPr/>
        </p:nvSpPr>
        <p:spPr>
          <a:xfrm rot="5400000">
            <a:off x="9099993" y="4262197"/>
            <a:ext cx="274320" cy="1312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25015" y="2158039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GraphDTC</a:t>
            </a:r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Preprocessing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Phase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(TO REMOVE)</a:t>
            </a: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7930" y="2748115"/>
            <a:ext cx="3393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GraphDTC</a:t>
            </a:r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Computation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Phases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(TO REMOVE)</a:t>
            </a: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80182" y="2467503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Scheduler has a termination component.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080182" y="2198910"/>
            <a:ext cx="348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Preprocessor has a partition generator component.</a:t>
            </a:r>
          </a:p>
        </p:txBody>
      </p:sp>
    </p:spTree>
    <p:extLst>
      <p:ext uri="{BB962C8B-B14F-4D97-AF65-F5344CB8AC3E}">
        <p14:creationId xmlns:p14="http://schemas.microsoft.com/office/powerpoint/2010/main" val="7626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87502" y="81486"/>
            <a:ext cx="2744662" cy="395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 Data Format (TO REMOVE)</a:t>
            </a: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[Source Vertex Id]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[Destination Vertex Id]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[Edge Value]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[Destination Vertex Id]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[Edge Value]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[Destination Vertex Id]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[Edge Value]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[Source Vertex Id]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[Destination Vertex Id]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[Edge Value]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1059158" y="493785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Loading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Design (TO REMOVE)</a:t>
            </a:r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71373" y="937106"/>
            <a:ext cx="5359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(a) Adjacency lists for each loaded partition.</a:t>
            </a:r>
          </a:p>
        </p:txBody>
      </p:sp>
      <p:sp>
        <p:nvSpPr>
          <p:cNvPr id="134" name="Flowchart: Process 133"/>
          <p:cNvSpPr/>
          <p:nvPr/>
        </p:nvSpPr>
        <p:spPr>
          <a:xfrm>
            <a:off x="1596347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190243" y="1532822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(1)</a:t>
            </a:r>
          </a:p>
        </p:txBody>
      </p:sp>
      <p:sp>
        <p:nvSpPr>
          <p:cNvPr id="260" name="Flowchart: Process 259"/>
          <p:cNvSpPr/>
          <p:nvPr/>
        </p:nvSpPr>
        <p:spPr>
          <a:xfrm>
            <a:off x="2098658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261" name="Flowchart: Process 260"/>
          <p:cNvSpPr/>
          <p:nvPr/>
        </p:nvSpPr>
        <p:spPr>
          <a:xfrm>
            <a:off x="2600968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262" name="Flowchart: Process 261"/>
          <p:cNvSpPr/>
          <p:nvPr/>
        </p:nvSpPr>
        <p:spPr>
          <a:xfrm>
            <a:off x="3103279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263" name="Flowchart: Process 262"/>
          <p:cNvSpPr/>
          <p:nvPr/>
        </p:nvSpPr>
        <p:spPr>
          <a:xfrm>
            <a:off x="3605591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264" name="Flowchart: Process 263"/>
          <p:cNvSpPr/>
          <p:nvPr/>
        </p:nvSpPr>
        <p:spPr>
          <a:xfrm>
            <a:off x="4107901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265" name="Flowchart: Process 264"/>
          <p:cNvSpPr/>
          <p:nvPr/>
        </p:nvSpPr>
        <p:spPr>
          <a:xfrm>
            <a:off x="1596347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66" name="Flowchart: Process 265"/>
          <p:cNvSpPr/>
          <p:nvPr/>
        </p:nvSpPr>
        <p:spPr>
          <a:xfrm>
            <a:off x="2098658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67" name="Flowchart: Process 266"/>
          <p:cNvSpPr/>
          <p:nvPr/>
        </p:nvSpPr>
        <p:spPr>
          <a:xfrm>
            <a:off x="2600968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68" name="Flowchart: Process 267"/>
          <p:cNvSpPr/>
          <p:nvPr/>
        </p:nvSpPr>
        <p:spPr>
          <a:xfrm>
            <a:off x="1596347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69" name="Flowchart: Process 268"/>
          <p:cNvSpPr/>
          <p:nvPr/>
        </p:nvSpPr>
        <p:spPr>
          <a:xfrm>
            <a:off x="2098658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270" name="Flowchart: Process 269"/>
          <p:cNvSpPr/>
          <p:nvPr/>
        </p:nvSpPr>
        <p:spPr>
          <a:xfrm>
            <a:off x="2600968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46</a:t>
            </a:r>
          </a:p>
        </p:txBody>
      </p:sp>
      <p:sp>
        <p:nvSpPr>
          <p:cNvPr id="271" name="Flowchart: Process 270"/>
          <p:cNvSpPr/>
          <p:nvPr/>
        </p:nvSpPr>
        <p:spPr>
          <a:xfrm>
            <a:off x="3103279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46</a:t>
            </a:r>
          </a:p>
        </p:txBody>
      </p:sp>
      <p:sp>
        <p:nvSpPr>
          <p:cNvPr id="272" name="Flowchart: Process 271"/>
          <p:cNvSpPr/>
          <p:nvPr/>
        </p:nvSpPr>
        <p:spPr>
          <a:xfrm>
            <a:off x="3605591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273" name="Flowchart: Process 272"/>
          <p:cNvSpPr/>
          <p:nvPr/>
        </p:nvSpPr>
        <p:spPr>
          <a:xfrm>
            <a:off x="1596347" y="2869750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74" name="Flowchart: Process 273"/>
          <p:cNvSpPr/>
          <p:nvPr/>
        </p:nvSpPr>
        <p:spPr>
          <a:xfrm>
            <a:off x="2098658" y="2869750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275" name="Flowchart: Process 274"/>
          <p:cNvSpPr/>
          <p:nvPr/>
        </p:nvSpPr>
        <p:spPr>
          <a:xfrm>
            <a:off x="2600968" y="2869750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31</a:t>
            </a:r>
          </a:p>
        </p:txBody>
      </p:sp>
      <p:sp>
        <p:nvSpPr>
          <p:cNvPr id="276" name="Flowchart: Process 275"/>
          <p:cNvSpPr/>
          <p:nvPr/>
        </p:nvSpPr>
        <p:spPr>
          <a:xfrm>
            <a:off x="3103279" y="2869750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</a:t>
            </a:r>
          </a:p>
        </p:txBody>
      </p:sp>
      <p:sp>
        <p:nvSpPr>
          <p:cNvPr id="277" name="Flowchart: Process 276"/>
          <p:cNvSpPr/>
          <p:nvPr/>
        </p:nvSpPr>
        <p:spPr>
          <a:xfrm>
            <a:off x="1596346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</a:p>
        </p:txBody>
      </p:sp>
      <p:sp>
        <p:nvSpPr>
          <p:cNvPr id="278" name="Flowchart: Process 277"/>
          <p:cNvSpPr/>
          <p:nvPr/>
        </p:nvSpPr>
        <p:spPr>
          <a:xfrm>
            <a:off x="2098657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17</a:t>
            </a:r>
          </a:p>
        </p:txBody>
      </p:sp>
      <p:sp>
        <p:nvSpPr>
          <p:cNvPr id="279" name="Flowchart: Process 278"/>
          <p:cNvSpPr/>
          <p:nvPr/>
        </p:nvSpPr>
        <p:spPr>
          <a:xfrm>
            <a:off x="2600967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280" name="Flowchart: Process 279"/>
          <p:cNvSpPr/>
          <p:nvPr/>
        </p:nvSpPr>
        <p:spPr>
          <a:xfrm>
            <a:off x="3103279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19</a:t>
            </a:r>
          </a:p>
        </p:txBody>
      </p:sp>
      <p:sp>
        <p:nvSpPr>
          <p:cNvPr id="283" name="Flowchart: Process 282"/>
          <p:cNvSpPr/>
          <p:nvPr/>
        </p:nvSpPr>
        <p:spPr>
          <a:xfrm>
            <a:off x="1596346" y="41223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284" name="Flowchart: Process 283"/>
          <p:cNvSpPr/>
          <p:nvPr/>
        </p:nvSpPr>
        <p:spPr>
          <a:xfrm>
            <a:off x="2098657" y="41223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285" name="Flowchart: Process 284"/>
          <p:cNvSpPr/>
          <p:nvPr/>
        </p:nvSpPr>
        <p:spPr>
          <a:xfrm>
            <a:off x="2600967" y="41223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</a:p>
        </p:txBody>
      </p:sp>
      <p:sp>
        <p:nvSpPr>
          <p:cNvPr id="286" name="Flowchart: Process 285"/>
          <p:cNvSpPr/>
          <p:nvPr/>
        </p:nvSpPr>
        <p:spPr>
          <a:xfrm>
            <a:off x="1596346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86</a:t>
            </a:r>
          </a:p>
        </p:txBody>
      </p:sp>
      <p:sp>
        <p:nvSpPr>
          <p:cNvPr id="287" name="Flowchart: Process 286"/>
          <p:cNvSpPr/>
          <p:nvPr/>
        </p:nvSpPr>
        <p:spPr>
          <a:xfrm>
            <a:off x="2098657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96</a:t>
            </a:r>
          </a:p>
        </p:txBody>
      </p:sp>
      <p:sp>
        <p:nvSpPr>
          <p:cNvPr id="288" name="Flowchart: Process 287"/>
          <p:cNvSpPr/>
          <p:nvPr/>
        </p:nvSpPr>
        <p:spPr>
          <a:xfrm>
            <a:off x="2600967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89" name="Flowchart: Process 288"/>
          <p:cNvSpPr/>
          <p:nvPr/>
        </p:nvSpPr>
        <p:spPr>
          <a:xfrm>
            <a:off x="3103279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291" name="Flowchart: Process 290"/>
          <p:cNvSpPr/>
          <p:nvPr/>
        </p:nvSpPr>
        <p:spPr>
          <a:xfrm>
            <a:off x="1596346" y="503904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292" name="Flowchart: Process 291"/>
          <p:cNvSpPr/>
          <p:nvPr/>
        </p:nvSpPr>
        <p:spPr>
          <a:xfrm>
            <a:off x="2098657" y="503904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93" name="Flowchart: Process 292"/>
          <p:cNvSpPr/>
          <p:nvPr/>
        </p:nvSpPr>
        <p:spPr>
          <a:xfrm>
            <a:off x="2600967" y="503904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16</a:t>
            </a:r>
          </a:p>
        </p:txBody>
      </p:sp>
      <p:sp>
        <p:nvSpPr>
          <p:cNvPr id="294" name="Flowchart: Process 293"/>
          <p:cNvSpPr/>
          <p:nvPr/>
        </p:nvSpPr>
        <p:spPr>
          <a:xfrm>
            <a:off x="3103278" y="503904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295" name="Flowchart: Process 294"/>
          <p:cNvSpPr/>
          <p:nvPr/>
        </p:nvSpPr>
        <p:spPr>
          <a:xfrm>
            <a:off x="1596346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45</a:t>
            </a:r>
          </a:p>
        </p:txBody>
      </p:sp>
      <p:sp>
        <p:nvSpPr>
          <p:cNvPr id="296" name="Flowchart: Process 295"/>
          <p:cNvSpPr/>
          <p:nvPr/>
        </p:nvSpPr>
        <p:spPr>
          <a:xfrm>
            <a:off x="2098657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297" name="Flowchart: Process 296"/>
          <p:cNvSpPr/>
          <p:nvPr/>
        </p:nvSpPr>
        <p:spPr>
          <a:xfrm>
            <a:off x="2600967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298" name="Flowchart: Process 297"/>
          <p:cNvSpPr/>
          <p:nvPr/>
        </p:nvSpPr>
        <p:spPr>
          <a:xfrm>
            <a:off x="3103278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299" name="Flowchart: Process 298"/>
          <p:cNvSpPr/>
          <p:nvPr/>
        </p:nvSpPr>
        <p:spPr>
          <a:xfrm>
            <a:off x="3605590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00" name="Flowchart: Process 299"/>
          <p:cNvSpPr/>
          <p:nvPr/>
        </p:nvSpPr>
        <p:spPr>
          <a:xfrm>
            <a:off x="3642149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182124" y="1991164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(2)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182124" y="2449508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(3)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163845" y="2907850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(4)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63844" y="3697312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(9)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012635" y="4155656"/>
            <a:ext cx="58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(10)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012635" y="4613998"/>
            <a:ext cx="58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(11)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012634" y="5081521"/>
            <a:ext cx="57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(12)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1228980" y="5999879"/>
            <a:ext cx="489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Similar corresponding adjacency lists are maintained for edge values.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1515751" y="1230936"/>
            <a:ext cx="384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Partition: 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 (edges with source vertices from 1 to 4)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1515751" y="3404924"/>
            <a:ext cx="384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Partition: 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 (edges with source vertices from 9 to 13)</a:t>
            </a:r>
          </a:p>
          <a:p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484981" y="2492343"/>
            <a:ext cx="12209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destination vertex id of existing edge</a:t>
            </a:r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71" name="Straight Connector 370"/>
          <p:cNvCxnSpPr>
            <a:endCxn id="369" idx="1"/>
          </p:cNvCxnSpPr>
          <p:nvPr/>
        </p:nvCxnSpPr>
        <p:spPr>
          <a:xfrm>
            <a:off x="1858130" y="2223949"/>
            <a:ext cx="2626851" cy="637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1012635" y="5540351"/>
            <a:ext cx="57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(13)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3638725" y="1985550"/>
            <a:ext cx="1325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source 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vertex id</a:t>
            </a:r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74" name="Straight Connector 373"/>
          <p:cNvCxnSpPr>
            <a:endCxn id="373" idx="1"/>
          </p:cNvCxnSpPr>
          <p:nvPr/>
        </p:nvCxnSpPr>
        <p:spPr>
          <a:xfrm>
            <a:off x="1466241" y="1721599"/>
            <a:ext cx="2172484" cy="417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98745" y="937687"/>
            <a:ext cx="535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(b)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r>
              <a:rPr lang="en-US" sz="12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data structure to refer to the adjacency list of each loaded source vertex.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>
            <a:off x="8323063" y="179171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>
            <a:off x="8595676" y="179171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6" name="Flowchart: Process 115"/>
          <p:cNvSpPr/>
          <p:nvPr/>
        </p:nvSpPr>
        <p:spPr>
          <a:xfrm>
            <a:off x="8868289" y="179171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7" name="Flowchart: Process 116"/>
          <p:cNvSpPr/>
          <p:nvPr/>
        </p:nvSpPr>
        <p:spPr>
          <a:xfrm>
            <a:off x="9140902" y="179171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9413515" y="179171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9" name="Flowchart: Process 118"/>
          <p:cNvSpPr/>
          <p:nvPr/>
        </p:nvSpPr>
        <p:spPr>
          <a:xfrm>
            <a:off x="9686128" y="179171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0" name="Flowchart: Process 119"/>
          <p:cNvSpPr/>
          <p:nvPr/>
        </p:nvSpPr>
        <p:spPr>
          <a:xfrm>
            <a:off x="8323063" y="2036886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1" name="Flowchart: Process 120"/>
          <p:cNvSpPr/>
          <p:nvPr/>
        </p:nvSpPr>
        <p:spPr>
          <a:xfrm>
            <a:off x="8595676" y="203688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2" name="Flowchart: Process 121"/>
          <p:cNvSpPr/>
          <p:nvPr/>
        </p:nvSpPr>
        <p:spPr>
          <a:xfrm>
            <a:off x="8868289" y="2036886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3" name="Flowchart: Process 122"/>
          <p:cNvSpPr/>
          <p:nvPr/>
        </p:nvSpPr>
        <p:spPr>
          <a:xfrm>
            <a:off x="9140900" y="203436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4" name="Flowchart: Process 123"/>
          <p:cNvSpPr/>
          <p:nvPr/>
        </p:nvSpPr>
        <p:spPr>
          <a:xfrm>
            <a:off x="8323063" y="227701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5" name="Flowchart: Process 124"/>
          <p:cNvSpPr/>
          <p:nvPr/>
        </p:nvSpPr>
        <p:spPr>
          <a:xfrm>
            <a:off x="8595676" y="227701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6" name="Flowchart: Process 125"/>
          <p:cNvSpPr/>
          <p:nvPr/>
        </p:nvSpPr>
        <p:spPr>
          <a:xfrm>
            <a:off x="8868287" y="227449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7" name="Flowchart: Process 126"/>
          <p:cNvSpPr/>
          <p:nvPr/>
        </p:nvSpPr>
        <p:spPr>
          <a:xfrm>
            <a:off x="9140900" y="227197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8" name="Flowchart: Process 127"/>
          <p:cNvSpPr/>
          <p:nvPr/>
        </p:nvSpPr>
        <p:spPr>
          <a:xfrm>
            <a:off x="9413513" y="227197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9" name="Flowchart: Process 128"/>
          <p:cNvSpPr/>
          <p:nvPr/>
        </p:nvSpPr>
        <p:spPr>
          <a:xfrm>
            <a:off x="9686126" y="227197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0" name="Flowchart: Process 129"/>
          <p:cNvSpPr/>
          <p:nvPr/>
        </p:nvSpPr>
        <p:spPr>
          <a:xfrm>
            <a:off x="9958738" y="227197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1" name="Flowchart: Process 130"/>
          <p:cNvSpPr/>
          <p:nvPr/>
        </p:nvSpPr>
        <p:spPr>
          <a:xfrm>
            <a:off x="8323061" y="251714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2" name="Flowchart: Process 131"/>
          <p:cNvSpPr/>
          <p:nvPr/>
        </p:nvSpPr>
        <p:spPr>
          <a:xfrm>
            <a:off x="8323061" y="276134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>
            <a:off x="8595674" y="276134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>
            <a:off x="8868287" y="276134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>
            <a:off x="8323061" y="311677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>
            <a:off x="8595674" y="311677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>
            <a:off x="8868287" y="311677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3" name="Flowchart: Process 142"/>
          <p:cNvSpPr/>
          <p:nvPr/>
        </p:nvSpPr>
        <p:spPr>
          <a:xfrm>
            <a:off x="8323061" y="335459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4" name="Flowchart: Process 143"/>
          <p:cNvSpPr/>
          <p:nvPr/>
        </p:nvSpPr>
        <p:spPr>
          <a:xfrm>
            <a:off x="8595674" y="335459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5" name="Flowchart: Process 144"/>
          <p:cNvSpPr/>
          <p:nvPr/>
        </p:nvSpPr>
        <p:spPr>
          <a:xfrm>
            <a:off x="8868287" y="335459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6" name="Flowchart: Process 145"/>
          <p:cNvSpPr/>
          <p:nvPr/>
        </p:nvSpPr>
        <p:spPr>
          <a:xfrm>
            <a:off x="9140899" y="335207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7" name="Flowchart: Process 146"/>
          <p:cNvSpPr/>
          <p:nvPr/>
        </p:nvSpPr>
        <p:spPr>
          <a:xfrm>
            <a:off x="8323061" y="359472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8" name="Flowchart: Process 147"/>
          <p:cNvSpPr/>
          <p:nvPr/>
        </p:nvSpPr>
        <p:spPr>
          <a:xfrm>
            <a:off x="8595674" y="359472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9" name="Flowchart: Process 148"/>
          <p:cNvSpPr/>
          <p:nvPr/>
        </p:nvSpPr>
        <p:spPr>
          <a:xfrm>
            <a:off x="8868286" y="359220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0" name="Flowchart: Process 149"/>
          <p:cNvSpPr/>
          <p:nvPr/>
        </p:nvSpPr>
        <p:spPr>
          <a:xfrm>
            <a:off x="9140899" y="358968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4" name="Flowchart: Process 153"/>
          <p:cNvSpPr/>
          <p:nvPr/>
        </p:nvSpPr>
        <p:spPr>
          <a:xfrm>
            <a:off x="8323060" y="383485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4" name="Flowchart: Process 163"/>
          <p:cNvSpPr/>
          <p:nvPr/>
        </p:nvSpPr>
        <p:spPr>
          <a:xfrm>
            <a:off x="7403453" y="171760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5" name="Flowchart: Process 164"/>
          <p:cNvSpPr/>
          <p:nvPr/>
        </p:nvSpPr>
        <p:spPr>
          <a:xfrm>
            <a:off x="7403453" y="196277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7403453" y="220290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7" name="Flowchart: Process 166"/>
          <p:cNvSpPr/>
          <p:nvPr/>
        </p:nvSpPr>
        <p:spPr>
          <a:xfrm>
            <a:off x="7403451" y="244303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7403451" y="268723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7403451" y="293217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7403451" y="316999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7403451" y="341012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2" name="Flowchart: Process 171"/>
          <p:cNvSpPr/>
          <p:nvPr/>
        </p:nvSpPr>
        <p:spPr>
          <a:xfrm>
            <a:off x="7403450" y="365024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3" name="Flowchart: Process 172"/>
          <p:cNvSpPr/>
          <p:nvPr/>
        </p:nvSpPr>
        <p:spPr>
          <a:xfrm>
            <a:off x="7403450" y="3899396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4" name="Flowchart: Process 173"/>
          <p:cNvSpPr/>
          <p:nvPr/>
        </p:nvSpPr>
        <p:spPr>
          <a:xfrm>
            <a:off x="7403450" y="4137220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7403450" y="4377348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6" name="Flowchart: Process 175"/>
          <p:cNvSpPr/>
          <p:nvPr/>
        </p:nvSpPr>
        <p:spPr>
          <a:xfrm>
            <a:off x="7403449" y="4617475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77" name="Straight Connector 176"/>
          <p:cNvCxnSpPr>
            <a:stCxn id="164" idx="3"/>
            <a:endCxn id="114" idx="1"/>
          </p:cNvCxnSpPr>
          <p:nvPr/>
        </p:nvCxnSpPr>
        <p:spPr>
          <a:xfrm>
            <a:off x="7676066" y="1839712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65" idx="3"/>
            <a:endCxn id="120" idx="1"/>
          </p:cNvCxnSpPr>
          <p:nvPr/>
        </p:nvCxnSpPr>
        <p:spPr>
          <a:xfrm>
            <a:off x="7676066" y="2084879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6" idx="3"/>
            <a:endCxn id="124" idx="1"/>
          </p:cNvCxnSpPr>
          <p:nvPr/>
        </p:nvCxnSpPr>
        <p:spPr>
          <a:xfrm>
            <a:off x="7676066" y="2325006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3"/>
            <a:endCxn id="131" idx="1"/>
          </p:cNvCxnSpPr>
          <p:nvPr/>
        </p:nvCxnSpPr>
        <p:spPr>
          <a:xfrm>
            <a:off x="7676064" y="2565134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8" idx="3"/>
            <a:endCxn id="132" idx="1"/>
          </p:cNvCxnSpPr>
          <p:nvPr/>
        </p:nvCxnSpPr>
        <p:spPr>
          <a:xfrm>
            <a:off x="7676064" y="2809341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69" idx="3"/>
            <a:endCxn id="137" idx="1"/>
          </p:cNvCxnSpPr>
          <p:nvPr/>
        </p:nvCxnSpPr>
        <p:spPr>
          <a:xfrm>
            <a:off x="7676064" y="3054274"/>
            <a:ext cx="646997" cy="1846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70" idx="3"/>
            <a:endCxn id="143" idx="1"/>
          </p:cNvCxnSpPr>
          <p:nvPr/>
        </p:nvCxnSpPr>
        <p:spPr>
          <a:xfrm>
            <a:off x="7676064" y="3292098"/>
            <a:ext cx="646997" cy="1846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1" idx="3"/>
            <a:endCxn id="147" idx="1"/>
          </p:cNvCxnSpPr>
          <p:nvPr/>
        </p:nvCxnSpPr>
        <p:spPr>
          <a:xfrm>
            <a:off x="7676064" y="3532226"/>
            <a:ext cx="646997" cy="1846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72" idx="3"/>
            <a:endCxn id="154" idx="1"/>
          </p:cNvCxnSpPr>
          <p:nvPr/>
        </p:nvCxnSpPr>
        <p:spPr>
          <a:xfrm>
            <a:off x="7676063" y="3772353"/>
            <a:ext cx="646997" cy="1846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84815" y="4885610"/>
            <a:ext cx="107914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Vertices 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10939" y="4149585"/>
            <a:ext cx="1125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adjacency lists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66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1059158" y="493785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Loading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Design (TO REMOVE)</a:t>
            </a:r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>
            <a:off x="-1859784" y="4659941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59158" y="1072769"/>
            <a:ext cx="53595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(c)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LoadedVertexInterval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data structure to keep information about the loaded partitions.</a:t>
            </a:r>
          </a:p>
          <a:p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LoadedVertexInterval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firstVertex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lastVertex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indexStart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indexEnd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isNewEdgeAdded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1059158" y="493785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Edge Computation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Design…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(TO REMOVE)</a:t>
            </a: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71373" y="937106"/>
            <a:ext cx="5359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(a) Adjacency lists linked to new edge array lists of fixed size.</a:t>
            </a:r>
          </a:p>
        </p:txBody>
      </p:sp>
      <p:sp>
        <p:nvSpPr>
          <p:cNvPr id="134" name="Flowchart: Process 133"/>
          <p:cNvSpPr/>
          <p:nvPr/>
        </p:nvSpPr>
        <p:spPr>
          <a:xfrm>
            <a:off x="1521117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115013" y="1532822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(1)</a:t>
            </a:r>
          </a:p>
        </p:txBody>
      </p:sp>
      <p:sp>
        <p:nvSpPr>
          <p:cNvPr id="260" name="Flowchart: Process 259"/>
          <p:cNvSpPr/>
          <p:nvPr/>
        </p:nvSpPr>
        <p:spPr>
          <a:xfrm>
            <a:off x="2023428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261" name="Flowchart: Process 260"/>
          <p:cNvSpPr/>
          <p:nvPr/>
        </p:nvSpPr>
        <p:spPr>
          <a:xfrm>
            <a:off x="2525738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262" name="Flowchart: Process 261"/>
          <p:cNvSpPr/>
          <p:nvPr/>
        </p:nvSpPr>
        <p:spPr>
          <a:xfrm>
            <a:off x="3028049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263" name="Flowchart: Process 262"/>
          <p:cNvSpPr/>
          <p:nvPr/>
        </p:nvSpPr>
        <p:spPr>
          <a:xfrm>
            <a:off x="3530361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264" name="Flowchart: Process 263"/>
          <p:cNvSpPr/>
          <p:nvPr/>
        </p:nvSpPr>
        <p:spPr>
          <a:xfrm>
            <a:off x="4032671" y="1494722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265" name="Flowchart: Process 264"/>
          <p:cNvSpPr/>
          <p:nvPr/>
        </p:nvSpPr>
        <p:spPr>
          <a:xfrm>
            <a:off x="1521117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66" name="Flowchart: Process 265"/>
          <p:cNvSpPr/>
          <p:nvPr/>
        </p:nvSpPr>
        <p:spPr>
          <a:xfrm>
            <a:off x="2023428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67" name="Flowchart: Process 266"/>
          <p:cNvSpPr/>
          <p:nvPr/>
        </p:nvSpPr>
        <p:spPr>
          <a:xfrm>
            <a:off x="2525738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68" name="Flowchart: Process 267"/>
          <p:cNvSpPr/>
          <p:nvPr/>
        </p:nvSpPr>
        <p:spPr>
          <a:xfrm>
            <a:off x="1521117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69" name="Flowchart: Process 268"/>
          <p:cNvSpPr/>
          <p:nvPr/>
        </p:nvSpPr>
        <p:spPr>
          <a:xfrm>
            <a:off x="2023428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270" name="Flowchart: Process 269"/>
          <p:cNvSpPr/>
          <p:nvPr/>
        </p:nvSpPr>
        <p:spPr>
          <a:xfrm>
            <a:off x="2525738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46</a:t>
            </a:r>
          </a:p>
        </p:txBody>
      </p:sp>
      <p:sp>
        <p:nvSpPr>
          <p:cNvPr id="271" name="Flowchart: Process 270"/>
          <p:cNvSpPr/>
          <p:nvPr/>
        </p:nvSpPr>
        <p:spPr>
          <a:xfrm>
            <a:off x="3028049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46</a:t>
            </a:r>
          </a:p>
        </p:txBody>
      </p:sp>
      <p:sp>
        <p:nvSpPr>
          <p:cNvPr id="272" name="Flowchart: Process 271"/>
          <p:cNvSpPr/>
          <p:nvPr/>
        </p:nvSpPr>
        <p:spPr>
          <a:xfrm>
            <a:off x="3530361" y="2411408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273" name="Flowchart: Process 272"/>
          <p:cNvSpPr/>
          <p:nvPr/>
        </p:nvSpPr>
        <p:spPr>
          <a:xfrm>
            <a:off x="1521117" y="2869750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74" name="Flowchart: Process 273"/>
          <p:cNvSpPr/>
          <p:nvPr/>
        </p:nvSpPr>
        <p:spPr>
          <a:xfrm>
            <a:off x="2023428" y="2869750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275" name="Flowchart: Process 274"/>
          <p:cNvSpPr/>
          <p:nvPr/>
        </p:nvSpPr>
        <p:spPr>
          <a:xfrm>
            <a:off x="2525738" y="2869750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31</a:t>
            </a:r>
          </a:p>
        </p:txBody>
      </p:sp>
      <p:sp>
        <p:nvSpPr>
          <p:cNvPr id="276" name="Flowchart: Process 275"/>
          <p:cNvSpPr/>
          <p:nvPr/>
        </p:nvSpPr>
        <p:spPr>
          <a:xfrm>
            <a:off x="3028049" y="2869750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</a:t>
            </a:r>
          </a:p>
        </p:txBody>
      </p:sp>
      <p:sp>
        <p:nvSpPr>
          <p:cNvPr id="277" name="Flowchart: Process 276"/>
          <p:cNvSpPr/>
          <p:nvPr/>
        </p:nvSpPr>
        <p:spPr>
          <a:xfrm>
            <a:off x="1521116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</a:p>
        </p:txBody>
      </p:sp>
      <p:sp>
        <p:nvSpPr>
          <p:cNvPr id="278" name="Flowchart: Process 277"/>
          <p:cNvSpPr/>
          <p:nvPr/>
        </p:nvSpPr>
        <p:spPr>
          <a:xfrm>
            <a:off x="2023427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17</a:t>
            </a:r>
          </a:p>
        </p:txBody>
      </p:sp>
      <p:sp>
        <p:nvSpPr>
          <p:cNvPr id="279" name="Flowchart: Process 278"/>
          <p:cNvSpPr/>
          <p:nvPr/>
        </p:nvSpPr>
        <p:spPr>
          <a:xfrm>
            <a:off x="2525737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280" name="Flowchart: Process 279"/>
          <p:cNvSpPr/>
          <p:nvPr/>
        </p:nvSpPr>
        <p:spPr>
          <a:xfrm>
            <a:off x="3028049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19</a:t>
            </a:r>
          </a:p>
        </p:txBody>
      </p:sp>
      <p:sp>
        <p:nvSpPr>
          <p:cNvPr id="283" name="Flowchart: Process 282"/>
          <p:cNvSpPr/>
          <p:nvPr/>
        </p:nvSpPr>
        <p:spPr>
          <a:xfrm>
            <a:off x="1521116" y="41223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284" name="Flowchart: Process 283"/>
          <p:cNvSpPr/>
          <p:nvPr/>
        </p:nvSpPr>
        <p:spPr>
          <a:xfrm>
            <a:off x="2023427" y="41223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285" name="Flowchart: Process 284"/>
          <p:cNvSpPr/>
          <p:nvPr/>
        </p:nvSpPr>
        <p:spPr>
          <a:xfrm>
            <a:off x="2525737" y="41223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</a:p>
        </p:txBody>
      </p:sp>
      <p:sp>
        <p:nvSpPr>
          <p:cNvPr id="286" name="Flowchart: Process 285"/>
          <p:cNvSpPr/>
          <p:nvPr/>
        </p:nvSpPr>
        <p:spPr>
          <a:xfrm>
            <a:off x="1521116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86</a:t>
            </a:r>
          </a:p>
        </p:txBody>
      </p:sp>
      <p:sp>
        <p:nvSpPr>
          <p:cNvPr id="287" name="Flowchart: Process 286"/>
          <p:cNvSpPr/>
          <p:nvPr/>
        </p:nvSpPr>
        <p:spPr>
          <a:xfrm>
            <a:off x="2023427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96</a:t>
            </a:r>
          </a:p>
        </p:txBody>
      </p:sp>
      <p:sp>
        <p:nvSpPr>
          <p:cNvPr id="288" name="Flowchart: Process 287"/>
          <p:cNvSpPr/>
          <p:nvPr/>
        </p:nvSpPr>
        <p:spPr>
          <a:xfrm>
            <a:off x="2525737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89" name="Flowchart: Process 288"/>
          <p:cNvSpPr/>
          <p:nvPr/>
        </p:nvSpPr>
        <p:spPr>
          <a:xfrm>
            <a:off x="3028049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291" name="Flowchart: Process 290"/>
          <p:cNvSpPr/>
          <p:nvPr/>
        </p:nvSpPr>
        <p:spPr>
          <a:xfrm>
            <a:off x="1521116" y="503904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292" name="Flowchart: Process 291"/>
          <p:cNvSpPr/>
          <p:nvPr/>
        </p:nvSpPr>
        <p:spPr>
          <a:xfrm>
            <a:off x="2023427" y="503904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93" name="Flowchart: Process 292"/>
          <p:cNvSpPr/>
          <p:nvPr/>
        </p:nvSpPr>
        <p:spPr>
          <a:xfrm>
            <a:off x="2525737" y="503904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16</a:t>
            </a:r>
          </a:p>
        </p:txBody>
      </p:sp>
      <p:sp>
        <p:nvSpPr>
          <p:cNvPr id="294" name="Flowchart: Process 293"/>
          <p:cNvSpPr/>
          <p:nvPr/>
        </p:nvSpPr>
        <p:spPr>
          <a:xfrm>
            <a:off x="3028048" y="503904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295" name="Flowchart: Process 294"/>
          <p:cNvSpPr/>
          <p:nvPr/>
        </p:nvSpPr>
        <p:spPr>
          <a:xfrm>
            <a:off x="1521116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45</a:t>
            </a:r>
          </a:p>
        </p:txBody>
      </p:sp>
      <p:sp>
        <p:nvSpPr>
          <p:cNvPr id="296" name="Flowchart: Process 295"/>
          <p:cNvSpPr/>
          <p:nvPr/>
        </p:nvSpPr>
        <p:spPr>
          <a:xfrm>
            <a:off x="2023427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297" name="Flowchart: Process 296"/>
          <p:cNvSpPr/>
          <p:nvPr/>
        </p:nvSpPr>
        <p:spPr>
          <a:xfrm>
            <a:off x="2525737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298" name="Flowchart: Process 297"/>
          <p:cNvSpPr/>
          <p:nvPr/>
        </p:nvSpPr>
        <p:spPr>
          <a:xfrm>
            <a:off x="3028048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299" name="Flowchart: Process 298"/>
          <p:cNvSpPr/>
          <p:nvPr/>
        </p:nvSpPr>
        <p:spPr>
          <a:xfrm>
            <a:off x="3530360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00" name="Flowchart: Process 299"/>
          <p:cNvSpPr/>
          <p:nvPr/>
        </p:nvSpPr>
        <p:spPr>
          <a:xfrm>
            <a:off x="3566919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106894" y="1991164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(2)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106894" y="2449508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(3)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88615" y="2907850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(4)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088614" y="3697312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(9)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7405" y="4155656"/>
            <a:ext cx="58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(10)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937405" y="4613998"/>
            <a:ext cx="58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(11)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937404" y="5081521"/>
            <a:ext cx="57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(12)</a:t>
            </a:r>
          </a:p>
        </p:txBody>
      </p:sp>
      <p:sp>
        <p:nvSpPr>
          <p:cNvPr id="309" name="Flowchart: Process 308"/>
          <p:cNvSpPr/>
          <p:nvPr/>
        </p:nvSpPr>
        <p:spPr>
          <a:xfrm>
            <a:off x="4881380" y="1494722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310" name="Flowchart: Process 309"/>
          <p:cNvSpPr/>
          <p:nvPr/>
        </p:nvSpPr>
        <p:spPr>
          <a:xfrm>
            <a:off x="5393216" y="1494722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311" name="Flowchart: Process 310"/>
          <p:cNvSpPr/>
          <p:nvPr/>
        </p:nvSpPr>
        <p:spPr>
          <a:xfrm>
            <a:off x="5895528" y="1494722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314" name="Flowchart: Process 313"/>
          <p:cNvSpPr/>
          <p:nvPr/>
        </p:nvSpPr>
        <p:spPr>
          <a:xfrm>
            <a:off x="6875341" y="1494722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31</a:t>
            </a:r>
          </a:p>
        </p:txBody>
      </p:sp>
      <p:sp>
        <p:nvSpPr>
          <p:cNvPr id="315" name="Flowchart: Process 314"/>
          <p:cNvSpPr/>
          <p:nvPr/>
        </p:nvSpPr>
        <p:spPr>
          <a:xfrm>
            <a:off x="7377653" y="1494722"/>
            <a:ext cx="465753" cy="411932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16" name="Flowchart: Process 315"/>
          <p:cNvSpPr/>
          <p:nvPr/>
        </p:nvSpPr>
        <p:spPr>
          <a:xfrm>
            <a:off x="7879964" y="1494722"/>
            <a:ext cx="465753" cy="411932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18" name="Flowchart: Process 317"/>
          <p:cNvSpPr/>
          <p:nvPr/>
        </p:nvSpPr>
        <p:spPr>
          <a:xfrm>
            <a:off x="4395359" y="2420932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</a:p>
        </p:txBody>
      </p:sp>
      <p:sp>
        <p:nvSpPr>
          <p:cNvPr id="319" name="Flowchart: Process 318"/>
          <p:cNvSpPr/>
          <p:nvPr/>
        </p:nvSpPr>
        <p:spPr>
          <a:xfrm>
            <a:off x="4897669" y="2420932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320" name="Flowchart: Process 319"/>
          <p:cNvSpPr/>
          <p:nvPr/>
        </p:nvSpPr>
        <p:spPr>
          <a:xfrm>
            <a:off x="5409505" y="2420932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322" name="Flowchart: Process 321"/>
          <p:cNvSpPr/>
          <p:nvPr/>
        </p:nvSpPr>
        <p:spPr>
          <a:xfrm>
            <a:off x="6356020" y="2411408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323" name="Flowchart: Process 322"/>
          <p:cNvSpPr/>
          <p:nvPr/>
        </p:nvSpPr>
        <p:spPr>
          <a:xfrm>
            <a:off x="6858330" y="2411408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324" name="Flowchart: Process 323"/>
          <p:cNvSpPr/>
          <p:nvPr/>
        </p:nvSpPr>
        <p:spPr>
          <a:xfrm>
            <a:off x="7360642" y="2411408"/>
            <a:ext cx="465753" cy="411932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17" name="Flowchart: Process 316"/>
          <p:cNvSpPr/>
          <p:nvPr/>
        </p:nvSpPr>
        <p:spPr>
          <a:xfrm>
            <a:off x="4330224" y="2415099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25" name="Flowchart: Process 324"/>
          <p:cNvSpPr/>
          <p:nvPr/>
        </p:nvSpPr>
        <p:spPr>
          <a:xfrm>
            <a:off x="4811581" y="1497637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26" name="Flowchart: Process 325"/>
          <p:cNvSpPr/>
          <p:nvPr/>
        </p:nvSpPr>
        <p:spPr>
          <a:xfrm>
            <a:off x="6800877" y="1497636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27" name="Flowchart: Process 326"/>
          <p:cNvSpPr/>
          <p:nvPr/>
        </p:nvSpPr>
        <p:spPr>
          <a:xfrm>
            <a:off x="6279076" y="2411407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28" name="Flowchart: Process 327"/>
          <p:cNvSpPr/>
          <p:nvPr/>
        </p:nvSpPr>
        <p:spPr>
          <a:xfrm>
            <a:off x="3895420" y="2871030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29" name="Flowchart: Process 328"/>
          <p:cNvSpPr/>
          <p:nvPr/>
        </p:nvSpPr>
        <p:spPr>
          <a:xfrm>
            <a:off x="4397731" y="2871030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330" name="Flowchart: Process 329"/>
          <p:cNvSpPr/>
          <p:nvPr/>
        </p:nvSpPr>
        <p:spPr>
          <a:xfrm>
            <a:off x="4900043" y="2871030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331" name="Flowchart: Process 330"/>
          <p:cNvSpPr/>
          <p:nvPr/>
        </p:nvSpPr>
        <p:spPr>
          <a:xfrm>
            <a:off x="3818477" y="2871029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32" name="Straight Connector 331"/>
          <p:cNvCxnSpPr/>
          <p:nvPr/>
        </p:nvCxnSpPr>
        <p:spPr>
          <a:xfrm>
            <a:off x="4492554" y="1702554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6484446" y="1702554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4004937" y="2623208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5954736" y="2626898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00263" y="3068758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Flowchart: Process 336"/>
          <p:cNvSpPr/>
          <p:nvPr/>
        </p:nvSpPr>
        <p:spPr>
          <a:xfrm>
            <a:off x="3375142" y="4123994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338" name="Flowchart: Process 337"/>
          <p:cNvSpPr/>
          <p:nvPr/>
        </p:nvSpPr>
        <p:spPr>
          <a:xfrm>
            <a:off x="3877453" y="4123994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16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39" name="Flowchart: Process 338"/>
          <p:cNvSpPr/>
          <p:nvPr/>
        </p:nvSpPr>
        <p:spPr>
          <a:xfrm>
            <a:off x="4379763" y="4123994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0" name="Flowchart: Process 339"/>
          <p:cNvSpPr/>
          <p:nvPr/>
        </p:nvSpPr>
        <p:spPr>
          <a:xfrm>
            <a:off x="3298198" y="4123993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41" name="Straight Connector 340"/>
          <p:cNvCxnSpPr/>
          <p:nvPr/>
        </p:nvCxnSpPr>
        <p:spPr>
          <a:xfrm>
            <a:off x="2979984" y="4321722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lowchart: Process 341"/>
          <p:cNvSpPr/>
          <p:nvPr/>
        </p:nvSpPr>
        <p:spPr>
          <a:xfrm>
            <a:off x="3884221" y="5045693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</a:p>
        </p:txBody>
      </p:sp>
      <p:sp>
        <p:nvSpPr>
          <p:cNvPr id="343" name="Flowchart: Process 342"/>
          <p:cNvSpPr/>
          <p:nvPr/>
        </p:nvSpPr>
        <p:spPr>
          <a:xfrm>
            <a:off x="4386532" y="5045693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86</a:t>
            </a:r>
          </a:p>
        </p:txBody>
      </p:sp>
      <p:sp>
        <p:nvSpPr>
          <p:cNvPr id="344" name="Flowchart: Process 343"/>
          <p:cNvSpPr/>
          <p:nvPr/>
        </p:nvSpPr>
        <p:spPr>
          <a:xfrm>
            <a:off x="4898368" y="5045693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96</a:t>
            </a:r>
          </a:p>
        </p:txBody>
      </p:sp>
      <p:sp>
        <p:nvSpPr>
          <p:cNvPr id="345" name="Flowchart: Process 344"/>
          <p:cNvSpPr/>
          <p:nvPr/>
        </p:nvSpPr>
        <p:spPr>
          <a:xfrm>
            <a:off x="5844882" y="5036169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346" name="Flowchart: Process 345"/>
          <p:cNvSpPr/>
          <p:nvPr/>
        </p:nvSpPr>
        <p:spPr>
          <a:xfrm>
            <a:off x="6347193" y="5036169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45</a:t>
            </a:r>
          </a:p>
        </p:txBody>
      </p:sp>
      <p:sp>
        <p:nvSpPr>
          <p:cNvPr id="347" name="Flowchart: Process 346"/>
          <p:cNvSpPr/>
          <p:nvPr/>
        </p:nvSpPr>
        <p:spPr>
          <a:xfrm>
            <a:off x="6849503" y="5036169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348" name="Flowchart: Process 347"/>
          <p:cNvSpPr/>
          <p:nvPr/>
        </p:nvSpPr>
        <p:spPr>
          <a:xfrm>
            <a:off x="3819086" y="5039860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9" name="Flowchart: Process 348"/>
          <p:cNvSpPr/>
          <p:nvPr/>
        </p:nvSpPr>
        <p:spPr>
          <a:xfrm>
            <a:off x="5767938" y="5036168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50" name="Straight Connector 349"/>
          <p:cNvCxnSpPr/>
          <p:nvPr/>
        </p:nvCxnSpPr>
        <p:spPr>
          <a:xfrm>
            <a:off x="3493799" y="5247969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5443598" y="5251659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Flowchart: Process 351"/>
          <p:cNvSpPr/>
          <p:nvPr/>
        </p:nvSpPr>
        <p:spPr>
          <a:xfrm>
            <a:off x="3391818" y="1954978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353" name="Flowchart: Process 352"/>
          <p:cNvSpPr/>
          <p:nvPr/>
        </p:nvSpPr>
        <p:spPr>
          <a:xfrm>
            <a:off x="3894130" y="1954978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</a:p>
        </p:txBody>
      </p:sp>
      <p:sp>
        <p:nvSpPr>
          <p:cNvPr id="354" name="Flowchart: Process 353"/>
          <p:cNvSpPr/>
          <p:nvPr/>
        </p:nvSpPr>
        <p:spPr>
          <a:xfrm>
            <a:off x="4396440" y="1954978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86</a:t>
            </a:r>
          </a:p>
        </p:txBody>
      </p:sp>
      <p:sp>
        <p:nvSpPr>
          <p:cNvPr id="355" name="Flowchart: Process 354"/>
          <p:cNvSpPr/>
          <p:nvPr/>
        </p:nvSpPr>
        <p:spPr>
          <a:xfrm>
            <a:off x="3314875" y="1954979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56" name="Straight Connector 355"/>
          <p:cNvCxnSpPr/>
          <p:nvPr/>
        </p:nvCxnSpPr>
        <p:spPr>
          <a:xfrm>
            <a:off x="2990535" y="2160309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8400816" y="2364240"/>
            <a:ext cx="7387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unused list slot</a:t>
            </a:r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59" name="Straight Connector 358"/>
          <p:cNvCxnSpPr/>
          <p:nvPr/>
        </p:nvCxnSpPr>
        <p:spPr>
          <a:xfrm>
            <a:off x="8085501" y="1866439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8850061" y="1916656"/>
            <a:ext cx="7387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new edge list</a:t>
            </a:r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61" name="Straight Connector 360"/>
          <p:cNvCxnSpPr/>
          <p:nvPr/>
        </p:nvCxnSpPr>
        <p:spPr>
          <a:xfrm>
            <a:off x="8412246" y="1502145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/>
          <p:cNvSpPr/>
          <p:nvPr/>
        </p:nvSpPr>
        <p:spPr>
          <a:xfrm>
            <a:off x="7353172" y="3221823"/>
            <a:ext cx="1620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destination vertex id of new edge</a:t>
            </a:r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>
            <a:off x="7037856" y="2724023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1440521" y="1230936"/>
            <a:ext cx="384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Partition: 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 (edges with source vertices from 1 to 4)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1440521" y="3404924"/>
            <a:ext cx="384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Partition: 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 (edges with source vertices from 9 to 13)</a:t>
            </a:r>
          </a:p>
          <a:p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>
            <a:off x="-1859784" y="4659941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937405" y="5540351"/>
            <a:ext cx="57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(13)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1153750" y="5999879"/>
            <a:ext cx="489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Similar corresponding adjacency lists are maintained for edge values.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5984968" y="5686737"/>
            <a:ext cx="1620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pointer to new edge list</a:t>
            </a:r>
            <a:endParaRPr lang="en-U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77" name="Straight Connector 376"/>
          <p:cNvCxnSpPr/>
          <p:nvPr/>
        </p:nvCxnSpPr>
        <p:spPr>
          <a:xfrm>
            <a:off x="5559895" y="5247967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Flowchart: Process 435"/>
          <p:cNvSpPr/>
          <p:nvPr/>
        </p:nvSpPr>
        <p:spPr>
          <a:xfrm>
            <a:off x="7816114" y="5019251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7" name="Flowchart: Process 436"/>
          <p:cNvSpPr/>
          <p:nvPr/>
        </p:nvSpPr>
        <p:spPr>
          <a:xfrm>
            <a:off x="8318424" y="5019251"/>
            <a:ext cx="465753" cy="41193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8" name="Flowchart: Process 437"/>
          <p:cNvSpPr/>
          <p:nvPr/>
        </p:nvSpPr>
        <p:spPr>
          <a:xfrm>
            <a:off x="8820736" y="5019251"/>
            <a:ext cx="465753" cy="411932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9" name="Flowchart: Process 438"/>
          <p:cNvSpPr/>
          <p:nvPr/>
        </p:nvSpPr>
        <p:spPr>
          <a:xfrm>
            <a:off x="7739170" y="5019250"/>
            <a:ext cx="1611368" cy="411933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440" name="Straight Connector 439"/>
          <p:cNvCxnSpPr/>
          <p:nvPr/>
        </p:nvCxnSpPr>
        <p:spPr>
          <a:xfrm>
            <a:off x="7414830" y="5234741"/>
            <a:ext cx="365760" cy="10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1059158" y="493785"/>
            <a:ext cx="393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Edge Computation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Design (…continued)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(TO REMOVE)</a:t>
            </a: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71373" y="937106"/>
            <a:ext cx="60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(b)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NewEdgeLists</a:t>
            </a:r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data structure to refer to the newly computed edge lists of each loaded source vertex.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>
            <a:off x="-1859784" y="4659941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/>
          <p:cNvSpPr/>
          <p:nvPr/>
        </p:nvSpPr>
        <p:spPr>
          <a:xfrm>
            <a:off x="1171282" y="168950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0" name="Flowchart: Process 109"/>
          <p:cNvSpPr/>
          <p:nvPr/>
        </p:nvSpPr>
        <p:spPr>
          <a:xfrm>
            <a:off x="1443895" y="168950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>
            <a:off x="1716508" y="168950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>
            <a:off x="1989121" y="168950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3" name="Flowchart: Process 112"/>
          <p:cNvSpPr/>
          <p:nvPr/>
        </p:nvSpPr>
        <p:spPr>
          <a:xfrm>
            <a:off x="2261734" y="168950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>
            <a:off x="2534347" y="168950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>
            <a:off x="1171282" y="193467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6" name="Flowchart: Process 115"/>
          <p:cNvSpPr/>
          <p:nvPr/>
        </p:nvSpPr>
        <p:spPr>
          <a:xfrm>
            <a:off x="1443895" y="193467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7" name="Flowchart: Process 116"/>
          <p:cNvSpPr/>
          <p:nvPr/>
        </p:nvSpPr>
        <p:spPr>
          <a:xfrm>
            <a:off x="1716508" y="193467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1989119" y="193215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9" name="Flowchart: Process 118"/>
          <p:cNvSpPr/>
          <p:nvPr/>
        </p:nvSpPr>
        <p:spPr>
          <a:xfrm>
            <a:off x="1171282" y="217479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0" name="Flowchart: Process 119"/>
          <p:cNvSpPr/>
          <p:nvPr/>
        </p:nvSpPr>
        <p:spPr>
          <a:xfrm>
            <a:off x="1443895" y="217479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1" name="Flowchart: Process 120"/>
          <p:cNvSpPr/>
          <p:nvPr/>
        </p:nvSpPr>
        <p:spPr>
          <a:xfrm>
            <a:off x="1716506" y="217227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2" name="Flowchart: Process 121"/>
          <p:cNvSpPr/>
          <p:nvPr/>
        </p:nvSpPr>
        <p:spPr>
          <a:xfrm>
            <a:off x="1989119" y="216975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3" name="Flowchart: Process 122"/>
          <p:cNvSpPr/>
          <p:nvPr/>
        </p:nvSpPr>
        <p:spPr>
          <a:xfrm>
            <a:off x="2261732" y="216975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4" name="Flowchart: Process 123"/>
          <p:cNvSpPr/>
          <p:nvPr/>
        </p:nvSpPr>
        <p:spPr>
          <a:xfrm>
            <a:off x="2534345" y="216975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5" name="Flowchart: Process 124"/>
          <p:cNvSpPr/>
          <p:nvPr/>
        </p:nvSpPr>
        <p:spPr>
          <a:xfrm>
            <a:off x="2806957" y="216975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6" name="Flowchart: Process 125"/>
          <p:cNvSpPr/>
          <p:nvPr/>
        </p:nvSpPr>
        <p:spPr>
          <a:xfrm>
            <a:off x="1171280" y="241492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7" name="Flowchart: Process 126"/>
          <p:cNvSpPr/>
          <p:nvPr/>
        </p:nvSpPr>
        <p:spPr>
          <a:xfrm>
            <a:off x="1171280" y="265913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8" name="Flowchart: Process 127"/>
          <p:cNvSpPr/>
          <p:nvPr/>
        </p:nvSpPr>
        <p:spPr>
          <a:xfrm>
            <a:off x="1443893" y="265913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9" name="Flowchart: Process 128"/>
          <p:cNvSpPr/>
          <p:nvPr/>
        </p:nvSpPr>
        <p:spPr>
          <a:xfrm>
            <a:off x="1716506" y="265913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0" name="Flowchart: Process 129"/>
          <p:cNvSpPr/>
          <p:nvPr/>
        </p:nvSpPr>
        <p:spPr>
          <a:xfrm>
            <a:off x="1171280" y="301455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1" name="Flowchart: Process 130"/>
          <p:cNvSpPr/>
          <p:nvPr/>
        </p:nvSpPr>
        <p:spPr>
          <a:xfrm>
            <a:off x="1443893" y="301455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2" name="Flowchart: Process 131"/>
          <p:cNvSpPr/>
          <p:nvPr/>
        </p:nvSpPr>
        <p:spPr>
          <a:xfrm>
            <a:off x="1716506" y="301455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>
            <a:off x="1171280" y="325237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>
            <a:off x="1443893" y="325237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>
            <a:off x="1716506" y="325237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>
            <a:off x="1989118" y="324985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>
            <a:off x="1171280" y="349250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0" name="Flowchart: Process 139"/>
          <p:cNvSpPr/>
          <p:nvPr/>
        </p:nvSpPr>
        <p:spPr>
          <a:xfrm>
            <a:off x="1443893" y="349250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1" name="Flowchart: Process 140"/>
          <p:cNvSpPr/>
          <p:nvPr/>
        </p:nvSpPr>
        <p:spPr>
          <a:xfrm>
            <a:off x="1716505" y="348998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2" name="Flowchart: Process 141"/>
          <p:cNvSpPr/>
          <p:nvPr/>
        </p:nvSpPr>
        <p:spPr>
          <a:xfrm>
            <a:off x="1989118" y="348746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3" name="Flowchart: Process 142"/>
          <p:cNvSpPr/>
          <p:nvPr/>
        </p:nvSpPr>
        <p:spPr>
          <a:xfrm>
            <a:off x="1171279" y="373263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4" name="Flowchart: Process 143"/>
          <p:cNvSpPr/>
          <p:nvPr/>
        </p:nvSpPr>
        <p:spPr>
          <a:xfrm>
            <a:off x="6414590" y="168698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5" name="Flowchart: Process 144"/>
          <p:cNvSpPr/>
          <p:nvPr/>
        </p:nvSpPr>
        <p:spPr>
          <a:xfrm>
            <a:off x="6414590" y="193215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6" name="Flowchart: Process 145"/>
          <p:cNvSpPr/>
          <p:nvPr/>
        </p:nvSpPr>
        <p:spPr>
          <a:xfrm>
            <a:off x="6414590" y="217227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7" name="Flowchart: Process 146"/>
          <p:cNvSpPr/>
          <p:nvPr/>
        </p:nvSpPr>
        <p:spPr>
          <a:xfrm>
            <a:off x="6414588" y="241240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8" name="Flowchart: Process 147"/>
          <p:cNvSpPr/>
          <p:nvPr/>
        </p:nvSpPr>
        <p:spPr>
          <a:xfrm>
            <a:off x="6414588" y="265661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9" name="Flowchart: Process 148"/>
          <p:cNvSpPr/>
          <p:nvPr/>
        </p:nvSpPr>
        <p:spPr>
          <a:xfrm>
            <a:off x="6414588" y="290154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0" name="Flowchart: Process 149"/>
          <p:cNvSpPr/>
          <p:nvPr/>
        </p:nvSpPr>
        <p:spPr>
          <a:xfrm>
            <a:off x="6414588" y="313936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1" name="Flowchart: Process 150"/>
          <p:cNvSpPr/>
          <p:nvPr/>
        </p:nvSpPr>
        <p:spPr>
          <a:xfrm>
            <a:off x="6414588" y="337949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2" name="Flowchart: Process 151"/>
          <p:cNvSpPr/>
          <p:nvPr/>
        </p:nvSpPr>
        <p:spPr>
          <a:xfrm>
            <a:off x="6414587" y="361962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6414587" y="3868771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4" name="Flowchart: Process 153"/>
          <p:cNvSpPr/>
          <p:nvPr/>
        </p:nvSpPr>
        <p:spPr>
          <a:xfrm>
            <a:off x="6414587" y="4106595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57" name="Straight Connector 156"/>
          <p:cNvCxnSpPr>
            <a:stCxn id="144" idx="1"/>
            <a:endCxn id="236" idx="3"/>
          </p:cNvCxnSpPr>
          <p:nvPr/>
        </p:nvCxnSpPr>
        <p:spPr>
          <a:xfrm flipH="1">
            <a:off x="5331857" y="1809087"/>
            <a:ext cx="1082733" cy="32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5" idx="1"/>
            <a:endCxn id="366" idx="3"/>
          </p:cNvCxnSpPr>
          <p:nvPr/>
        </p:nvCxnSpPr>
        <p:spPr>
          <a:xfrm flipH="1" flipV="1">
            <a:off x="2567945" y="2053194"/>
            <a:ext cx="3846645" cy="10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46" idx="1"/>
            <a:endCxn id="235" idx="3"/>
          </p:cNvCxnSpPr>
          <p:nvPr/>
        </p:nvCxnSpPr>
        <p:spPr>
          <a:xfrm flipH="1" flipV="1">
            <a:off x="4380949" y="2291533"/>
            <a:ext cx="2033641" cy="28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7" idx="1"/>
            <a:endCxn id="321" idx="3"/>
          </p:cNvCxnSpPr>
          <p:nvPr/>
        </p:nvCxnSpPr>
        <p:spPr>
          <a:xfrm flipH="1" flipV="1">
            <a:off x="1742429" y="2523717"/>
            <a:ext cx="4672159" cy="1079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8" idx="1"/>
            <a:endCxn id="234" idx="3"/>
          </p:cNvCxnSpPr>
          <p:nvPr/>
        </p:nvCxnSpPr>
        <p:spPr>
          <a:xfrm flipH="1">
            <a:off x="3187133" y="2778716"/>
            <a:ext cx="3227455" cy="51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49" idx="1"/>
            <a:endCxn id="246" idx="3"/>
          </p:cNvCxnSpPr>
          <p:nvPr/>
        </p:nvCxnSpPr>
        <p:spPr>
          <a:xfrm flipH="1">
            <a:off x="2304292" y="3023649"/>
            <a:ext cx="4110296" cy="840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0" idx="1"/>
            <a:endCxn id="243" idx="3"/>
          </p:cNvCxnSpPr>
          <p:nvPr/>
        </p:nvCxnSpPr>
        <p:spPr>
          <a:xfrm flipH="1">
            <a:off x="3474224" y="3261473"/>
            <a:ext cx="2940364" cy="14614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1" idx="1"/>
            <a:endCxn id="228" idx="3"/>
          </p:cNvCxnSpPr>
          <p:nvPr/>
        </p:nvCxnSpPr>
        <p:spPr>
          <a:xfrm flipH="1">
            <a:off x="3465812" y="3501601"/>
            <a:ext cx="2948776" cy="22153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442090" y="4350802"/>
            <a:ext cx="137730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NewEdgeLists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Flowchart: Process 184"/>
          <p:cNvSpPr/>
          <p:nvPr/>
        </p:nvSpPr>
        <p:spPr>
          <a:xfrm>
            <a:off x="3174911" y="168664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6" name="Flowchart: Process 185"/>
          <p:cNvSpPr/>
          <p:nvPr/>
        </p:nvSpPr>
        <p:spPr>
          <a:xfrm>
            <a:off x="3447524" y="168664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7" name="Flowchart: Process 186"/>
          <p:cNvSpPr/>
          <p:nvPr/>
        </p:nvSpPr>
        <p:spPr>
          <a:xfrm>
            <a:off x="3720136" y="168664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4" name="Flowchart: Process 183"/>
          <p:cNvSpPr/>
          <p:nvPr/>
        </p:nvSpPr>
        <p:spPr>
          <a:xfrm>
            <a:off x="3096196" y="1687892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8" name="Flowchart: Process 187"/>
          <p:cNvSpPr/>
          <p:nvPr/>
        </p:nvSpPr>
        <p:spPr>
          <a:xfrm>
            <a:off x="4351414" y="168664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9" name="Flowchart: Process 188"/>
          <p:cNvSpPr/>
          <p:nvPr/>
        </p:nvSpPr>
        <p:spPr>
          <a:xfrm>
            <a:off x="4624027" y="168664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0" name="Flowchart: Process 189"/>
          <p:cNvSpPr/>
          <p:nvPr/>
        </p:nvSpPr>
        <p:spPr>
          <a:xfrm>
            <a:off x="4896639" y="1686640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4272699" y="1687892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2" name="Flowchart: Process 191"/>
          <p:cNvSpPr/>
          <p:nvPr/>
        </p:nvSpPr>
        <p:spPr>
          <a:xfrm>
            <a:off x="3404767" y="216975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3" name="Flowchart: Process 192"/>
          <p:cNvSpPr/>
          <p:nvPr/>
        </p:nvSpPr>
        <p:spPr>
          <a:xfrm>
            <a:off x="3677380" y="2169758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4" name="Flowchart: Process 193"/>
          <p:cNvSpPr/>
          <p:nvPr/>
        </p:nvSpPr>
        <p:spPr>
          <a:xfrm>
            <a:off x="3949992" y="2169758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5" name="Flowchart: Process 194"/>
          <p:cNvSpPr/>
          <p:nvPr/>
        </p:nvSpPr>
        <p:spPr>
          <a:xfrm>
            <a:off x="3326052" y="2171010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6" name="Flowchart: Process 195"/>
          <p:cNvSpPr/>
          <p:nvPr/>
        </p:nvSpPr>
        <p:spPr>
          <a:xfrm>
            <a:off x="2202303" y="265852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7" name="Flowchart: Process 196"/>
          <p:cNvSpPr/>
          <p:nvPr/>
        </p:nvSpPr>
        <p:spPr>
          <a:xfrm>
            <a:off x="2474916" y="2658520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8" name="Flowchart: Process 197"/>
          <p:cNvSpPr/>
          <p:nvPr/>
        </p:nvSpPr>
        <p:spPr>
          <a:xfrm>
            <a:off x="2747528" y="2658520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9" name="Flowchart: Process 198"/>
          <p:cNvSpPr/>
          <p:nvPr/>
        </p:nvSpPr>
        <p:spPr>
          <a:xfrm>
            <a:off x="2123588" y="2659772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0" name="Flowchart: Process 199"/>
          <p:cNvSpPr/>
          <p:nvPr/>
        </p:nvSpPr>
        <p:spPr>
          <a:xfrm>
            <a:off x="2493379" y="329960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1" name="Flowchart: Process 200"/>
          <p:cNvSpPr/>
          <p:nvPr/>
        </p:nvSpPr>
        <p:spPr>
          <a:xfrm>
            <a:off x="2765992" y="329960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2" name="Flowchart: Process 201"/>
          <p:cNvSpPr/>
          <p:nvPr/>
        </p:nvSpPr>
        <p:spPr>
          <a:xfrm>
            <a:off x="3038604" y="329960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3" name="Flowchart: Process 202"/>
          <p:cNvSpPr/>
          <p:nvPr/>
        </p:nvSpPr>
        <p:spPr>
          <a:xfrm>
            <a:off x="2414664" y="3300859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4" name="Flowchart: Process 203"/>
          <p:cNvSpPr/>
          <p:nvPr/>
        </p:nvSpPr>
        <p:spPr>
          <a:xfrm>
            <a:off x="2493378" y="359136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5" name="Flowchart: Process 204"/>
          <p:cNvSpPr/>
          <p:nvPr/>
        </p:nvSpPr>
        <p:spPr>
          <a:xfrm>
            <a:off x="2765991" y="359136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6" name="Flowchart: Process 205"/>
          <p:cNvSpPr/>
          <p:nvPr/>
        </p:nvSpPr>
        <p:spPr>
          <a:xfrm>
            <a:off x="3038603" y="3591362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7" name="Flowchart: Process 206"/>
          <p:cNvSpPr/>
          <p:nvPr/>
        </p:nvSpPr>
        <p:spPr>
          <a:xfrm>
            <a:off x="2414663" y="3592614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208" name="Straight Connector 207"/>
          <p:cNvCxnSpPr>
            <a:stCxn id="114" idx="3"/>
            <a:endCxn id="184" idx="1"/>
          </p:cNvCxnSpPr>
          <p:nvPr/>
        </p:nvCxnSpPr>
        <p:spPr>
          <a:xfrm flipV="1">
            <a:off x="2806960" y="1809216"/>
            <a:ext cx="289236" cy="2391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4" idx="3"/>
            <a:endCxn id="191" idx="1"/>
          </p:cNvCxnSpPr>
          <p:nvPr/>
        </p:nvCxnSpPr>
        <p:spPr>
          <a:xfrm>
            <a:off x="4083532" y="1809216"/>
            <a:ext cx="189167" cy="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25" idx="3"/>
            <a:endCxn id="195" idx="1"/>
          </p:cNvCxnSpPr>
          <p:nvPr/>
        </p:nvCxnSpPr>
        <p:spPr>
          <a:xfrm>
            <a:off x="3079570" y="2291862"/>
            <a:ext cx="246482" cy="472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29" idx="3"/>
            <a:endCxn id="199" idx="1"/>
          </p:cNvCxnSpPr>
          <p:nvPr/>
        </p:nvCxnSpPr>
        <p:spPr>
          <a:xfrm flipV="1">
            <a:off x="1989119" y="2781096"/>
            <a:ext cx="134469" cy="14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8" idx="3"/>
            <a:endCxn id="203" idx="1"/>
          </p:cNvCxnSpPr>
          <p:nvPr/>
        </p:nvCxnSpPr>
        <p:spPr>
          <a:xfrm>
            <a:off x="2261731" y="3371963"/>
            <a:ext cx="152933" cy="5022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42" idx="3"/>
            <a:endCxn id="207" idx="1"/>
          </p:cNvCxnSpPr>
          <p:nvPr/>
        </p:nvCxnSpPr>
        <p:spPr>
          <a:xfrm>
            <a:off x="2261731" y="3609572"/>
            <a:ext cx="152932" cy="104366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2350913" y="3569252"/>
            <a:ext cx="1114899" cy="30777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2072234" y="2625343"/>
            <a:ext cx="1114899" cy="30777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/>
          <p:cNvSpPr/>
          <p:nvPr/>
        </p:nvSpPr>
        <p:spPr>
          <a:xfrm>
            <a:off x="3266050" y="2137648"/>
            <a:ext cx="1114899" cy="30777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3034578" y="1655528"/>
            <a:ext cx="2297279" cy="30777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359325" y="3253732"/>
            <a:ext cx="1114899" cy="30777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ounded Rectangle 245"/>
          <p:cNvSpPr/>
          <p:nvPr/>
        </p:nvSpPr>
        <p:spPr>
          <a:xfrm>
            <a:off x="2100313" y="3024658"/>
            <a:ext cx="203979" cy="166086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132" idx="3"/>
            <a:endCxn id="246" idx="1"/>
          </p:cNvCxnSpPr>
          <p:nvPr/>
        </p:nvCxnSpPr>
        <p:spPr>
          <a:xfrm flipV="1">
            <a:off x="1989119" y="3107701"/>
            <a:ext cx="111194" cy="28958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ounded Rectangle 252"/>
          <p:cNvSpPr/>
          <p:nvPr/>
        </p:nvSpPr>
        <p:spPr>
          <a:xfrm>
            <a:off x="1538450" y="3784769"/>
            <a:ext cx="203979" cy="166086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>
            <a:stCxn id="152" idx="1"/>
            <a:endCxn id="253" idx="3"/>
          </p:cNvCxnSpPr>
          <p:nvPr/>
        </p:nvCxnSpPr>
        <p:spPr>
          <a:xfrm flipH="1">
            <a:off x="1742429" y="3741728"/>
            <a:ext cx="4672158" cy="12608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143" idx="3"/>
            <a:endCxn id="253" idx="1"/>
          </p:cNvCxnSpPr>
          <p:nvPr/>
        </p:nvCxnSpPr>
        <p:spPr>
          <a:xfrm>
            <a:off x="1443892" y="3854738"/>
            <a:ext cx="94558" cy="13074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ounded Rectangle 320"/>
          <p:cNvSpPr/>
          <p:nvPr/>
        </p:nvSpPr>
        <p:spPr>
          <a:xfrm>
            <a:off x="1538450" y="2440674"/>
            <a:ext cx="203979" cy="166086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/>
          <p:cNvCxnSpPr>
            <a:stCxn id="126" idx="3"/>
            <a:endCxn id="321" idx="1"/>
          </p:cNvCxnSpPr>
          <p:nvPr/>
        </p:nvCxnSpPr>
        <p:spPr>
          <a:xfrm flipV="1">
            <a:off x="1443893" y="2523717"/>
            <a:ext cx="94557" cy="13312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ounded Rectangle 365"/>
          <p:cNvSpPr/>
          <p:nvPr/>
        </p:nvSpPr>
        <p:spPr>
          <a:xfrm>
            <a:off x="2363966" y="1970151"/>
            <a:ext cx="203979" cy="166086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7" name="Straight Connector 366"/>
          <p:cNvCxnSpPr>
            <a:stCxn id="118" idx="3"/>
            <a:endCxn id="366" idx="1"/>
          </p:cNvCxnSpPr>
          <p:nvPr/>
        </p:nvCxnSpPr>
        <p:spPr>
          <a:xfrm flipV="1">
            <a:off x="2261732" y="2053194"/>
            <a:ext cx="102234" cy="106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 rot="16200000">
            <a:off x="708505" y="2094637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Part. 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  <a:endParaRPr lang="en-US" sz="1400" dirty="0"/>
          </a:p>
        </p:txBody>
      </p:sp>
      <p:sp>
        <p:nvSpPr>
          <p:cNvPr id="378" name="Rectangle 377"/>
          <p:cNvSpPr/>
          <p:nvPr/>
        </p:nvSpPr>
        <p:spPr>
          <a:xfrm rot="16200000">
            <a:off x="714938" y="3313837"/>
            <a:ext cx="61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Part. </a:t>
            </a:r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43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1059158" y="493785"/>
            <a:ext cx="393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Edge Computation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Design (…continued) </a:t>
            </a:r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(TO REMOVE)</a:t>
            </a: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71373" y="879956"/>
            <a:ext cx="60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(c) </a:t>
            </a:r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computation design.</a:t>
            </a:r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>
            <a:off x="1949736" y="157359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0" name="Flowchart: Process 109"/>
          <p:cNvSpPr/>
          <p:nvPr/>
        </p:nvSpPr>
        <p:spPr>
          <a:xfrm>
            <a:off x="2222349" y="157359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>
            <a:off x="2494962" y="157359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>
            <a:off x="2767575" y="157359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3" name="Flowchart: Process 112"/>
          <p:cNvSpPr/>
          <p:nvPr/>
        </p:nvSpPr>
        <p:spPr>
          <a:xfrm>
            <a:off x="3040188" y="157359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>
            <a:off x="3312801" y="157359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>
            <a:off x="1949736" y="181876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6" name="Flowchart: Process 115"/>
          <p:cNvSpPr/>
          <p:nvPr/>
        </p:nvSpPr>
        <p:spPr>
          <a:xfrm>
            <a:off x="2222349" y="181876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7" name="Flowchart: Process 116"/>
          <p:cNvSpPr/>
          <p:nvPr/>
        </p:nvSpPr>
        <p:spPr>
          <a:xfrm>
            <a:off x="2494962" y="181876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2767573" y="181624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9" name="Flowchart: Process 118"/>
          <p:cNvSpPr/>
          <p:nvPr/>
        </p:nvSpPr>
        <p:spPr>
          <a:xfrm>
            <a:off x="1949736" y="205889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0" name="Flowchart: Process 119"/>
          <p:cNvSpPr/>
          <p:nvPr/>
        </p:nvSpPr>
        <p:spPr>
          <a:xfrm>
            <a:off x="2222349" y="205889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1" name="Flowchart: Process 120"/>
          <p:cNvSpPr/>
          <p:nvPr/>
        </p:nvSpPr>
        <p:spPr>
          <a:xfrm>
            <a:off x="2494960" y="205637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2" name="Flowchart: Process 121"/>
          <p:cNvSpPr/>
          <p:nvPr/>
        </p:nvSpPr>
        <p:spPr>
          <a:xfrm>
            <a:off x="2767573" y="205385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3" name="Flowchart: Process 122"/>
          <p:cNvSpPr/>
          <p:nvPr/>
        </p:nvSpPr>
        <p:spPr>
          <a:xfrm>
            <a:off x="3040186" y="205385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4" name="Flowchart: Process 123"/>
          <p:cNvSpPr/>
          <p:nvPr/>
        </p:nvSpPr>
        <p:spPr>
          <a:xfrm>
            <a:off x="3312799" y="205385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5" name="Flowchart: Process 124"/>
          <p:cNvSpPr/>
          <p:nvPr/>
        </p:nvSpPr>
        <p:spPr>
          <a:xfrm>
            <a:off x="3585411" y="205385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6" name="Flowchart: Process 125"/>
          <p:cNvSpPr/>
          <p:nvPr/>
        </p:nvSpPr>
        <p:spPr>
          <a:xfrm>
            <a:off x="1949734" y="229902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7" name="Flowchart: Process 126"/>
          <p:cNvSpPr/>
          <p:nvPr/>
        </p:nvSpPr>
        <p:spPr>
          <a:xfrm>
            <a:off x="1949734" y="254322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8" name="Flowchart: Process 127"/>
          <p:cNvSpPr/>
          <p:nvPr/>
        </p:nvSpPr>
        <p:spPr>
          <a:xfrm>
            <a:off x="2222347" y="254322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9" name="Flowchart: Process 128"/>
          <p:cNvSpPr/>
          <p:nvPr/>
        </p:nvSpPr>
        <p:spPr>
          <a:xfrm>
            <a:off x="2494960" y="254322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0" name="Flowchart: Process 129"/>
          <p:cNvSpPr/>
          <p:nvPr/>
        </p:nvSpPr>
        <p:spPr>
          <a:xfrm>
            <a:off x="1949734" y="289865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1" name="Flowchart: Process 130"/>
          <p:cNvSpPr/>
          <p:nvPr/>
        </p:nvSpPr>
        <p:spPr>
          <a:xfrm>
            <a:off x="2222347" y="289865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2" name="Flowchart: Process 131"/>
          <p:cNvSpPr/>
          <p:nvPr/>
        </p:nvSpPr>
        <p:spPr>
          <a:xfrm>
            <a:off x="2494960" y="289865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>
            <a:off x="1949734" y="313647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>
            <a:off x="2222347" y="313647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>
            <a:off x="2494960" y="313647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>
            <a:off x="2767572" y="313395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>
            <a:off x="1949734" y="337660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0" name="Flowchart: Process 139"/>
          <p:cNvSpPr/>
          <p:nvPr/>
        </p:nvSpPr>
        <p:spPr>
          <a:xfrm>
            <a:off x="2222347" y="337660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1" name="Flowchart: Process 140"/>
          <p:cNvSpPr/>
          <p:nvPr/>
        </p:nvSpPr>
        <p:spPr>
          <a:xfrm>
            <a:off x="2494959" y="337408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2" name="Flowchart: Process 141"/>
          <p:cNvSpPr/>
          <p:nvPr/>
        </p:nvSpPr>
        <p:spPr>
          <a:xfrm>
            <a:off x="2767572" y="337156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3" name="Flowchart: Process 142"/>
          <p:cNvSpPr/>
          <p:nvPr/>
        </p:nvSpPr>
        <p:spPr>
          <a:xfrm>
            <a:off x="1949733" y="361672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5" name="Flowchart: Process 104"/>
          <p:cNvSpPr/>
          <p:nvPr/>
        </p:nvSpPr>
        <p:spPr>
          <a:xfrm>
            <a:off x="5392870" y="156790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>
            <a:off x="5665483" y="156790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7" name="Flowchart: Process 106"/>
          <p:cNvSpPr/>
          <p:nvPr/>
        </p:nvSpPr>
        <p:spPr>
          <a:xfrm>
            <a:off x="5938096" y="156790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>
            <a:off x="6210709" y="156790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>
            <a:off x="6483322" y="156790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6755935" y="156790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5392870" y="181307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5665483" y="181307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5938096" y="181307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2" name="Flowchart: Process 171"/>
          <p:cNvSpPr/>
          <p:nvPr/>
        </p:nvSpPr>
        <p:spPr>
          <a:xfrm>
            <a:off x="6210707" y="181055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3" name="Flowchart: Process 172"/>
          <p:cNvSpPr/>
          <p:nvPr/>
        </p:nvSpPr>
        <p:spPr>
          <a:xfrm>
            <a:off x="5392870" y="205320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4" name="Flowchart: Process 173"/>
          <p:cNvSpPr/>
          <p:nvPr/>
        </p:nvSpPr>
        <p:spPr>
          <a:xfrm>
            <a:off x="5665483" y="205320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5938094" y="205068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6" name="Flowchart: Process 175"/>
          <p:cNvSpPr/>
          <p:nvPr/>
        </p:nvSpPr>
        <p:spPr>
          <a:xfrm>
            <a:off x="6210707" y="204816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7" name="Flowchart: Process 176"/>
          <p:cNvSpPr/>
          <p:nvPr/>
        </p:nvSpPr>
        <p:spPr>
          <a:xfrm>
            <a:off x="6483320" y="204816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8" name="Flowchart: Process 177"/>
          <p:cNvSpPr/>
          <p:nvPr/>
        </p:nvSpPr>
        <p:spPr>
          <a:xfrm>
            <a:off x="6755933" y="204816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9" name="Flowchart: Process 178"/>
          <p:cNvSpPr/>
          <p:nvPr/>
        </p:nvSpPr>
        <p:spPr>
          <a:xfrm>
            <a:off x="7028545" y="204816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0" name="Flowchart: Process 179"/>
          <p:cNvSpPr/>
          <p:nvPr/>
        </p:nvSpPr>
        <p:spPr>
          <a:xfrm>
            <a:off x="5392868" y="229332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1" name="Flowchart: Process 180"/>
          <p:cNvSpPr/>
          <p:nvPr/>
        </p:nvSpPr>
        <p:spPr>
          <a:xfrm>
            <a:off x="5392868" y="253753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2" name="Flowchart: Process 181"/>
          <p:cNvSpPr/>
          <p:nvPr/>
        </p:nvSpPr>
        <p:spPr>
          <a:xfrm>
            <a:off x="5665481" y="2537536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3" name="Flowchart: Process 182"/>
          <p:cNvSpPr/>
          <p:nvPr/>
        </p:nvSpPr>
        <p:spPr>
          <a:xfrm>
            <a:off x="5938094" y="253753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9" name="Flowchart: Process 208"/>
          <p:cNvSpPr/>
          <p:nvPr/>
        </p:nvSpPr>
        <p:spPr>
          <a:xfrm>
            <a:off x="5392868" y="289295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0" name="Flowchart: Process 209"/>
          <p:cNvSpPr/>
          <p:nvPr/>
        </p:nvSpPr>
        <p:spPr>
          <a:xfrm>
            <a:off x="5665481" y="289295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1" name="Flowchart: Process 210"/>
          <p:cNvSpPr/>
          <p:nvPr/>
        </p:nvSpPr>
        <p:spPr>
          <a:xfrm>
            <a:off x="5938094" y="289295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3" name="Flowchart: Process 212"/>
          <p:cNvSpPr/>
          <p:nvPr/>
        </p:nvSpPr>
        <p:spPr>
          <a:xfrm>
            <a:off x="5392868" y="313078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4" name="Flowchart: Process 213"/>
          <p:cNvSpPr/>
          <p:nvPr/>
        </p:nvSpPr>
        <p:spPr>
          <a:xfrm>
            <a:off x="5665481" y="313078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6" name="Flowchart: Process 215"/>
          <p:cNvSpPr/>
          <p:nvPr/>
        </p:nvSpPr>
        <p:spPr>
          <a:xfrm>
            <a:off x="5938094" y="313078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7" name="Flowchart: Process 216"/>
          <p:cNvSpPr/>
          <p:nvPr/>
        </p:nvSpPr>
        <p:spPr>
          <a:xfrm>
            <a:off x="6210706" y="312826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8" name="Flowchart: Process 217"/>
          <p:cNvSpPr/>
          <p:nvPr/>
        </p:nvSpPr>
        <p:spPr>
          <a:xfrm>
            <a:off x="5392868" y="337091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0" name="Flowchart: Process 219"/>
          <p:cNvSpPr/>
          <p:nvPr/>
        </p:nvSpPr>
        <p:spPr>
          <a:xfrm>
            <a:off x="5665481" y="337091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1" name="Flowchart: Process 220"/>
          <p:cNvSpPr/>
          <p:nvPr/>
        </p:nvSpPr>
        <p:spPr>
          <a:xfrm>
            <a:off x="5938093" y="336839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3" name="Flowchart: Process 222"/>
          <p:cNvSpPr/>
          <p:nvPr/>
        </p:nvSpPr>
        <p:spPr>
          <a:xfrm>
            <a:off x="6210706" y="336587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4" name="Flowchart: Process 223"/>
          <p:cNvSpPr/>
          <p:nvPr/>
        </p:nvSpPr>
        <p:spPr>
          <a:xfrm>
            <a:off x="5392867" y="361103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6" name="Flowchart: Process 225"/>
          <p:cNvSpPr/>
          <p:nvPr/>
        </p:nvSpPr>
        <p:spPr>
          <a:xfrm>
            <a:off x="7396499" y="156504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7" name="Flowchart: Process 226"/>
          <p:cNvSpPr/>
          <p:nvPr/>
        </p:nvSpPr>
        <p:spPr>
          <a:xfrm>
            <a:off x="7669112" y="156504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9" name="Flowchart: Process 228"/>
          <p:cNvSpPr/>
          <p:nvPr/>
        </p:nvSpPr>
        <p:spPr>
          <a:xfrm>
            <a:off x="7941724" y="156504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30" name="Flowchart: Process 229"/>
          <p:cNvSpPr/>
          <p:nvPr/>
        </p:nvSpPr>
        <p:spPr>
          <a:xfrm>
            <a:off x="7317784" y="1566296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4" name="Flowchart: Process 243"/>
          <p:cNvSpPr/>
          <p:nvPr/>
        </p:nvSpPr>
        <p:spPr>
          <a:xfrm>
            <a:off x="6423891" y="253692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5" name="Flowchart: Process 244"/>
          <p:cNvSpPr/>
          <p:nvPr/>
        </p:nvSpPr>
        <p:spPr>
          <a:xfrm>
            <a:off x="6696504" y="2536924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7" name="Flowchart: Process 246"/>
          <p:cNvSpPr/>
          <p:nvPr/>
        </p:nvSpPr>
        <p:spPr>
          <a:xfrm>
            <a:off x="6969116" y="2536924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8" name="Flowchart: Process 247"/>
          <p:cNvSpPr/>
          <p:nvPr/>
        </p:nvSpPr>
        <p:spPr>
          <a:xfrm>
            <a:off x="6345176" y="2538176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0" name="Flowchart: Process 249"/>
          <p:cNvSpPr/>
          <p:nvPr/>
        </p:nvSpPr>
        <p:spPr>
          <a:xfrm>
            <a:off x="6714967" y="317801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1" name="Flowchart: Process 250"/>
          <p:cNvSpPr/>
          <p:nvPr/>
        </p:nvSpPr>
        <p:spPr>
          <a:xfrm>
            <a:off x="6987580" y="317801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2" name="Flowchart: Process 251"/>
          <p:cNvSpPr/>
          <p:nvPr/>
        </p:nvSpPr>
        <p:spPr>
          <a:xfrm>
            <a:off x="7260192" y="317801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4" name="Flowchart: Process 253"/>
          <p:cNvSpPr/>
          <p:nvPr/>
        </p:nvSpPr>
        <p:spPr>
          <a:xfrm>
            <a:off x="6636252" y="3179263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259" name="Straight Connector 258"/>
          <p:cNvCxnSpPr>
            <a:stCxn id="168" idx="3"/>
            <a:endCxn id="230" idx="1"/>
          </p:cNvCxnSpPr>
          <p:nvPr/>
        </p:nvCxnSpPr>
        <p:spPr>
          <a:xfrm flipV="1">
            <a:off x="7028548" y="1687620"/>
            <a:ext cx="289236" cy="2391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83" idx="3"/>
            <a:endCxn id="248" idx="1"/>
          </p:cNvCxnSpPr>
          <p:nvPr/>
        </p:nvCxnSpPr>
        <p:spPr>
          <a:xfrm flipV="1">
            <a:off x="6210707" y="2659500"/>
            <a:ext cx="134469" cy="14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17" idx="3"/>
            <a:endCxn id="254" idx="1"/>
          </p:cNvCxnSpPr>
          <p:nvPr/>
        </p:nvCxnSpPr>
        <p:spPr>
          <a:xfrm>
            <a:off x="6483319" y="3250367"/>
            <a:ext cx="152933" cy="5022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Process 339"/>
          <p:cNvSpPr/>
          <p:nvPr/>
        </p:nvSpPr>
        <p:spPr>
          <a:xfrm>
            <a:off x="5810911" y="443108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1" name="Flowchart: Process 340"/>
          <p:cNvSpPr/>
          <p:nvPr/>
        </p:nvSpPr>
        <p:spPr>
          <a:xfrm>
            <a:off x="6083524" y="443108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2" name="Flowchart: Process 341"/>
          <p:cNvSpPr/>
          <p:nvPr/>
        </p:nvSpPr>
        <p:spPr>
          <a:xfrm>
            <a:off x="6356137" y="443108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3" name="Flowchart: Process 342"/>
          <p:cNvSpPr/>
          <p:nvPr/>
        </p:nvSpPr>
        <p:spPr>
          <a:xfrm>
            <a:off x="6628750" y="443108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4" name="Flowchart: Process 343"/>
          <p:cNvSpPr/>
          <p:nvPr/>
        </p:nvSpPr>
        <p:spPr>
          <a:xfrm>
            <a:off x="6901363" y="443108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5" name="Flowchart: Process 344"/>
          <p:cNvSpPr/>
          <p:nvPr/>
        </p:nvSpPr>
        <p:spPr>
          <a:xfrm>
            <a:off x="7173976" y="443108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6" name="Flowchart: Process 345"/>
          <p:cNvSpPr/>
          <p:nvPr/>
        </p:nvSpPr>
        <p:spPr>
          <a:xfrm>
            <a:off x="5810911" y="467625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7" name="Flowchart: Process 346"/>
          <p:cNvSpPr/>
          <p:nvPr/>
        </p:nvSpPr>
        <p:spPr>
          <a:xfrm>
            <a:off x="6083524" y="467625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8" name="Flowchart: Process 347"/>
          <p:cNvSpPr/>
          <p:nvPr/>
        </p:nvSpPr>
        <p:spPr>
          <a:xfrm>
            <a:off x="6356137" y="467625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49" name="Flowchart: Process 348"/>
          <p:cNvSpPr/>
          <p:nvPr/>
        </p:nvSpPr>
        <p:spPr>
          <a:xfrm>
            <a:off x="6628748" y="467373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0" name="Flowchart: Process 349"/>
          <p:cNvSpPr/>
          <p:nvPr/>
        </p:nvSpPr>
        <p:spPr>
          <a:xfrm>
            <a:off x="5810911" y="491638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1" name="Flowchart: Process 350"/>
          <p:cNvSpPr/>
          <p:nvPr/>
        </p:nvSpPr>
        <p:spPr>
          <a:xfrm>
            <a:off x="6083524" y="491638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2" name="Flowchart: Process 351"/>
          <p:cNvSpPr/>
          <p:nvPr/>
        </p:nvSpPr>
        <p:spPr>
          <a:xfrm>
            <a:off x="6356135" y="491386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3" name="Flowchart: Process 352"/>
          <p:cNvSpPr/>
          <p:nvPr/>
        </p:nvSpPr>
        <p:spPr>
          <a:xfrm>
            <a:off x="6628748" y="491134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4" name="Flowchart: Process 353"/>
          <p:cNvSpPr/>
          <p:nvPr/>
        </p:nvSpPr>
        <p:spPr>
          <a:xfrm>
            <a:off x="6901361" y="491134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5" name="Flowchart: Process 354"/>
          <p:cNvSpPr/>
          <p:nvPr/>
        </p:nvSpPr>
        <p:spPr>
          <a:xfrm>
            <a:off x="7173974" y="491134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6" name="Flowchart: Process 355"/>
          <p:cNvSpPr/>
          <p:nvPr/>
        </p:nvSpPr>
        <p:spPr>
          <a:xfrm>
            <a:off x="7446586" y="491134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8" name="Flowchart: Process 357"/>
          <p:cNvSpPr/>
          <p:nvPr/>
        </p:nvSpPr>
        <p:spPr>
          <a:xfrm>
            <a:off x="5810909" y="515650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59" name="Flowchart: Process 358"/>
          <p:cNvSpPr/>
          <p:nvPr/>
        </p:nvSpPr>
        <p:spPr>
          <a:xfrm>
            <a:off x="5810909" y="540071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0" name="Flowchart: Process 359"/>
          <p:cNvSpPr/>
          <p:nvPr/>
        </p:nvSpPr>
        <p:spPr>
          <a:xfrm>
            <a:off x="6083522" y="5400716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1" name="Flowchart: Process 360"/>
          <p:cNvSpPr/>
          <p:nvPr/>
        </p:nvSpPr>
        <p:spPr>
          <a:xfrm>
            <a:off x="6356135" y="540071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2" name="Flowchart: Process 361"/>
          <p:cNvSpPr/>
          <p:nvPr/>
        </p:nvSpPr>
        <p:spPr>
          <a:xfrm>
            <a:off x="5810909" y="575613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3" name="Flowchart: Process 362"/>
          <p:cNvSpPr/>
          <p:nvPr/>
        </p:nvSpPr>
        <p:spPr>
          <a:xfrm>
            <a:off x="6083522" y="575613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4" name="Flowchart: Process 363"/>
          <p:cNvSpPr/>
          <p:nvPr/>
        </p:nvSpPr>
        <p:spPr>
          <a:xfrm>
            <a:off x="6356135" y="575613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5" name="Flowchart: Process 364"/>
          <p:cNvSpPr/>
          <p:nvPr/>
        </p:nvSpPr>
        <p:spPr>
          <a:xfrm>
            <a:off x="5810909" y="599396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8" name="Flowchart: Process 367"/>
          <p:cNvSpPr/>
          <p:nvPr/>
        </p:nvSpPr>
        <p:spPr>
          <a:xfrm>
            <a:off x="6083522" y="599396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69" name="Flowchart: Process 368"/>
          <p:cNvSpPr/>
          <p:nvPr/>
        </p:nvSpPr>
        <p:spPr>
          <a:xfrm>
            <a:off x="6356135" y="599396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1" name="Flowchart: Process 370"/>
          <p:cNvSpPr/>
          <p:nvPr/>
        </p:nvSpPr>
        <p:spPr>
          <a:xfrm>
            <a:off x="6628747" y="599144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2" name="Flowchart: Process 371"/>
          <p:cNvSpPr/>
          <p:nvPr/>
        </p:nvSpPr>
        <p:spPr>
          <a:xfrm>
            <a:off x="5810909" y="623409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3" name="Flowchart: Process 372"/>
          <p:cNvSpPr/>
          <p:nvPr/>
        </p:nvSpPr>
        <p:spPr>
          <a:xfrm>
            <a:off x="6083522" y="623409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4" name="Flowchart: Process 373"/>
          <p:cNvSpPr/>
          <p:nvPr/>
        </p:nvSpPr>
        <p:spPr>
          <a:xfrm>
            <a:off x="6356134" y="623157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5" name="Flowchart: Process 374"/>
          <p:cNvSpPr/>
          <p:nvPr/>
        </p:nvSpPr>
        <p:spPr>
          <a:xfrm>
            <a:off x="6628747" y="622905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6" name="Flowchart: Process 375"/>
          <p:cNvSpPr/>
          <p:nvPr/>
        </p:nvSpPr>
        <p:spPr>
          <a:xfrm>
            <a:off x="5810908" y="647421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7" name="Flowchart: Process 376"/>
          <p:cNvSpPr/>
          <p:nvPr/>
        </p:nvSpPr>
        <p:spPr>
          <a:xfrm>
            <a:off x="7814540" y="442822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8" name="Flowchart: Process 377"/>
          <p:cNvSpPr/>
          <p:nvPr/>
        </p:nvSpPr>
        <p:spPr>
          <a:xfrm>
            <a:off x="8087153" y="442822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9" name="Flowchart: Process 378"/>
          <p:cNvSpPr/>
          <p:nvPr/>
        </p:nvSpPr>
        <p:spPr>
          <a:xfrm>
            <a:off x="8359765" y="442822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0" name="Flowchart: Process 379"/>
          <p:cNvSpPr/>
          <p:nvPr/>
        </p:nvSpPr>
        <p:spPr>
          <a:xfrm>
            <a:off x="7735825" y="4429476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1" name="Flowchart: Process 380"/>
          <p:cNvSpPr/>
          <p:nvPr/>
        </p:nvSpPr>
        <p:spPr>
          <a:xfrm>
            <a:off x="8991043" y="442822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2" name="Flowchart: Process 381"/>
          <p:cNvSpPr/>
          <p:nvPr/>
        </p:nvSpPr>
        <p:spPr>
          <a:xfrm>
            <a:off x="9263656" y="442822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3" name="Flowchart: Process 382"/>
          <p:cNvSpPr/>
          <p:nvPr/>
        </p:nvSpPr>
        <p:spPr>
          <a:xfrm>
            <a:off x="9536268" y="4428224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4" name="Flowchart: Process 383"/>
          <p:cNvSpPr/>
          <p:nvPr/>
        </p:nvSpPr>
        <p:spPr>
          <a:xfrm>
            <a:off x="8912328" y="4429476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5" name="Flowchart: Process 384"/>
          <p:cNvSpPr/>
          <p:nvPr/>
        </p:nvSpPr>
        <p:spPr>
          <a:xfrm>
            <a:off x="8044396" y="491134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6" name="Flowchart: Process 385"/>
          <p:cNvSpPr/>
          <p:nvPr/>
        </p:nvSpPr>
        <p:spPr>
          <a:xfrm>
            <a:off x="8317009" y="4911342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7" name="Flowchart: Process 386"/>
          <p:cNvSpPr/>
          <p:nvPr/>
        </p:nvSpPr>
        <p:spPr>
          <a:xfrm>
            <a:off x="8589621" y="4911342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8" name="Flowchart: Process 387"/>
          <p:cNvSpPr/>
          <p:nvPr/>
        </p:nvSpPr>
        <p:spPr>
          <a:xfrm>
            <a:off x="7965681" y="4912594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89" name="Flowchart: Process 388"/>
          <p:cNvSpPr/>
          <p:nvPr/>
        </p:nvSpPr>
        <p:spPr>
          <a:xfrm>
            <a:off x="6841932" y="540010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0" name="Flowchart: Process 389"/>
          <p:cNvSpPr/>
          <p:nvPr/>
        </p:nvSpPr>
        <p:spPr>
          <a:xfrm>
            <a:off x="7114545" y="5400104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1" name="Flowchart: Process 390"/>
          <p:cNvSpPr/>
          <p:nvPr/>
        </p:nvSpPr>
        <p:spPr>
          <a:xfrm>
            <a:off x="7387157" y="5400104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2" name="Flowchart: Process 391"/>
          <p:cNvSpPr/>
          <p:nvPr/>
        </p:nvSpPr>
        <p:spPr>
          <a:xfrm>
            <a:off x="6763217" y="5401356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3" name="Flowchart: Process 392"/>
          <p:cNvSpPr/>
          <p:nvPr/>
        </p:nvSpPr>
        <p:spPr>
          <a:xfrm>
            <a:off x="7133008" y="604119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4" name="Flowchart: Process 393"/>
          <p:cNvSpPr/>
          <p:nvPr/>
        </p:nvSpPr>
        <p:spPr>
          <a:xfrm>
            <a:off x="7405621" y="604119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5" name="Flowchart: Process 394"/>
          <p:cNvSpPr/>
          <p:nvPr/>
        </p:nvSpPr>
        <p:spPr>
          <a:xfrm>
            <a:off x="7678233" y="604119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6" name="Flowchart: Process 395"/>
          <p:cNvSpPr/>
          <p:nvPr/>
        </p:nvSpPr>
        <p:spPr>
          <a:xfrm>
            <a:off x="7054293" y="6042443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7" name="Flowchart: Process 396"/>
          <p:cNvSpPr/>
          <p:nvPr/>
        </p:nvSpPr>
        <p:spPr>
          <a:xfrm>
            <a:off x="7133007" y="633294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8" name="Flowchart: Process 397"/>
          <p:cNvSpPr/>
          <p:nvPr/>
        </p:nvSpPr>
        <p:spPr>
          <a:xfrm>
            <a:off x="7405620" y="6332946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9" name="Flowchart: Process 398"/>
          <p:cNvSpPr/>
          <p:nvPr/>
        </p:nvSpPr>
        <p:spPr>
          <a:xfrm>
            <a:off x="7678232" y="6332946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00" name="Flowchart: Process 399"/>
          <p:cNvSpPr/>
          <p:nvPr/>
        </p:nvSpPr>
        <p:spPr>
          <a:xfrm>
            <a:off x="7054292" y="6334198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401" name="Straight Connector 400"/>
          <p:cNvCxnSpPr>
            <a:stCxn id="345" idx="3"/>
            <a:endCxn id="380" idx="1"/>
          </p:cNvCxnSpPr>
          <p:nvPr/>
        </p:nvCxnSpPr>
        <p:spPr>
          <a:xfrm flipV="1">
            <a:off x="7446589" y="4550800"/>
            <a:ext cx="289236" cy="2391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>
            <a:stCxn id="380" idx="3"/>
            <a:endCxn id="384" idx="1"/>
          </p:cNvCxnSpPr>
          <p:nvPr/>
        </p:nvCxnSpPr>
        <p:spPr>
          <a:xfrm>
            <a:off x="8723161" y="4550800"/>
            <a:ext cx="189167" cy="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356" idx="3"/>
            <a:endCxn id="388" idx="1"/>
          </p:cNvCxnSpPr>
          <p:nvPr/>
        </p:nvCxnSpPr>
        <p:spPr>
          <a:xfrm>
            <a:off x="7719199" y="5033446"/>
            <a:ext cx="246482" cy="472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stCxn id="361" idx="3"/>
            <a:endCxn id="392" idx="1"/>
          </p:cNvCxnSpPr>
          <p:nvPr/>
        </p:nvCxnSpPr>
        <p:spPr>
          <a:xfrm flipV="1">
            <a:off x="6628748" y="5522680"/>
            <a:ext cx="134469" cy="14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371" idx="3"/>
            <a:endCxn id="396" idx="1"/>
          </p:cNvCxnSpPr>
          <p:nvPr/>
        </p:nvCxnSpPr>
        <p:spPr>
          <a:xfrm>
            <a:off x="6901360" y="6113547"/>
            <a:ext cx="152933" cy="5022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>
            <a:stCxn id="375" idx="3"/>
            <a:endCxn id="400" idx="1"/>
          </p:cNvCxnSpPr>
          <p:nvPr/>
        </p:nvCxnSpPr>
        <p:spPr>
          <a:xfrm>
            <a:off x="6901360" y="6351156"/>
            <a:ext cx="152932" cy="104366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949733" y="4031048"/>
            <a:ext cx="7949931" cy="229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Flowchart: Process 413"/>
          <p:cNvSpPr/>
          <p:nvPr/>
        </p:nvSpPr>
        <p:spPr>
          <a:xfrm>
            <a:off x="3580474" y="1573666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15" name="Flowchart: Process 414"/>
          <p:cNvSpPr/>
          <p:nvPr/>
        </p:nvSpPr>
        <p:spPr>
          <a:xfrm>
            <a:off x="3037595" y="1817504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16" name="Flowchart: Process 415"/>
          <p:cNvSpPr/>
          <p:nvPr/>
        </p:nvSpPr>
        <p:spPr>
          <a:xfrm>
            <a:off x="3858023" y="2054257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17" name="Flowchart: Process 416"/>
          <p:cNvSpPr/>
          <p:nvPr/>
        </p:nvSpPr>
        <p:spPr>
          <a:xfrm>
            <a:off x="2222345" y="2299019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18" name="Flowchart: Process 417"/>
          <p:cNvSpPr/>
          <p:nvPr/>
        </p:nvSpPr>
        <p:spPr>
          <a:xfrm>
            <a:off x="2755313" y="2545746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19" name="Flowchart: Process 418"/>
          <p:cNvSpPr/>
          <p:nvPr/>
        </p:nvSpPr>
        <p:spPr>
          <a:xfrm>
            <a:off x="2763679" y="2902938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20" name="Flowchart: Process 419"/>
          <p:cNvSpPr/>
          <p:nvPr/>
        </p:nvSpPr>
        <p:spPr>
          <a:xfrm>
            <a:off x="3037592" y="3135213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21" name="Flowchart: Process 420"/>
          <p:cNvSpPr/>
          <p:nvPr/>
        </p:nvSpPr>
        <p:spPr>
          <a:xfrm>
            <a:off x="3037593" y="3371562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22" name="Flowchart: Process 421"/>
          <p:cNvSpPr/>
          <p:nvPr/>
        </p:nvSpPr>
        <p:spPr>
          <a:xfrm>
            <a:off x="2219747" y="3616729"/>
            <a:ext cx="66349" cy="244207"/>
          </a:xfrm>
          <a:prstGeom prst="flowChartProcess">
            <a:avLst/>
          </a:prstGeom>
          <a:pattFill prst="pct75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04279" y="1564287"/>
            <a:ext cx="1704625" cy="2287270"/>
            <a:chOff x="4355869" y="3450237"/>
            <a:chExt cx="1704625" cy="2287270"/>
          </a:xfrm>
        </p:grpSpPr>
        <p:sp>
          <p:nvSpPr>
            <p:cNvPr id="423" name="Flowchart: Process 422"/>
            <p:cNvSpPr/>
            <p:nvPr/>
          </p:nvSpPr>
          <p:spPr>
            <a:xfrm>
              <a:off x="5716596" y="3450237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24" name="Flowchart: Process 423"/>
            <p:cNvSpPr/>
            <p:nvPr/>
          </p:nvSpPr>
          <p:spPr>
            <a:xfrm>
              <a:off x="5173717" y="3694075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25" name="Flowchart: Process 424"/>
            <p:cNvSpPr/>
            <p:nvPr/>
          </p:nvSpPr>
          <p:spPr>
            <a:xfrm>
              <a:off x="5994145" y="3930447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26" name="Flowchart: Process 425"/>
            <p:cNvSpPr/>
            <p:nvPr/>
          </p:nvSpPr>
          <p:spPr>
            <a:xfrm>
              <a:off x="4358467" y="4175590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27" name="Flowchart: Process 426"/>
            <p:cNvSpPr/>
            <p:nvPr/>
          </p:nvSpPr>
          <p:spPr>
            <a:xfrm>
              <a:off x="4891435" y="4422317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28" name="Flowchart: Process 427"/>
            <p:cNvSpPr/>
            <p:nvPr/>
          </p:nvSpPr>
          <p:spPr>
            <a:xfrm>
              <a:off x="4899801" y="4779509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29" name="Flowchart: Process 428"/>
            <p:cNvSpPr/>
            <p:nvPr/>
          </p:nvSpPr>
          <p:spPr>
            <a:xfrm>
              <a:off x="5173714" y="5011784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30" name="Flowchart: Process 429"/>
            <p:cNvSpPr/>
            <p:nvPr/>
          </p:nvSpPr>
          <p:spPr>
            <a:xfrm>
              <a:off x="5173715" y="5248133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31" name="Flowchart: Process 430"/>
            <p:cNvSpPr/>
            <p:nvPr/>
          </p:nvSpPr>
          <p:spPr>
            <a:xfrm>
              <a:off x="4355869" y="5493300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32" name="TextBox 431"/>
          <p:cNvSpPr txBox="1"/>
          <p:nvPr/>
        </p:nvSpPr>
        <p:spPr>
          <a:xfrm>
            <a:off x="1865912" y="1243150"/>
            <a:ext cx="20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Round 1: Start</a:t>
            </a: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5311323" y="1247411"/>
            <a:ext cx="5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Round 1: End (New edges added by threads)</a:t>
            </a: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4" name="Flowchart: Process 433"/>
          <p:cNvSpPr/>
          <p:nvPr/>
        </p:nvSpPr>
        <p:spPr>
          <a:xfrm>
            <a:off x="1952444" y="442636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5" name="Flowchart: Process 434"/>
          <p:cNvSpPr/>
          <p:nvPr/>
        </p:nvSpPr>
        <p:spPr>
          <a:xfrm>
            <a:off x="2225057" y="442636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6" name="Flowchart: Process 435"/>
          <p:cNvSpPr/>
          <p:nvPr/>
        </p:nvSpPr>
        <p:spPr>
          <a:xfrm>
            <a:off x="2497670" y="442636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7" name="Flowchart: Process 436"/>
          <p:cNvSpPr/>
          <p:nvPr/>
        </p:nvSpPr>
        <p:spPr>
          <a:xfrm>
            <a:off x="2770283" y="442636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8" name="Flowchart: Process 437"/>
          <p:cNvSpPr/>
          <p:nvPr/>
        </p:nvSpPr>
        <p:spPr>
          <a:xfrm>
            <a:off x="3042896" y="442636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39" name="Flowchart: Process 438"/>
          <p:cNvSpPr/>
          <p:nvPr/>
        </p:nvSpPr>
        <p:spPr>
          <a:xfrm>
            <a:off x="3315509" y="442636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0" name="Flowchart: Process 439"/>
          <p:cNvSpPr/>
          <p:nvPr/>
        </p:nvSpPr>
        <p:spPr>
          <a:xfrm>
            <a:off x="1952444" y="467153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1" name="Flowchart: Process 440"/>
          <p:cNvSpPr/>
          <p:nvPr/>
        </p:nvSpPr>
        <p:spPr>
          <a:xfrm>
            <a:off x="2225057" y="467153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2" name="Flowchart: Process 441"/>
          <p:cNvSpPr/>
          <p:nvPr/>
        </p:nvSpPr>
        <p:spPr>
          <a:xfrm>
            <a:off x="2497670" y="467153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3" name="Flowchart: Process 442"/>
          <p:cNvSpPr/>
          <p:nvPr/>
        </p:nvSpPr>
        <p:spPr>
          <a:xfrm>
            <a:off x="2770281" y="466901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4" name="Flowchart: Process 443"/>
          <p:cNvSpPr/>
          <p:nvPr/>
        </p:nvSpPr>
        <p:spPr>
          <a:xfrm>
            <a:off x="1952444" y="491165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5" name="Flowchart: Process 444"/>
          <p:cNvSpPr/>
          <p:nvPr/>
        </p:nvSpPr>
        <p:spPr>
          <a:xfrm>
            <a:off x="2225057" y="491165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6" name="Flowchart: Process 445"/>
          <p:cNvSpPr/>
          <p:nvPr/>
        </p:nvSpPr>
        <p:spPr>
          <a:xfrm>
            <a:off x="2497668" y="490913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7" name="Flowchart: Process 446"/>
          <p:cNvSpPr/>
          <p:nvPr/>
        </p:nvSpPr>
        <p:spPr>
          <a:xfrm>
            <a:off x="2770281" y="490661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8" name="Flowchart: Process 447"/>
          <p:cNvSpPr/>
          <p:nvPr/>
        </p:nvSpPr>
        <p:spPr>
          <a:xfrm>
            <a:off x="3042894" y="490661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9" name="Flowchart: Process 448"/>
          <p:cNvSpPr/>
          <p:nvPr/>
        </p:nvSpPr>
        <p:spPr>
          <a:xfrm>
            <a:off x="3315507" y="490661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0" name="Flowchart: Process 449"/>
          <p:cNvSpPr/>
          <p:nvPr/>
        </p:nvSpPr>
        <p:spPr>
          <a:xfrm>
            <a:off x="3588119" y="490661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1" name="Flowchart: Process 450"/>
          <p:cNvSpPr/>
          <p:nvPr/>
        </p:nvSpPr>
        <p:spPr>
          <a:xfrm>
            <a:off x="1952442" y="515178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2" name="Flowchart: Process 451"/>
          <p:cNvSpPr/>
          <p:nvPr/>
        </p:nvSpPr>
        <p:spPr>
          <a:xfrm>
            <a:off x="1952442" y="539599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3" name="Flowchart: Process 452"/>
          <p:cNvSpPr/>
          <p:nvPr/>
        </p:nvSpPr>
        <p:spPr>
          <a:xfrm>
            <a:off x="2225055" y="5395992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4" name="Flowchart: Process 453"/>
          <p:cNvSpPr/>
          <p:nvPr/>
        </p:nvSpPr>
        <p:spPr>
          <a:xfrm>
            <a:off x="2497668" y="539599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5" name="Flowchart: Process 454"/>
          <p:cNvSpPr/>
          <p:nvPr/>
        </p:nvSpPr>
        <p:spPr>
          <a:xfrm>
            <a:off x="1952442" y="575141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6" name="Flowchart: Process 455"/>
          <p:cNvSpPr/>
          <p:nvPr/>
        </p:nvSpPr>
        <p:spPr>
          <a:xfrm>
            <a:off x="2225055" y="575141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7" name="Flowchart: Process 456"/>
          <p:cNvSpPr/>
          <p:nvPr/>
        </p:nvSpPr>
        <p:spPr>
          <a:xfrm>
            <a:off x="2497668" y="575141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8" name="Flowchart: Process 457"/>
          <p:cNvSpPr/>
          <p:nvPr/>
        </p:nvSpPr>
        <p:spPr>
          <a:xfrm>
            <a:off x="1952442" y="598923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59" name="Flowchart: Process 458"/>
          <p:cNvSpPr/>
          <p:nvPr/>
        </p:nvSpPr>
        <p:spPr>
          <a:xfrm>
            <a:off x="2225055" y="598923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0" name="Flowchart: Process 459"/>
          <p:cNvSpPr/>
          <p:nvPr/>
        </p:nvSpPr>
        <p:spPr>
          <a:xfrm>
            <a:off x="2497668" y="598923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1" name="Flowchart: Process 460"/>
          <p:cNvSpPr/>
          <p:nvPr/>
        </p:nvSpPr>
        <p:spPr>
          <a:xfrm>
            <a:off x="2770280" y="598671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2" name="Flowchart: Process 461"/>
          <p:cNvSpPr/>
          <p:nvPr/>
        </p:nvSpPr>
        <p:spPr>
          <a:xfrm>
            <a:off x="1952442" y="622936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3" name="Flowchart: Process 462"/>
          <p:cNvSpPr/>
          <p:nvPr/>
        </p:nvSpPr>
        <p:spPr>
          <a:xfrm>
            <a:off x="2225055" y="622936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4" name="Flowchart: Process 463"/>
          <p:cNvSpPr/>
          <p:nvPr/>
        </p:nvSpPr>
        <p:spPr>
          <a:xfrm>
            <a:off x="2497667" y="622684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5" name="Flowchart: Process 464"/>
          <p:cNvSpPr/>
          <p:nvPr/>
        </p:nvSpPr>
        <p:spPr>
          <a:xfrm>
            <a:off x="2770280" y="622432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6" name="Flowchart: Process 465"/>
          <p:cNvSpPr/>
          <p:nvPr/>
        </p:nvSpPr>
        <p:spPr>
          <a:xfrm>
            <a:off x="1952441" y="646949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7" name="Flowchart: Process 466"/>
          <p:cNvSpPr/>
          <p:nvPr/>
        </p:nvSpPr>
        <p:spPr>
          <a:xfrm>
            <a:off x="3956073" y="442350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8" name="Flowchart: Process 467"/>
          <p:cNvSpPr/>
          <p:nvPr/>
        </p:nvSpPr>
        <p:spPr>
          <a:xfrm>
            <a:off x="4228686" y="442350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9" name="Flowchart: Process 468"/>
          <p:cNvSpPr/>
          <p:nvPr/>
        </p:nvSpPr>
        <p:spPr>
          <a:xfrm>
            <a:off x="4501298" y="442350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0" name="Flowchart: Process 469"/>
          <p:cNvSpPr/>
          <p:nvPr/>
        </p:nvSpPr>
        <p:spPr>
          <a:xfrm>
            <a:off x="3877358" y="4424752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1" name="Flowchart: Process 470"/>
          <p:cNvSpPr/>
          <p:nvPr/>
        </p:nvSpPr>
        <p:spPr>
          <a:xfrm>
            <a:off x="2983465" y="539538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2" name="Flowchart: Process 471"/>
          <p:cNvSpPr/>
          <p:nvPr/>
        </p:nvSpPr>
        <p:spPr>
          <a:xfrm>
            <a:off x="3256078" y="5395380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3" name="Flowchart: Process 472"/>
          <p:cNvSpPr/>
          <p:nvPr/>
        </p:nvSpPr>
        <p:spPr>
          <a:xfrm>
            <a:off x="3528690" y="5395380"/>
            <a:ext cx="272613" cy="244207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4" name="Flowchart: Process 473"/>
          <p:cNvSpPr/>
          <p:nvPr/>
        </p:nvSpPr>
        <p:spPr>
          <a:xfrm>
            <a:off x="2904750" y="5396632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5" name="Flowchart: Process 474"/>
          <p:cNvSpPr/>
          <p:nvPr/>
        </p:nvSpPr>
        <p:spPr>
          <a:xfrm>
            <a:off x="3274541" y="603646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6" name="Flowchart: Process 475"/>
          <p:cNvSpPr/>
          <p:nvPr/>
        </p:nvSpPr>
        <p:spPr>
          <a:xfrm>
            <a:off x="3547154" y="6036467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7" name="Flowchart: Process 476"/>
          <p:cNvSpPr/>
          <p:nvPr/>
        </p:nvSpPr>
        <p:spPr>
          <a:xfrm>
            <a:off x="3819766" y="603646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78" name="Flowchart: Process 477"/>
          <p:cNvSpPr/>
          <p:nvPr/>
        </p:nvSpPr>
        <p:spPr>
          <a:xfrm>
            <a:off x="3195826" y="6037719"/>
            <a:ext cx="987336" cy="242647"/>
          </a:xfrm>
          <a:prstGeom prst="flowChartProcess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479" name="Straight Connector 478"/>
          <p:cNvCxnSpPr>
            <a:stCxn id="439" idx="3"/>
            <a:endCxn id="470" idx="1"/>
          </p:cNvCxnSpPr>
          <p:nvPr/>
        </p:nvCxnSpPr>
        <p:spPr>
          <a:xfrm flipV="1">
            <a:off x="3588122" y="4546076"/>
            <a:ext cx="289236" cy="2391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454" idx="3"/>
            <a:endCxn id="474" idx="1"/>
          </p:cNvCxnSpPr>
          <p:nvPr/>
        </p:nvCxnSpPr>
        <p:spPr>
          <a:xfrm flipV="1">
            <a:off x="2770281" y="5517956"/>
            <a:ext cx="134469" cy="14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stCxn id="461" idx="3"/>
            <a:endCxn id="478" idx="1"/>
          </p:cNvCxnSpPr>
          <p:nvPr/>
        </p:nvCxnSpPr>
        <p:spPr>
          <a:xfrm>
            <a:off x="3042893" y="6108823"/>
            <a:ext cx="152933" cy="50220"/>
          </a:xfrm>
          <a:prstGeom prst="line">
            <a:avLst/>
          </a:prstGeom>
          <a:ln w="9525" cap="flat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63853" y="4422743"/>
            <a:ext cx="2691996" cy="2287270"/>
            <a:chOff x="1391693" y="4479893"/>
            <a:chExt cx="2691996" cy="2287270"/>
          </a:xfrm>
        </p:grpSpPr>
        <p:sp>
          <p:nvSpPr>
            <p:cNvPr id="486" name="Flowchart: Process 485"/>
            <p:cNvSpPr/>
            <p:nvPr/>
          </p:nvSpPr>
          <p:spPr>
            <a:xfrm>
              <a:off x="4017340" y="4479893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87" name="Flowchart: Process 486"/>
            <p:cNvSpPr/>
            <p:nvPr/>
          </p:nvSpPr>
          <p:spPr>
            <a:xfrm>
              <a:off x="2209541" y="4723731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88" name="Flowchart: Process 487"/>
            <p:cNvSpPr/>
            <p:nvPr/>
          </p:nvSpPr>
          <p:spPr>
            <a:xfrm>
              <a:off x="3029969" y="4965818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89" name="Flowchart: Process 488"/>
            <p:cNvSpPr/>
            <p:nvPr/>
          </p:nvSpPr>
          <p:spPr>
            <a:xfrm>
              <a:off x="1394291" y="5212866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90" name="Flowchart: Process 489"/>
            <p:cNvSpPr/>
            <p:nvPr/>
          </p:nvSpPr>
          <p:spPr>
            <a:xfrm>
              <a:off x="3055019" y="5451973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91" name="Flowchart: Process 490"/>
            <p:cNvSpPr/>
            <p:nvPr/>
          </p:nvSpPr>
          <p:spPr>
            <a:xfrm>
              <a:off x="1935625" y="5809165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92" name="Flowchart: Process 491"/>
            <p:cNvSpPr/>
            <p:nvPr/>
          </p:nvSpPr>
          <p:spPr>
            <a:xfrm>
              <a:off x="3344653" y="6094720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93" name="Flowchart: Process 492"/>
            <p:cNvSpPr/>
            <p:nvPr/>
          </p:nvSpPr>
          <p:spPr>
            <a:xfrm>
              <a:off x="2209539" y="6277789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94" name="Flowchart: Process 493"/>
            <p:cNvSpPr/>
            <p:nvPr/>
          </p:nvSpPr>
          <p:spPr>
            <a:xfrm>
              <a:off x="1391693" y="6522956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95" name="TextBox 494"/>
          <p:cNvSpPr txBox="1"/>
          <p:nvPr/>
        </p:nvSpPr>
        <p:spPr>
          <a:xfrm>
            <a:off x="1889106" y="4128664"/>
            <a:ext cx="371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Round 2: Start (Readable barriers shifted)</a:t>
            </a: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496" name="Group 495"/>
          <p:cNvGrpSpPr/>
          <p:nvPr/>
        </p:nvGrpSpPr>
        <p:grpSpPr>
          <a:xfrm>
            <a:off x="6015407" y="4432020"/>
            <a:ext cx="2691996" cy="2287270"/>
            <a:chOff x="1391693" y="4479893"/>
            <a:chExt cx="2691996" cy="2287270"/>
          </a:xfrm>
        </p:grpSpPr>
        <p:sp>
          <p:nvSpPr>
            <p:cNvPr id="497" name="Flowchart: Process 496"/>
            <p:cNvSpPr/>
            <p:nvPr/>
          </p:nvSpPr>
          <p:spPr>
            <a:xfrm>
              <a:off x="4017340" y="4479893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98" name="Flowchart: Process 497"/>
            <p:cNvSpPr/>
            <p:nvPr/>
          </p:nvSpPr>
          <p:spPr>
            <a:xfrm>
              <a:off x="2209541" y="4723731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99" name="Flowchart: Process 498"/>
            <p:cNvSpPr/>
            <p:nvPr/>
          </p:nvSpPr>
          <p:spPr>
            <a:xfrm>
              <a:off x="3029969" y="4965818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00" name="Flowchart: Process 499"/>
            <p:cNvSpPr/>
            <p:nvPr/>
          </p:nvSpPr>
          <p:spPr>
            <a:xfrm>
              <a:off x="1394291" y="5212866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01" name="Flowchart: Process 500"/>
            <p:cNvSpPr/>
            <p:nvPr/>
          </p:nvSpPr>
          <p:spPr>
            <a:xfrm>
              <a:off x="3055019" y="5451973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02" name="Flowchart: Process 501"/>
            <p:cNvSpPr/>
            <p:nvPr/>
          </p:nvSpPr>
          <p:spPr>
            <a:xfrm>
              <a:off x="1935625" y="5809165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03" name="Flowchart: Process 502"/>
            <p:cNvSpPr/>
            <p:nvPr/>
          </p:nvSpPr>
          <p:spPr>
            <a:xfrm>
              <a:off x="3344653" y="6094720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04" name="Flowchart: Process 503"/>
            <p:cNvSpPr/>
            <p:nvPr/>
          </p:nvSpPr>
          <p:spPr>
            <a:xfrm>
              <a:off x="2209539" y="6277789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05" name="Flowchart: Process 504"/>
            <p:cNvSpPr/>
            <p:nvPr/>
          </p:nvSpPr>
          <p:spPr>
            <a:xfrm>
              <a:off x="1391693" y="6522956"/>
              <a:ext cx="66349" cy="244207"/>
            </a:xfrm>
            <a:prstGeom prst="flowChartProcess">
              <a:avLst/>
            </a:prstGeom>
            <a:pattFill prst="pct75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506" name="TextBox 505"/>
          <p:cNvSpPr txBox="1"/>
          <p:nvPr/>
        </p:nvSpPr>
        <p:spPr>
          <a:xfrm>
            <a:off x="5765577" y="4119620"/>
            <a:ext cx="480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Round 2: End (New edges added by threads)</a:t>
            </a: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>
            <a:off x="1634818" y="1606174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urved Connector 506"/>
          <p:cNvCxnSpPr/>
          <p:nvPr/>
        </p:nvCxnSpPr>
        <p:spPr>
          <a:xfrm>
            <a:off x="1640096" y="1827183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1642325" y="2068571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urved Connector 508"/>
          <p:cNvCxnSpPr/>
          <p:nvPr/>
        </p:nvCxnSpPr>
        <p:spPr>
          <a:xfrm>
            <a:off x="1647943" y="2307954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1653221" y="2528963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/>
          <p:cNvCxnSpPr/>
          <p:nvPr/>
        </p:nvCxnSpPr>
        <p:spPr>
          <a:xfrm>
            <a:off x="1646112" y="2898650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1635844" y="3148229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urved Connector 512"/>
          <p:cNvCxnSpPr/>
          <p:nvPr/>
        </p:nvCxnSpPr>
        <p:spPr>
          <a:xfrm>
            <a:off x="1641462" y="3387612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/>
          <p:nvPr/>
        </p:nvCxnSpPr>
        <p:spPr>
          <a:xfrm>
            <a:off x="1646740" y="3608621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urved Connector 514"/>
          <p:cNvCxnSpPr/>
          <p:nvPr/>
        </p:nvCxnSpPr>
        <p:spPr>
          <a:xfrm>
            <a:off x="1596451" y="4475942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urved Connector 515"/>
          <p:cNvCxnSpPr/>
          <p:nvPr/>
        </p:nvCxnSpPr>
        <p:spPr>
          <a:xfrm>
            <a:off x="1601729" y="4696951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urved Connector 516"/>
          <p:cNvCxnSpPr/>
          <p:nvPr/>
        </p:nvCxnSpPr>
        <p:spPr>
          <a:xfrm>
            <a:off x="1603958" y="4938339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urved Connector 517"/>
          <p:cNvCxnSpPr/>
          <p:nvPr/>
        </p:nvCxnSpPr>
        <p:spPr>
          <a:xfrm>
            <a:off x="1609576" y="5177722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urved Connector 518"/>
          <p:cNvCxnSpPr/>
          <p:nvPr/>
        </p:nvCxnSpPr>
        <p:spPr>
          <a:xfrm>
            <a:off x="1614854" y="5398731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urved Connector 519"/>
          <p:cNvCxnSpPr/>
          <p:nvPr/>
        </p:nvCxnSpPr>
        <p:spPr>
          <a:xfrm>
            <a:off x="1607745" y="5768418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urved Connector 520"/>
          <p:cNvCxnSpPr/>
          <p:nvPr/>
        </p:nvCxnSpPr>
        <p:spPr>
          <a:xfrm>
            <a:off x="1597477" y="6017997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urved Connector 521"/>
          <p:cNvCxnSpPr/>
          <p:nvPr/>
        </p:nvCxnSpPr>
        <p:spPr>
          <a:xfrm>
            <a:off x="1603095" y="6257380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urved Connector 522"/>
          <p:cNvCxnSpPr/>
          <p:nvPr/>
        </p:nvCxnSpPr>
        <p:spPr>
          <a:xfrm>
            <a:off x="1608373" y="6478389"/>
            <a:ext cx="278108" cy="11242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ight Arrow 523"/>
          <p:cNvSpPr/>
          <p:nvPr/>
        </p:nvSpPr>
        <p:spPr>
          <a:xfrm>
            <a:off x="4545074" y="5307506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5" name="Right Arrow 524"/>
          <p:cNvSpPr/>
          <p:nvPr/>
        </p:nvSpPr>
        <p:spPr>
          <a:xfrm>
            <a:off x="4293614" y="2649399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2958152" y="3090811"/>
            <a:ext cx="128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thread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527" name="Straight Connector 526"/>
          <p:cNvCxnSpPr/>
          <p:nvPr/>
        </p:nvCxnSpPr>
        <p:spPr>
          <a:xfrm>
            <a:off x="1795912" y="2598185"/>
            <a:ext cx="1558716" cy="54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3006486" y="2481826"/>
            <a:ext cx="1354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thread read barrier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529" name="Straight Connector 528"/>
          <p:cNvCxnSpPr/>
          <p:nvPr/>
        </p:nvCxnSpPr>
        <p:spPr>
          <a:xfrm flipH="1">
            <a:off x="3575378" y="2222834"/>
            <a:ext cx="336488" cy="31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1106894" y="758349"/>
            <a:ext cx="375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Alternate design for edge computation (TO REMOVE)</a:t>
            </a:r>
            <a:endParaRPr lang="en-US" sz="1400" i="1" u="sng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sz="1400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4" name="Flowchart: Process 263"/>
          <p:cNvSpPr/>
          <p:nvPr/>
        </p:nvSpPr>
        <p:spPr>
          <a:xfrm>
            <a:off x="1521117" y="1494722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115013" y="1532822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(1)</a:t>
            </a:r>
          </a:p>
        </p:txBody>
      </p:sp>
      <p:sp>
        <p:nvSpPr>
          <p:cNvPr id="266" name="Flowchart: Process 265"/>
          <p:cNvSpPr/>
          <p:nvPr/>
        </p:nvSpPr>
        <p:spPr>
          <a:xfrm>
            <a:off x="2023428" y="1494722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267" name="Flowchart: Process 266"/>
          <p:cNvSpPr/>
          <p:nvPr/>
        </p:nvSpPr>
        <p:spPr>
          <a:xfrm>
            <a:off x="2525738" y="1494722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268" name="Flowchart: Process 267"/>
          <p:cNvSpPr/>
          <p:nvPr/>
        </p:nvSpPr>
        <p:spPr>
          <a:xfrm>
            <a:off x="3028049" y="1494722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269" name="Flowchart: Process 268"/>
          <p:cNvSpPr/>
          <p:nvPr/>
        </p:nvSpPr>
        <p:spPr>
          <a:xfrm>
            <a:off x="3530361" y="1494722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270" name="Flowchart: Process 269"/>
          <p:cNvSpPr/>
          <p:nvPr/>
        </p:nvSpPr>
        <p:spPr>
          <a:xfrm>
            <a:off x="4032671" y="1494722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271" name="Flowchart: Process 270"/>
          <p:cNvSpPr/>
          <p:nvPr/>
        </p:nvSpPr>
        <p:spPr>
          <a:xfrm>
            <a:off x="1521117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72" name="Flowchart: Process 271"/>
          <p:cNvSpPr/>
          <p:nvPr/>
        </p:nvSpPr>
        <p:spPr>
          <a:xfrm>
            <a:off x="2023428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73" name="Flowchart: Process 272"/>
          <p:cNvSpPr/>
          <p:nvPr/>
        </p:nvSpPr>
        <p:spPr>
          <a:xfrm>
            <a:off x="2525738" y="1953064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74" name="Flowchart: Process 273"/>
          <p:cNvSpPr/>
          <p:nvPr/>
        </p:nvSpPr>
        <p:spPr>
          <a:xfrm>
            <a:off x="1521117" y="2411408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75" name="Flowchart: Process 274"/>
          <p:cNvSpPr/>
          <p:nvPr/>
        </p:nvSpPr>
        <p:spPr>
          <a:xfrm>
            <a:off x="2023428" y="2411408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276" name="Flowchart: Process 275"/>
          <p:cNvSpPr/>
          <p:nvPr/>
        </p:nvSpPr>
        <p:spPr>
          <a:xfrm>
            <a:off x="2525738" y="2411408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46</a:t>
            </a:r>
          </a:p>
        </p:txBody>
      </p:sp>
      <p:sp>
        <p:nvSpPr>
          <p:cNvPr id="277" name="Flowchart: Process 276"/>
          <p:cNvSpPr/>
          <p:nvPr/>
        </p:nvSpPr>
        <p:spPr>
          <a:xfrm>
            <a:off x="3028049" y="2411408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46</a:t>
            </a:r>
          </a:p>
        </p:txBody>
      </p:sp>
      <p:sp>
        <p:nvSpPr>
          <p:cNvPr id="278" name="Flowchart: Process 277"/>
          <p:cNvSpPr/>
          <p:nvPr/>
        </p:nvSpPr>
        <p:spPr>
          <a:xfrm>
            <a:off x="3530361" y="2411408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279" name="Flowchart: Process 278"/>
          <p:cNvSpPr/>
          <p:nvPr/>
        </p:nvSpPr>
        <p:spPr>
          <a:xfrm>
            <a:off x="1521117" y="2869750"/>
            <a:ext cx="465753" cy="41193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80" name="Flowchart: Process 279"/>
          <p:cNvSpPr/>
          <p:nvPr/>
        </p:nvSpPr>
        <p:spPr>
          <a:xfrm>
            <a:off x="2023428" y="2869750"/>
            <a:ext cx="465753" cy="41193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281" name="Flowchart: Process 280"/>
          <p:cNvSpPr/>
          <p:nvPr/>
        </p:nvSpPr>
        <p:spPr>
          <a:xfrm>
            <a:off x="2525738" y="2869750"/>
            <a:ext cx="465753" cy="41193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31</a:t>
            </a:r>
          </a:p>
        </p:txBody>
      </p:sp>
      <p:sp>
        <p:nvSpPr>
          <p:cNvPr id="282" name="Flowchart: Process 281"/>
          <p:cNvSpPr/>
          <p:nvPr/>
        </p:nvSpPr>
        <p:spPr>
          <a:xfrm>
            <a:off x="3028049" y="2869750"/>
            <a:ext cx="465753" cy="41193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</a:t>
            </a:r>
          </a:p>
        </p:txBody>
      </p:sp>
      <p:sp>
        <p:nvSpPr>
          <p:cNvPr id="283" name="Flowchart: Process 282"/>
          <p:cNvSpPr/>
          <p:nvPr/>
        </p:nvSpPr>
        <p:spPr>
          <a:xfrm>
            <a:off x="1521116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</a:p>
        </p:txBody>
      </p:sp>
      <p:sp>
        <p:nvSpPr>
          <p:cNvPr id="284" name="Flowchart: Process 283"/>
          <p:cNvSpPr/>
          <p:nvPr/>
        </p:nvSpPr>
        <p:spPr>
          <a:xfrm>
            <a:off x="2023427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17</a:t>
            </a:r>
          </a:p>
        </p:txBody>
      </p:sp>
      <p:sp>
        <p:nvSpPr>
          <p:cNvPr id="285" name="Flowchart: Process 284"/>
          <p:cNvSpPr/>
          <p:nvPr/>
        </p:nvSpPr>
        <p:spPr>
          <a:xfrm>
            <a:off x="2525737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286" name="Flowchart: Process 285"/>
          <p:cNvSpPr/>
          <p:nvPr/>
        </p:nvSpPr>
        <p:spPr>
          <a:xfrm>
            <a:off x="3028049" y="36640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19</a:t>
            </a:r>
          </a:p>
        </p:txBody>
      </p:sp>
      <p:sp>
        <p:nvSpPr>
          <p:cNvPr id="287" name="Flowchart: Process 286"/>
          <p:cNvSpPr/>
          <p:nvPr/>
        </p:nvSpPr>
        <p:spPr>
          <a:xfrm>
            <a:off x="1521116" y="4122357"/>
            <a:ext cx="465753" cy="41193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288" name="Flowchart: Process 287"/>
          <p:cNvSpPr/>
          <p:nvPr/>
        </p:nvSpPr>
        <p:spPr>
          <a:xfrm>
            <a:off x="2023427" y="4122357"/>
            <a:ext cx="465753" cy="41193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289" name="Flowchart: Process 288"/>
          <p:cNvSpPr/>
          <p:nvPr/>
        </p:nvSpPr>
        <p:spPr>
          <a:xfrm>
            <a:off x="2525737" y="4122357"/>
            <a:ext cx="465753" cy="41193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12</a:t>
            </a:r>
          </a:p>
        </p:txBody>
      </p:sp>
      <p:sp>
        <p:nvSpPr>
          <p:cNvPr id="290" name="Flowchart: Process 289"/>
          <p:cNvSpPr/>
          <p:nvPr/>
        </p:nvSpPr>
        <p:spPr>
          <a:xfrm>
            <a:off x="1521116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86</a:t>
            </a:r>
          </a:p>
        </p:txBody>
      </p:sp>
      <p:sp>
        <p:nvSpPr>
          <p:cNvPr id="291" name="Flowchart: Process 290"/>
          <p:cNvSpPr/>
          <p:nvPr/>
        </p:nvSpPr>
        <p:spPr>
          <a:xfrm>
            <a:off x="2023427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96</a:t>
            </a:r>
          </a:p>
        </p:txBody>
      </p:sp>
      <p:sp>
        <p:nvSpPr>
          <p:cNvPr id="292" name="Flowchart: Process 291"/>
          <p:cNvSpPr/>
          <p:nvPr/>
        </p:nvSpPr>
        <p:spPr>
          <a:xfrm>
            <a:off x="2525737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93" name="Flowchart: Process 292"/>
          <p:cNvSpPr/>
          <p:nvPr/>
        </p:nvSpPr>
        <p:spPr>
          <a:xfrm>
            <a:off x="3028049" y="45806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294" name="Flowchart: Process 293"/>
          <p:cNvSpPr/>
          <p:nvPr/>
        </p:nvSpPr>
        <p:spPr>
          <a:xfrm>
            <a:off x="1521116" y="5039043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295" name="Flowchart: Process 294"/>
          <p:cNvSpPr/>
          <p:nvPr/>
        </p:nvSpPr>
        <p:spPr>
          <a:xfrm>
            <a:off x="2023427" y="5039043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96" name="Flowchart: Process 295"/>
          <p:cNvSpPr/>
          <p:nvPr/>
        </p:nvSpPr>
        <p:spPr>
          <a:xfrm>
            <a:off x="2525737" y="5039043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16</a:t>
            </a:r>
          </a:p>
        </p:txBody>
      </p:sp>
      <p:sp>
        <p:nvSpPr>
          <p:cNvPr id="297" name="Flowchart: Process 296"/>
          <p:cNvSpPr/>
          <p:nvPr/>
        </p:nvSpPr>
        <p:spPr>
          <a:xfrm>
            <a:off x="3028048" y="5039043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298" name="Flowchart: Process 297"/>
          <p:cNvSpPr/>
          <p:nvPr/>
        </p:nvSpPr>
        <p:spPr>
          <a:xfrm>
            <a:off x="1521116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45</a:t>
            </a:r>
          </a:p>
        </p:txBody>
      </p:sp>
      <p:sp>
        <p:nvSpPr>
          <p:cNvPr id="299" name="Flowchart: Process 298"/>
          <p:cNvSpPr/>
          <p:nvPr/>
        </p:nvSpPr>
        <p:spPr>
          <a:xfrm>
            <a:off x="2023427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300" name="Flowchart: Process 299"/>
          <p:cNvSpPr/>
          <p:nvPr/>
        </p:nvSpPr>
        <p:spPr>
          <a:xfrm>
            <a:off x="2525737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301" name="Flowchart: Process 300"/>
          <p:cNvSpPr/>
          <p:nvPr/>
        </p:nvSpPr>
        <p:spPr>
          <a:xfrm>
            <a:off x="3028048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302" name="Flowchart: Process 301"/>
          <p:cNvSpPr/>
          <p:nvPr/>
        </p:nvSpPr>
        <p:spPr>
          <a:xfrm>
            <a:off x="3530360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03" name="Flowchart: Process 302"/>
          <p:cNvSpPr/>
          <p:nvPr/>
        </p:nvSpPr>
        <p:spPr>
          <a:xfrm>
            <a:off x="3566919" y="5497385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106894" y="1991164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(2)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06894" y="2449508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(3)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088615" y="2907850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(4)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088614" y="3697312"/>
            <a:ext cx="4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(9)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937405" y="4155656"/>
            <a:ext cx="58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(10)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937405" y="4613998"/>
            <a:ext cx="58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(11)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937404" y="5081521"/>
            <a:ext cx="57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(12)</a:t>
            </a:r>
          </a:p>
        </p:txBody>
      </p:sp>
      <p:sp>
        <p:nvSpPr>
          <p:cNvPr id="311" name="Flowchart: Process 310"/>
          <p:cNvSpPr/>
          <p:nvPr/>
        </p:nvSpPr>
        <p:spPr>
          <a:xfrm>
            <a:off x="6263523" y="1712483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312" name="Flowchart: Process 311"/>
          <p:cNvSpPr/>
          <p:nvPr/>
        </p:nvSpPr>
        <p:spPr>
          <a:xfrm>
            <a:off x="6775359" y="1712483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313" name="Flowchart: Process 312"/>
          <p:cNvSpPr/>
          <p:nvPr/>
        </p:nvSpPr>
        <p:spPr>
          <a:xfrm>
            <a:off x="7277671" y="1712483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314" name="Flowchart: Process 313"/>
          <p:cNvSpPr/>
          <p:nvPr/>
        </p:nvSpPr>
        <p:spPr>
          <a:xfrm>
            <a:off x="7779983" y="1712483"/>
            <a:ext cx="465753" cy="4119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31</a:t>
            </a:r>
          </a:p>
        </p:txBody>
      </p:sp>
      <p:sp>
        <p:nvSpPr>
          <p:cNvPr id="317" name="Flowchart: Process 316"/>
          <p:cNvSpPr/>
          <p:nvPr/>
        </p:nvSpPr>
        <p:spPr>
          <a:xfrm>
            <a:off x="6263525" y="2644896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</a:p>
        </p:txBody>
      </p:sp>
      <p:sp>
        <p:nvSpPr>
          <p:cNvPr id="318" name="Flowchart: Process 317"/>
          <p:cNvSpPr/>
          <p:nvPr/>
        </p:nvSpPr>
        <p:spPr>
          <a:xfrm>
            <a:off x="6765835" y="2644896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319" name="Flowchart: Process 318"/>
          <p:cNvSpPr/>
          <p:nvPr/>
        </p:nvSpPr>
        <p:spPr>
          <a:xfrm>
            <a:off x="7277671" y="2644896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320" name="Flowchart: Process 319"/>
          <p:cNvSpPr/>
          <p:nvPr/>
        </p:nvSpPr>
        <p:spPr>
          <a:xfrm>
            <a:off x="7796856" y="2634732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321" name="Flowchart: Process 320"/>
          <p:cNvSpPr/>
          <p:nvPr/>
        </p:nvSpPr>
        <p:spPr>
          <a:xfrm>
            <a:off x="6263967" y="3110080"/>
            <a:ext cx="465753" cy="4119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327" name="Flowchart: Process 326"/>
          <p:cNvSpPr/>
          <p:nvPr/>
        </p:nvSpPr>
        <p:spPr>
          <a:xfrm>
            <a:off x="6775359" y="3099916"/>
            <a:ext cx="465753" cy="41193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28" name="Flowchart: Process 327"/>
          <p:cNvSpPr/>
          <p:nvPr/>
        </p:nvSpPr>
        <p:spPr>
          <a:xfrm>
            <a:off x="7277670" y="3099916"/>
            <a:ext cx="465753" cy="41193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329" name="Flowchart: Process 328"/>
          <p:cNvSpPr/>
          <p:nvPr/>
        </p:nvSpPr>
        <p:spPr>
          <a:xfrm>
            <a:off x="7779982" y="3099916"/>
            <a:ext cx="465753" cy="411932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483" name="Flowchart: Process 482"/>
          <p:cNvSpPr/>
          <p:nvPr/>
        </p:nvSpPr>
        <p:spPr>
          <a:xfrm>
            <a:off x="6263523" y="217766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484" name="Flowchart: Process 483"/>
          <p:cNvSpPr/>
          <p:nvPr/>
        </p:nvSpPr>
        <p:spPr>
          <a:xfrm>
            <a:off x="6765835" y="217766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</a:p>
        </p:txBody>
      </p:sp>
      <p:sp>
        <p:nvSpPr>
          <p:cNvPr id="485" name="Flowchart: Process 484"/>
          <p:cNvSpPr/>
          <p:nvPr/>
        </p:nvSpPr>
        <p:spPr>
          <a:xfrm>
            <a:off x="7268145" y="217766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86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1440521" y="1230936"/>
            <a:ext cx="384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Partition: 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 (edges with source vertices from 1 to 4)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1440521" y="3404924"/>
            <a:ext cx="384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Partition: 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 (edges with source vertices from 9 to 13)</a:t>
            </a:r>
          </a:p>
          <a:p>
            <a:endParaRPr lang="en-US" sz="14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937405" y="5540351"/>
            <a:ext cx="57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(13)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53750" y="5999879"/>
            <a:ext cx="48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Similar corresponding adjacency </a:t>
            </a:r>
            <a:r>
              <a:rPr lang="en-US" sz="1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lists and a new edge array </a:t>
            </a:r>
            <a:r>
              <a:rPr lang="en-US" sz="1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are maintained for edge values.</a:t>
            </a:r>
          </a:p>
        </p:txBody>
      </p:sp>
      <p:sp>
        <p:nvSpPr>
          <p:cNvPr id="544" name="Flowchart: Process 543"/>
          <p:cNvSpPr/>
          <p:nvPr/>
        </p:nvSpPr>
        <p:spPr>
          <a:xfrm>
            <a:off x="7779981" y="2168557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45" name="Flowchart: Process 544"/>
          <p:cNvSpPr/>
          <p:nvPr/>
        </p:nvSpPr>
        <p:spPr>
          <a:xfrm>
            <a:off x="6263523" y="3568240"/>
            <a:ext cx="465753" cy="41193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46" name="Flowchart: Process 545"/>
          <p:cNvSpPr/>
          <p:nvPr/>
        </p:nvSpPr>
        <p:spPr>
          <a:xfrm>
            <a:off x="6765833" y="3568240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100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47" name="Flowchart: Process 546"/>
          <p:cNvSpPr/>
          <p:nvPr/>
        </p:nvSpPr>
        <p:spPr>
          <a:xfrm>
            <a:off x="7277669" y="3568240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86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48" name="Flowchart: Process 547"/>
          <p:cNvSpPr/>
          <p:nvPr/>
        </p:nvSpPr>
        <p:spPr>
          <a:xfrm>
            <a:off x="7796854" y="3558076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96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49" name="Flowchart: Process 548"/>
          <p:cNvSpPr/>
          <p:nvPr/>
        </p:nvSpPr>
        <p:spPr>
          <a:xfrm>
            <a:off x="6263965" y="4033424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14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0" name="Flowchart: Process 549"/>
          <p:cNvSpPr/>
          <p:nvPr/>
        </p:nvSpPr>
        <p:spPr>
          <a:xfrm>
            <a:off x="6775357" y="4023260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45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1" name="Flowchart: Process 550"/>
          <p:cNvSpPr/>
          <p:nvPr/>
        </p:nvSpPr>
        <p:spPr>
          <a:xfrm>
            <a:off x="7277668" y="4023260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50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2" name="Flowchart: Process 551"/>
          <p:cNvSpPr/>
          <p:nvPr/>
        </p:nvSpPr>
        <p:spPr>
          <a:xfrm>
            <a:off x="7779980" y="4023260"/>
            <a:ext cx="465753" cy="41193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16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3" name="Flowchart: Process 552"/>
          <p:cNvSpPr/>
          <p:nvPr/>
        </p:nvSpPr>
        <p:spPr>
          <a:xfrm>
            <a:off x="6263523" y="4487353"/>
            <a:ext cx="465753" cy="41193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4" name="Flowchart: Process 553"/>
          <p:cNvSpPr/>
          <p:nvPr/>
        </p:nvSpPr>
        <p:spPr>
          <a:xfrm>
            <a:off x="6774915" y="4487349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5" name="Flowchart: Process 554"/>
          <p:cNvSpPr/>
          <p:nvPr/>
        </p:nvSpPr>
        <p:spPr>
          <a:xfrm>
            <a:off x="7277226" y="4487349"/>
            <a:ext cx="465753" cy="4119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6" name="Flowchart: Process 555"/>
          <p:cNvSpPr/>
          <p:nvPr/>
        </p:nvSpPr>
        <p:spPr>
          <a:xfrm>
            <a:off x="7779538" y="4487349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59" name="Flowchart: Process 558"/>
          <p:cNvSpPr/>
          <p:nvPr/>
        </p:nvSpPr>
        <p:spPr>
          <a:xfrm>
            <a:off x="6263523" y="4936444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60" name="Flowchart: Process 559"/>
          <p:cNvSpPr/>
          <p:nvPr/>
        </p:nvSpPr>
        <p:spPr>
          <a:xfrm>
            <a:off x="6774915" y="4936440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61" name="Flowchart: Process 560"/>
          <p:cNvSpPr/>
          <p:nvPr/>
        </p:nvSpPr>
        <p:spPr>
          <a:xfrm>
            <a:off x="7277226" y="4936440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62" name="Flowchart: Process 561"/>
          <p:cNvSpPr/>
          <p:nvPr/>
        </p:nvSpPr>
        <p:spPr>
          <a:xfrm>
            <a:off x="7779538" y="4936440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63" name="Flowchart: Process 562"/>
          <p:cNvSpPr/>
          <p:nvPr/>
        </p:nvSpPr>
        <p:spPr>
          <a:xfrm>
            <a:off x="6256985" y="5380209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64" name="Flowchart: Process 563"/>
          <p:cNvSpPr/>
          <p:nvPr/>
        </p:nvSpPr>
        <p:spPr>
          <a:xfrm>
            <a:off x="6768377" y="5380205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65" name="Flowchart: Process 564"/>
          <p:cNvSpPr/>
          <p:nvPr/>
        </p:nvSpPr>
        <p:spPr>
          <a:xfrm>
            <a:off x="7270688" y="5380205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66" name="Flowchart: Process 565"/>
          <p:cNvSpPr/>
          <p:nvPr/>
        </p:nvSpPr>
        <p:spPr>
          <a:xfrm>
            <a:off x="7773000" y="5380205"/>
            <a:ext cx="465753" cy="41193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3" name="Curved Connector 12"/>
          <p:cNvCxnSpPr>
            <a:stCxn id="545" idx="3"/>
            <a:endCxn id="552" idx="1"/>
          </p:cNvCxnSpPr>
          <p:nvPr/>
        </p:nvCxnSpPr>
        <p:spPr>
          <a:xfrm>
            <a:off x="6729276" y="3774206"/>
            <a:ext cx="1050704" cy="455020"/>
          </a:xfrm>
          <a:prstGeom prst="curvedConnector3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urved Connector 567"/>
          <p:cNvCxnSpPr>
            <a:stCxn id="552" idx="3"/>
            <a:endCxn id="553" idx="1"/>
          </p:cNvCxnSpPr>
          <p:nvPr/>
        </p:nvCxnSpPr>
        <p:spPr>
          <a:xfrm flipH="1">
            <a:off x="6263523" y="4229226"/>
            <a:ext cx="1982210" cy="464093"/>
          </a:xfrm>
          <a:prstGeom prst="curvedConnector5">
            <a:avLst>
              <a:gd name="adj1" fmla="val -11533"/>
              <a:gd name="adj2" fmla="val 50000"/>
              <a:gd name="adj3" fmla="val 111533"/>
            </a:avLst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urved Connector 568"/>
          <p:cNvCxnSpPr>
            <a:stCxn id="320" idx="3"/>
            <a:endCxn id="321" idx="1"/>
          </p:cNvCxnSpPr>
          <p:nvPr/>
        </p:nvCxnSpPr>
        <p:spPr>
          <a:xfrm flipH="1">
            <a:off x="6263967" y="2840698"/>
            <a:ext cx="1998642" cy="475348"/>
          </a:xfrm>
          <a:prstGeom prst="curvedConnector5">
            <a:avLst>
              <a:gd name="adj1" fmla="val -11438"/>
              <a:gd name="adj2" fmla="val 50000"/>
              <a:gd name="adj3" fmla="val 111438"/>
            </a:avLst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Curved Connector 569"/>
          <p:cNvCxnSpPr>
            <a:stCxn id="551" idx="3"/>
            <a:endCxn id="554" idx="1"/>
          </p:cNvCxnSpPr>
          <p:nvPr/>
        </p:nvCxnSpPr>
        <p:spPr>
          <a:xfrm flipH="1">
            <a:off x="6774915" y="4229226"/>
            <a:ext cx="968506" cy="464089"/>
          </a:xfrm>
          <a:prstGeom prst="curvedConnector5">
            <a:avLst>
              <a:gd name="adj1" fmla="val -23603"/>
              <a:gd name="adj2" fmla="val 50000"/>
              <a:gd name="adj3" fmla="val 123603"/>
            </a:avLst>
          </a:prstGeom>
          <a:ln w="190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Curved Connector 570"/>
          <p:cNvCxnSpPr>
            <a:stCxn id="548" idx="3"/>
            <a:endCxn id="549" idx="1"/>
          </p:cNvCxnSpPr>
          <p:nvPr/>
        </p:nvCxnSpPr>
        <p:spPr>
          <a:xfrm flipH="1">
            <a:off x="6263965" y="3764042"/>
            <a:ext cx="1998642" cy="475348"/>
          </a:xfrm>
          <a:prstGeom prst="curvedConnector5">
            <a:avLst>
              <a:gd name="adj1" fmla="val -11438"/>
              <a:gd name="adj2" fmla="val 50000"/>
              <a:gd name="adj3" fmla="val 111438"/>
            </a:avLst>
          </a:prstGeom>
          <a:ln w="190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Rectangle 571"/>
          <p:cNvSpPr/>
          <p:nvPr/>
        </p:nvSpPr>
        <p:spPr>
          <a:xfrm>
            <a:off x="6263523" y="1384824"/>
            <a:ext cx="1975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Fixed-size new edges array</a:t>
            </a:r>
            <a:endParaRPr lang="en-US" sz="1400" dirty="0"/>
          </a:p>
        </p:txBody>
      </p:sp>
      <p:sp>
        <p:nvSpPr>
          <p:cNvPr id="573" name="Flowchart: Process 572"/>
          <p:cNvSpPr/>
          <p:nvPr/>
        </p:nvSpPr>
        <p:spPr>
          <a:xfrm>
            <a:off x="9337811" y="1709197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74" name="Flowchart: Process 573"/>
          <p:cNvSpPr/>
          <p:nvPr/>
        </p:nvSpPr>
        <p:spPr>
          <a:xfrm>
            <a:off x="9340460" y="2631446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75" name="Flowchart: Process 574"/>
          <p:cNvSpPr/>
          <p:nvPr/>
        </p:nvSpPr>
        <p:spPr>
          <a:xfrm>
            <a:off x="9337810" y="3096630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76" name="Flowchart: Process 575"/>
          <p:cNvSpPr/>
          <p:nvPr/>
        </p:nvSpPr>
        <p:spPr>
          <a:xfrm>
            <a:off x="9337809" y="2165271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77" name="Flowchart: Process 576"/>
          <p:cNvSpPr/>
          <p:nvPr/>
        </p:nvSpPr>
        <p:spPr>
          <a:xfrm>
            <a:off x="9334362" y="3554790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78" name="Flowchart: Process 577"/>
          <p:cNvSpPr/>
          <p:nvPr/>
        </p:nvSpPr>
        <p:spPr>
          <a:xfrm>
            <a:off x="9337808" y="4019974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79" name="Flowchart: Process 578"/>
          <p:cNvSpPr/>
          <p:nvPr/>
        </p:nvSpPr>
        <p:spPr>
          <a:xfrm>
            <a:off x="9331270" y="4484063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80" name="Flowchart: Process 579"/>
          <p:cNvSpPr/>
          <p:nvPr/>
        </p:nvSpPr>
        <p:spPr>
          <a:xfrm>
            <a:off x="9331270" y="4933154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81" name="Flowchart: Process 580"/>
          <p:cNvSpPr/>
          <p:nvPr/>
        </p:nvSpPr>
        <p:spPr>
          <a:xfrm>
            <a:off x="9331463" y="5376919"/>
            <a:ext cx="465753" cy="41193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8586249" y="1375341"/>
            <a:ext cx="1975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Row lock array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87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7680</TotalTime>
  <Words>1250</Words>
  <Application>Microsoft Office PowerPoint</Application>
  <PresentationFormat>Custom</PresentationFormat>
  <Paragraphs>559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Devanagari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</dc:creator>
  <cp:lastModifiedBy>Aftab</cp:lastModifiedBy>
  <cp:revision>118</cp:revision>
  <dcterms:created xsi:type="dcterms:W3CDTF">2015-11-19T22:21:14Z</dcterms:created>
  <dcterms:modified xsi:type="dcterms:W3CDTF">2015-11-25T06:21:20Z</dcterms:modified>
</cp:coreProperties>
</file>