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3" r:id="rId2"/>
    <p:sldId id="347" r:id="rId3"/>
    <p:sldId id="315" r:id="rId4"/>
    <p:sldId id="316" r:id="rId5"/>
    <p:sldId id="340" r:id="rId6"/>
    <p:sldId id="342" r:id="rId7"/>
    <p:sldId id="332" r:id="rId8"/>
    <p:sldId id="326" r:id="rId9"/>
    <p:sldId id="327" r:id="rId10"/>
    <p:sldId id="328" r:id="rId11"/>
    <p:sldId id="329" r:id="rId12"/>
    <p:sldId id="331" r:id="rId13"/>
    <p:sldId id="333" r:id="rId14"/>
    <p:sldId id="3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FA357-403F-40E1-B5F3-E1F010571263}" v="16" dt="2024-02-15T03:37:50.738"/>
    <p1510:client id="{509023E4-9A2B-4621-94B3-0C7D4F83E9A0}" v="1946" dt="2024-02-15T00:45:39.036"/>
    <p1510:client id="{AA51CD4D-0338-3944-BA64-B240C4D79356}" v="292" dt="2024-02-14T23:58:06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on Robinson" userId="1f5197fbe5ea308e" providerId="LiveId" clId="{3FDFA357-403F-40E1-B5F3-E1F010571263}"/>
    <pc:docChg chg="undo custSel addSld delSld modSld">
      <pc:chgData name="Damon Robinson" userId="1f5197fbe5ea308e" providerId="LiveId" clId="{3FDFA357-403F-40E1-B5F3-E1F010571263}" dt="2024-02-15T03:50:48.030" v="37" actId="47"/>
      <pc:docMkLst>
        <pc:docMk/>
      </pc:docMkLst>
      <pc:sldChg chg="del">
        <pc:chgData name="Damon Robinson" userId="1f5197fbe5ea308e" providerId="LiveId" clId="{3FDFA357-403F-40E1-B5F3-E1F010571263}" dt="2024-02-15T03:50:44.971" v="34" actId="47"/>
        <pc:sldMkLst>
          <pc:docMk/>
          <pc:sldMk cId="768591493" sldId="299"/>
        </pc:sldMkLst>
      </pc:sldChg>
      <pc:sldChg chg="del">
        <pc:chgData name="Damon Robinson" userId="1f5197fbe5ea308e" providerId="LiveId" clId="{3FDFA357-403F-40E1-B5F3-E1F010571263}" dt="2024-02-15T03:50:48.030" v="37" actId="47"/>
        <pc:sldMkLst>
          <pc:docMk/>
          <pc:sldMk cId="110264850" sldId="302"/>
        </pc:sldMkLst>
      </pc:sldChg>
      <pc:sldChg chg="del">
        <pc:chgData name="Damon Robinson" userId="1f5197fbe5ea308e" providerId="LiveId" clId="{3FDFA357-403F-40E1-B5F3-E1F010571263}" dt="2024-02-15T03:50:46.603" v="35" actId="47"/>
        <pc:sldMkLst>
          <pc:docMk/>
          <pc:sldMk cId="3635091228" sldId="303"/>
        </pc:sldMkLst>
      </pc:sldChg>
      <pc:sldChg chg="del">
        <pc:chgData name="Damon Robinson" userId="1f5197fbe5ea308e" providerId="LiveId" clId="{3FDFA357-403F-40E1-B5F3-E1F010571263}" dt="2024-02-15T03:50:47.397" v="36" actId="47"/>
        <pc:sldMkLst>
          <pc:docMk/>
          <pc:sldMk cId="2250690866" sldId="304"/>
        </pc:sldMkLst>
      </pc:sldChg>
      <pc:sldChg chg="modSp mod">
        <pc:chgData name="Damon Robinson" userId="1f5197fbe5ea308e" providerId="LiveId" clId="{3FDFA357-403F-40E1-B5F3-E1F010571263}" dt="2024-02-15T03:35:58.258" v="25" actId="6549"/>
        <pc:sldMkLst>
          <pc:docMk/>
          <pc:sldMk cId="1022963038" sldId="316"/>
        </pc:sldMkLst>
        <pc:spChg chg="mod">
          <ac:chgData name="Damon Robinson" userId="1f5197fbe5ea308e" providerId="LiveId" clId="{3FDFA357-403F-40E1-B5F3-E1F010571263}" dt="2024-02-15T03:35:58.258" v="25" actId="6549"/>
          <ac:spMkLst>
            <pc:docMk/>
            <pc:sldMk cId="1022963038" sldId="316"/>
            <ac:spMk id="13" creationId="{D9E1C748-E8EE-2F64-E707-6D9EDE7681CE}"/>
          </ac:spMkLst>
        </pc:spChg>
      </pc:sldChg>
      <pc:sldChg chg="del">
        <pc:chgData name="Damon Robinson" userId="1f5197fbe5ea308e" providerId="LiveId" clId="{3FDFA357-403F-40E1-B5F3-E1F010571263}" dt="2024-02-15T03:31:33.910" v="7" actId="47"/>
        <pc:sldMkLst>
          <pc:docMk/>
          <pc:sldMk cId="175752253" sldId="317"/>
        </pc:sldMkLst>
      </pc:sldChg>
      <pc:sldChg chg="del">
        <pc:chgData name="Damon Robinson" userId="1f5197fbe5ea308e" providerId="LiveId" clId="{3FDFA357-403F-40E1-B5F3-E1F010571263}" dt="2024-02-15T03:35:20.595" v="16" actId="47"/>
        <pc:sldMkLst>
          <pc:docMk/>
          <pc:sldMk cId="2835139158" sldId="322"/>
        </pc:sldMkLst>
      </pc:sldChg>
      <pc:sldChg chg="add del">
        <pc:chgData name="Damon Robinson" userId="1f5197fbe5ea308e" providerId="LiveId" clId="{3FDFA357-403F-40E1-B5F3-E1F010571263}" dt="2024-02-15T03:50:29.400" v="32" actId="47"/>
        <pc:sldMkLst>
          <pc:docMk/>
          <pc:sldMk cId="2789292366" sldId="325"/>
        </pc:sldMkLst>
      </pc:sldChg>
      <pc:sldChg chg="del">
        <pc:chgData name="Damon Robinson" userId="1f5197fbe5ea308e" providerId="LiveId" clId="{3FDFA357-403F-40E1-B5F3-E1F010571263}" dt="2024-02-15T03:31:36.951" v="8" actId="47"/>
        <pc:sldMkLst>
          <pc:docMk/>
          <pc:sldMk cId="1891218552" sldId="335"/>
        </pc:sldMkLst>
      </pc:sldChg>
      <pc:sldChg chg="del">
        <pc:chgData name="Damon Robinson" userId="1f5197fbe5ea308e" providerId="LiveId" clId="{3FDFA357-403F-40E1-B5F3-E1F010571263}" dt="2024-02-15T03:31:37.511" v="9" actId="47"/>
        <pc:sldMkLst>
          <pc:docMk/>
          <pc:sldMk cId="1170954125" sldId="336"/>
        </pc:sldMkLst>
      </pc:sldChg>
      <pc:sldChg chg="del">
        <pc:chgData name="Damon Robinson" userId="1f5197fbe5ea308e" providerId="LiveId" clId="{3FDFA357-403F-40E1-B5F3-E1F010571263}" dt="2024-02-15T03:31:38.228" v="10" actId="47"/>
        <pc:sldMkLst>
          <pc:docMk/>
          <pc:sldMk cId="2211169968" sldId="337"/>
        </pc:sldMkLst>
      </pc:sldChg>
      <pc:sldChg chg="del">
        <pc:chgData name="Damon Robinson" userId="1f5197fbe5ea308e" providerId="LiveId" clId="{3FDFA357-403F-40E1-B5F3-E1F010571263}" dt="2024-02-15T03:31:38.784" v="11" actId="47"/>
        <pc:sldMkLst>
          <pc:docMk/>
          <pc:sldMk cId="197236663" sldId="338"/>
        </pc:sldMkLst>
      </pc:sldChg>
      <pc:sldChg chg="del">
        <pc:chgData name="Damon Robinson" userId="1f5197fbe5ea308e" providerId="LiveId" clId="{3FDFA357-403F-40E1-B5F3-E1F010571263}" dt="2024-02-15T03:31:39.769" v="12" actId="47"/>
        <pc:sldMkLst>
          <pc:docMk/>
          <pc:sldMk cId="4015695048" sldId="339"/>
        </pc:sldMkLst>
      </pc:sldChg>
      <pc:sldChg chg="modAnim">
        <pc:chgData name="Damon Robinson" userId="1f5197fbe5ea308e" providerId="LiveId" clId="{3FDFA357-403F-40E1-B5F3-E1F010571263}" dt="2024-02-15T03:31:04.095" v="6"/>
        <pc:sldMkLst>
          <pc:docMk/>
          <pc:sldMk cId="2901628838" sldId="340"/>
        </pc:sldMkLst>
      </pc:sldChg>
      <pc:sldChg chg="del">
        <pc:chgData name="Damon Robinson" userId="1f5197fbe5ea308e" providerId="LiveId" clId="{3FDFA357-403F-40E1-B5F3-E1F010571263}" dt="2024-02-15T03:50:31.656" v="33" actId="47"/>
        <pc:sldMkLst>
          <pc:docMk/>
          <pc:sldMk cId="541114915" sldId="341"/>
        </pc:sldMkLst>
      </pc:sldChg>
      <pc:sldChg chg="modAnim">
        <pc:chgData name="Damon Robinson" userId="1f5197fbe5ea308e" providerId="LiveId" clId="{3FDFA357-403F-40E1-B5F3-E1F010571263}" dt="2024-02-15T03:37:50.738" v="29"/>
        <pc:sldMkLst>
          <pc:docMk/>
          <pc:sldMk cId="443548125" sldId="342"/>
        </pc:sldMkLst>
      </pc:sldChg>
      <pc:sldChg chg="del">
        <pc:chgData name="Damon Robinson" userId="1f5197fbe5ea308e" providerId="LiveId" clId="{3FDFA357-403F-40E1-B5F3-E1F010571263}" dt="2024-02-15T03:35:21.253" v="17" actId="47"/>
        <pc:sldMkLst>
          <pc:docMk/>
          <pc:sldMk cId="3467734659" sldId="343"/>
        </pc:sldMkLst>
      </pc:sldChg>
      <pc:sldChg chg="del">
        <pc:chgData name="Damon Robinson" userId="1f5197fbe5ea308e" providerId="LiveId" clId="{3FDFA357-403F-40E1-B5F3-E1F010571263}" dt="2024-02-15T03:35:21.913" v="18" actId="47"/>
        <pc:sldMkLst>
          <pc:docMk/>
          <pc:sldMk cId="3161383128" sldId="344"/>
        </pc:sldMkLst>
      </pc:sldChg>
      <pc:sldChg chg="del">
        <pc:chgData name="Damon Robinson" userId="1f5197fbe5ea308e" providerId="LiveId" clId="{3FDFA357-403F-40E1-B5F3-E1F010571263}" dt="2024-02-15T03:35:22.550" v="19" actId="47"/>
        <pc:sldMkLst>
          <pc:docMk/>
          <pc:sldMk cId="2745047356" sldId="345"/>
        </pc:sldMkLst>
      </pc:sldChg>
      <pc:sldChg chg="del">
        <pc:chgData name="Damon Robinson" userId="1f5197fbe5ea308e" providerId="LiveId" clId="{3FDFA357-403F-40E1-B5F3-E1F010571263}" dt="2024-02-15T03:35:23.208" v="20" actId="47"/>
        <pc:sldMkLst>
          <pc:docMk/>
          <pc:sldMk cId="2604204788" sldId="346"/>
        </pc:sldMkLst>
      </pc:sldChg>
      <pc:sldChg chg="modAnim">
        <pc:chgData name="Damon Robinson" userId="1f5197fbe5ea308e" providerId="LiveId" clId="{3FDFA357-403F-40E1-B5F3-E1F010571263}" dt="2024-02-15T03:34:45.827" v="15"/>
        <pc:sldMkLst>
          <pc:docMk/>
          <pc:sldMk cId="4180638937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86033-C352-A844-84E6-43D91E89B7C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8C57F-5943-7846-8A86-622B8A5A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8C57F-5943-7846-8A86-622B8A5A87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8473-28D9-25EF-32F4-26943511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661F-DFA1-AA80-902A-6F4602F58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3ADA-E71B-68AE-CB3C-5152EE53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C969-187C-8780-3B07-3877156C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268-14B5-454E-41E4-A9E5224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3E55-87E9-5C92-8937-B649BFA3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DC632-9987-7AAC-71A2-39E3E71D7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6A28-6121-F80B-3345-89DCE2BC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46C3-DDBA-0E86-906B-4A16F56A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3072-5946-F797-D19A-EBDD4E0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43ABE-AAFA-372E-D652-51ADA8A16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4850-E54C-0735-65F6-7AD3E28AB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2817-FBC3-1303-1E84-476466E7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605B-A66A-64BE-E8A4-0DD2EA91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C108-BEA6-4893-CBBB-E17D131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F802-F0C9-C310-0AF7-05D97D68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4C1E-CED8-A384-1D2E-920317CC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4B01-FDA0-3B7E-E07D-1B49922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D020-7B9B-F522-69B4-F8D45585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50C7-E897-7E82-81EF-D8C60AFE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4382-93D7-E06E-6D86-3884B9D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5F3A0-AD08-EA37-C068-E0EE9363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06B1-2B9C-0490-55D6-8D6CE3E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5D7FF-038F-70BD-405A-EBD61B37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94F0-2B4D-2BAD-4356-6F338CFD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48F7-1D2A-6D30-7DA8-A05736DE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BE9E-D39C-CE84-CE0A-AC6E1AF5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1E82-68C9-6AF5-43C0-319D9598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553D-BCBD-A6C5-F41E-2C140F6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3725-92D0-1B7F-D833-95C404D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3D3D-F081-3A5A-389F-17D9507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3D36-4832-E024-E510-39661E65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EE4A-23F9-D3E4-0CE3-2A74C07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ABA1-6DEA-E85E-7FC5-E47B50C6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839FD-6A73-0AC2-8E9B-8394FFB2C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4A847-513B-974D-F372-BA1B5625A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0D09D-5E11-87E4-7E04-D945B17F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F1D5E-2B22-8AE3-154A-1310386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C456F-4A1D-3D4A-45D7-7779522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3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DB58-400F-8D8D-CED1-4C783A11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73049-EB9E-51E3-E64B-0724CAAF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CC4FF-AD55-719F-8E2F-096BE672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C64FC-9FCD-7243-CAEC-CB587B8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097B0-AB2A-B562-24A3-995E729C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5E4A8-0E37-9794-6FCD-3AC80361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3653D-C04E-A679-2C75-EEEC00F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382-EE34-C417-8569-C1C78ECE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ADB9-B31F-687F-36A7-89D2042B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6EF90-853C-3352-E676-67264E5B6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74D4-5D35-2375-011A-C94814E7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E7581-7D30-9AF9-DC12-4BEEE43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E3C3-8DED-B9EC-19BE-BAE2B214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B990-6469-8853-3AFF-82091424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1FF93-1ABA-6C79-0BFA-7A84CC9E0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5B29-D4F4-4E48-5B41-7A777686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BA5FC-A264-B65E-C072-45FAE670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27EEC-1D95-4E5F-0988-91E4846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C6FF-CB90-4D84-71EF-075731B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3D765-4ED8-3AFF-8681-D3D86648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DCDA-85FE-06A6-2D76-B04CB1A0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87F5-E744-9328-0E7F-88435AB1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090E-BAFF-45F5-AA8B-D3D3C6EC4A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2D50-6FC7-C956-F0A9-C278502E1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50B3-BAB8-279C-83EE-830D8E92A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2A19-C8BD-453B-A57A-C50CDF9A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global-landslide-catalog-expo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B45E71-28CD-8568-4BBD-F190FC53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" r="-1" b="-1"/>
          <a:stretch/>
        </p:blipFill>
        <p:spPr>
          <a:xfrm>
            <a:off x="3929752" y="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E862D8-353C-72F3-48A0-22693681D737}"/>
              </a:ext>
            </a:extLst>
          </p:cNvPr>
          <p:cNvSpPr txBox="1"/>
          <p:nvPr/>
        </p:nvSpPr>
        <p:spPr>
          <a:xfrm>
            <a:off x="173437" y="382012"/>
            <a:ext cx="69339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Elephant" panose="02020904090505020303" pitchFamily="18" charset="0"/>
              </a:rPr>
              <a:t>GLOBAL LANDSL</a:t>
            </a:r>
            <a:r>
              <a:rPr lang="en-US" sz="4800" b="1">
                <a:solidFill>
                  <a:srgbClr val="C00000"/>
                </a:solidFill>
                <a:latin typeface="Elephant" panose="02020904090505020303" pitchFamily="18" charset="0"/>
              </a:rPr>
              <a:t>IDES </a:t>
            </a:r>
            <a:r>
              <a:rPr lang="en-US" sz="4800" b="1">
                <a:solidFill>
                  <a:schemeClr val="bg1"/>
                </a:solidFill>
                <a:latin typeface="Elephant" panose="02020904090505020303" pitchFamily="18" charset="0"/>
              </a:rPr>
              <a:t>DATA PRESENT</a:t>
            </a:r>
            <a:r>
              <a:rPr lang="en-US" sz="4800" b="1">
                <a:solidFill>
                  <a:srgbClr val="C00000"/>
                </a:solidFill>
                <a:latin typeface="Elephant" panose="02020904090505020303" pitchFamily="18" charset="0"/>
              </a:rPr>
              <a:t>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A57F1-D9D6-4FE1-9088-8AC1E9602C6C}"/>
              </a:ext>
            </a:extLst>
          </p:cNvPr>
          <p:cNvSpPr txBox="1"/>
          <p:nvPr/>
        </p:nvSpPr>
        <p:spPr>
          <a:xfrm>
            <a:off x="173437" y="6042035"/>
            <a:ext cx="116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Elephant" panose="02020904090505020303" pitchFamily="18" charset="0"/>
              </a:rPr>
              <a:t>Team #3: Samuel J. Klein &amp; Damon M.W. Robinson</a:t>
            </a:r>
          </a:p>
        </p:txBody>
      </p:sp>
    </p:spTree>
    <p:extLst>
      <p:ext uri="{BB962C8B-B14F-4D97-AF65-F5344CB8AC3E}">
        <p14:creationId xmlns:p14="http://schemas.microsoft.com/office/powerpoint/2010/main" val="45917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6C000-9FC2-7BED-76D0-BD27A2F3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states and the country&#10;&#10;Description automatically generated with medium confidence">
            <a:extLst>
              <a:ext uri="{FF2B5EF4-FFF2-40B4-BE49-F238E27FC236}">
                <a16:creationId xmlns:a16="http://schemas.microsoft.com/office/drawing/2014/main" id="{EE9AAFD9-EE31-E068-F4F7-19EEDD3C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84" y="1657943"/>
            <a:ext cx="6830232" cy="46957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457048-F3C4-F90A-DCEA-173BF93E6CF8}"/>
              </a:ext>
            </a:extLst>
          </p:cNvPr>
          <p:cNvSpPr txBox="1">
            <a:spLocks/>
          </p:cNvSpPr>
          <p:nvPr/>
        </p:nvSpPr>
        <p:spPr>
          <a:xfrm>
            <a:off x="838200" y="504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Landslides by month for top 3 countries</a:t>
            </a:r>
            <a:br>
              <a:rPr lang="en-US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.groupby(</a:t>
            </a:r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"month"</a:t>
            </a:r>
            <a:r>
              <a:rPr lang="en-US" sz="1600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)["event_id"]</a:t>
            </a:r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.count().plot()</a:t>
            </a:r>
          </a:p>
        </p:txBody>
      </p:sp>
    </p:spTree>
    <p:extLst>
      <p:ext uri="{BB962C8B-B14F-4D97-AF65-F5344CB8AC3E}">
        <p14:creationId xmlns:p14="http://schemas.microsoft.com/office/powerpoint/2010/main" val="41301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37B838-A3A6-9A59-3DB7-C0559976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2E0BCA-FFA6-BAA1-50F5-A951297F22A5}"/>
              </a:ext>
            </a:extLst>
          </p:cNvPr>
          <p:cNvSpPr txBox="1">
            <a:spLocks/>
          </p:cNvSpPr>
          <p:nvPr/>
        </p:nvSpPr>
        <p:spPr>
          <a:xfrm>
            <a:off x="838200" y="4648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Landslide fatalities map</a:t>
            </a:r>
            <a:br>
              <a:rPr lang="en-US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.hvplot.points("longitude","latitude",geo=True,tiles="EsriNatGeo", </a:t>
            </a:r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color="fatality_count"</a:t>
            </a:r>
            <a:r>
              <a:rPr lang="en-US" sz="1600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size="fatality_count</a:t>
            </a:r>
            <a:r>
              <a:rPr lang="en-US" sz="1600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A064701B-E6D1-672D-53CF-76462998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4" y="883754"/>
            <a:ext cx="10775812" cy="37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4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8A230-4A22-B477-4AFA-5DDE82602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0D73CC-870D-1ED5-C594-E4675A03DED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4797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kern="100">
                <a:solidFill>
                  <a:schemeClr val="bg1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Top 10 storms that triggered landslides</a:t>
            </a:r>
            <a:br>
              <a:rPr lang="en-US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kern="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GLOBAL LANDSLIDE CATALOG</a:t>
            </a:r>
          </a:p>
        </p:txBody>
      </p:sp>
      <p:pic>
        <p:nvPicPr>
          <p:cNvPr id="9" name="Picture 8" descr="A graph of a number of landslides&#10;&#10;Description automatically generated">
            <a:extLst>
              <a:ext uri="{FF2B5EF4-FFF2-40B4-BE49-F238E27FC236}">
                <a16:creationId xmlns:a16="http://schemas.microsoft.com/office/drawing/2014/main" id="{B1A272A4-D840-30DA-59F0-8E6DC889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34" y="616508"/>
            <a:ext cx="6003235" cy="56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40547-FCFB-B74C-E9EA-BE3E8136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64675-C8A9-4CC6-7B72-D54614E90D01}"/>
              </a:ext>
            </a:extLst>
          </p:cNvPr>
          <p:cNvSpPr txBox="1">
            <a:spLocks/>
          </p:cNvSpPr>
          <p:nvPr/>
        </p:nvSpPr>
        <p:spPr>
          <a:xfrm>
            <a:off x="838200" y="1589650"/>
            <a:ext cx="4732606" cy="286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kern="100">
                <a:solidFill>
                  <a:schemeClr val="bg1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Countries with the deadliest landslides</a:t>
            </a:r>
            <a:br>
              <a:rPr lang="en-US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kern="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GLOBAL LANDSLIDE CATALOG</a:t>
            </a:r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57F80F06-E108-EEC1-3180-F4968D3E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21" y="996949"/>
            <a:ext cx="5143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2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A6CC0-7664-899E-56DB-BC0C06FE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7BADFB3-C697-B87B-A141-1815B3FD7D2D}"/>
              </a:ext>
            </a:extLst>
          </p:cNvPr>
          <p:cNvSpPr txBox="1"/>
          <p:nvPr/>
        </p:nvSpPr>
        <p:spPr>
          <a:xfrm>
            <a:off x="222205" y="1198876"/>
            <a:ext cx="6933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Elephant" panose="02020904090505020303" pitchFamily="18" charset="0"/>
              </a:rPr>
              <a:t>GLOBAL LANDSL</a:t>
            </a:r>
            <a:r>
              <a:rPr lang="en-US" sz="5400" b="1" dirty="0">
                <a:solidFill>
                  <a:srgbClr val="C00000"/>
                </a:solidFill>
                <a:latin typeface="Elephant" panose="02020904090505020303" pitchFamily="18" charset="0"/>
              </a:rPr>
              <a:t>IDES </a:t>
            </a:r>
            <a:r>
              <a:rPr lang="en-US" sz="5400" b="1" dirty="0">
                <a:solidFill>
                  <a:schemeClr val="bg1"/>
                </a:solidFill>
                <a:latin typeface="Elephant" panose="02020904090505020303" pitchFamily="18" charset="0"/>
              </a:rPr>
              <a:t>DATA </a:t>
            </a:r>
          </a:p>
          <a:p>
            <a:r>
              <a:rPr lang="en-US" sz="5400" b="1" dirty="0">
                <a:solidFill>
                  <a:schemeClr val="bg1"/>
                </a:solidFill>
                <a:latin typeface="Elephant" panose="02020904090505020303" pitchFamily="18" charset="0"/>
              </a:rPr>
              <a:t>SUMMAR</a:t>
            </a:r>
            <a:r>
              <a:rPr lang="en-US" sz="5400" b="1" dirty="0">
                <a:solidFill>
                  <a:srgbClr val="FF0000"/>
                </a:solidFill>
                <a:latin typeface="Elephant" panose="02020904090505020303" pitchFamily="18" charset="0"/>
              </a:rPr>
              <a:t>Y</a:t>
            </a:r>
            <a:endParaRPr lang="en-US" sz="5400" b="1" dirty="0">
              <a:solidFill>
                <a:srgbClr val="C0000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E943D-5DA5-0EAC-6E7A-A2EE5BA3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C9E88B-AA4A-6CE9-F6F1-FDD6A9FD4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7" r="13704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6979B-8E92-4DD5-FCB9-F04BE7AD6575}"/>
              </a:ext>
            </a:extLst>
          </p:cNvPr>
          <p:cNvSpPr txBox="1"/>
          <p:nvPr/>
        </p:nvSpPr>
        <p:spPr>
          <a:xfrm>
            <a:off x="-20" y="438110"/>
            <a:ext cx="12192000" cy="875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chemeClr val="bg1"/>
                </a:solidFill>
                <a:latin typeface="Elephant" panose="02020904090505020303" pitchFamily="18" charset="0"/>
                <a:ea typeface="+mj-ea"/>
                <a:cs typeface="+mj-cs"/>
              </a:rPr>
              <a:t>OUTLINE DESCRIPT</a:t>
            </a:r>
            <a:r>
              <a:rPr lang="en-US" sz="300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ION: </a:t>
            </a:r>
            <a:r>
              <a:rPr lang="en-US" sz="3000" b="1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DATA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06B94-FCA3-EF6F-E98C-D367D16CC197}"/>
              </a:ext>
            </a:extLst>
          </p:cNvPr>
          <p:cNvSpPr txBox="1"/>
          <p:nvPr/>
        </p:nvSpPr>
        <p:spPr>
          <a:xfrm>
            <a:off x="6270104" y="1125614"/>
            <a:ext cx="5714631" cy="5482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DATASET INTRODUCTION</a:t>
            </a:r>
            <a:r>
              <a:rPr lang="en-US" sz="1600" b="1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</a:p>
          <a:p>
            <a:pPr fontAlgn="base"/>
            <a:r>
              <a:rPr lang="en-US" sz="1600" b="1" dirty="0">
                <a:solidFill>
                  <a:schemeClr val="bg1"/>
                </a:solidFill>
                <a:latin typeface="Elephant" panose="02020904090505020303" pitchFamily="18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Detail the datasets first impression.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Elephant" panose="02020904090505020303" pitchFamily="18" charset="0"/>
            </a:endParaRP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GATHERED DATA FROM: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Elephant" panose="020209040905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DATA.GOV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Elephant" panose="02020904090505020303" pitchFamily="18" charset="0"/>
              </a:rPr>
              <a:t> 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	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NASA - GLOBAL LANDSLIDE CATALOG</a:t>
            </a:r>
            <a:endParaRPr lang="en-US" sz="1700" b="0" i="0" dirty="0">
              <a:solidFill>
                <a:schemeClr val="bg1"/>
              </a:solidFill>
              <a:effectLst/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Determ</a:t>
            </a: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ine if any relationships exist between: 	</a:t>
            </a:r>
            <a:r>
              <a:rPr lang="en-US" sz="1700" dirty="0">
                <a:solidFill>
                  <a:srgbClr val="FF0000"/>
                </a:solidFill>
                <a:latin typeface="Elephant" panose="02020904090505020303" pitchFamily="18" charset="0"/>
              </a:rPr>
              <a:t>LANDSLIDE CATEGORIES</a:t>
            </a:r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, 		</a:t>
            </a:r>
            <a:r>
              <a:rPr lang="en-US" sz="1700" dirty="0">
                <a:solidFill>
                  <a:srgbClr val="FF0000"/>
                </a:solidFill>
                <a:latin typeface="Elephant" panose="02020904090505020303" pitchFamily="18" charset="0"/>
              </a:rPr>
              <a:t>COUNTRIES</a:t>
            </a:r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, </a:t>
            </a:r>
            <a:r>
              <a:rPr lang="en-US" sz="1700" dirty="0">
                <a:solidFill>
                  <a:srgbClr val="FF0000"/>
                </a:solidFill>
                <a:latin typeface="Elephant" panose="02020904090505020303" pitchFamily="18" charset="0"/>
              </a:rPr>
              <a:t>STORMS</a:t>
            </a:r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, </a:t>
            </a:r>
            <a:r>
              <a:rPr lang="en-US" sz="1700" dirty="0">
                <a:solidFill>
                  <a:srgbClr val="FF0000"/>
                </a:solidFill>
                <a:latin typeface="Elephant" panose="02020904090505020303" pitchFamily="18" charset="0"/>
              </a:rPr>
              <a:t>INJURIES</a:t>
            </a:r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, </a:t>
            </a:r>
            <a:r>
              <a:rPr lang="en-US" sz="1300" dirty="0">
                <a:solidFill>
                  <a:schemeClr val="bg1"/>
                </a:solidFill>
                <a:latin typeface="Elephant" panose="02020904090505020303" pitchFamily="18" charset="0"/>
              </a:rPr>
              <a:t>and</a:t>
            </a:r>
            <a:r>
              <a:rPr lang="en-US" sz="1700" dirty="0">
                <a:solidFill>
                  <a:schemeClr val="bg1"/>
                </a:solidFill>
                <a:latin typeface="Elephant" panose="02020904090505020303" pitchFamily="18" charset="0"/>
              </a:rPr>
              <a:t> 	</a:t>
            </a:r>
            <a:r>
              <a:rPr lang="en-US" sz="1700" dirty="0">
                <a:solidFill>
                  <a:srgbClr val="FF0000"/>
                </a:solidFill>
                <a:latin typeface="Elephant" panose="02020904090505020303" pitchFamily="18" charset="0"/>
              </a:rPr>
              <a:t>FATALITIES</a:t>
            </a:r>
            <a:r>
              <a:rPr lang="en-US" sz="1400" dirty="0">
                <a:solidFill>
                  <a:schemeClr val="bg1"/>
                </a:solidFill>
                <a:latin typeface="Elephant" panose="02020904090505020303" pitchFamily="18" charset="0"/>
              </a:rPr>
              <a:t>.</a:t>
            </a:r>
            <a:endParaRPr lang="en-US" sz="1600" dirty="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Discuss expected relationships:</a:t>
            </a:r>
          </a:p>
          <a:p>
            <a:pPr fontAlgn="base"/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Elephant" panose="02020904090505020303" pitchFamily="18" charset="0"/>
              </a:rPr>
              <a:t>DATA CORELATIONS</a:t>
            </a: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Detail the </a:t>
            </a:r>
            <a:r>
              <a:rPr lang="en-US" sz="1600" dirty="0">
                <a:solidFill>
                  <a:srgbClr val="FF0000"/>
                </a:solidFill>
                <a:latin typeface="Elephant" panose="02020904090505020303" pitchFamily="18" charset="0"/>
              </a:rPr>
              <a:t>RELEVANCE</a:t>
            </a: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 and </a:t>
            </a:r>
            <a:r>
              <a:rPr lang="en-US" sz="1600" dirty="0">
                <a:solidFill>
                  <a:srgbClr val="FF0000"/>
                </a:solidFill>
                <a:latin typeface="Elephant" panose="02020904090505020303" pitchFamily="18" charset="0"/>
              </a:rPr>
              <a:t>LIMITATIONS</a:t>
            </a: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 	of the provided dataset.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>
                    <a:alpha val="80000"/>
                  </a:srgbClr>
                </a:solidFill>
                <a:latin typeface="Elephant" panose="02020904090505020303" pitchFamily="18" charset="0"/>
              </a:rPr>
              <a:t>DATA DECISIONS OUTRO</a:t>
            </a:r>
            <a:r>
              <a:rPr lang="en-US" sz="1600" dirty="0">
                <a:solidFill>
                  <a:schemeClr val="bg1">
                    <a:alpha val="80000"/>
                  </a:schemeClr>
                </a:solidFill>
                <a:latin typeface="Elephant" panose="02020904090505020303" pitchFamily="18" charset="0"/>
              </a:rPr>
              <a:t>: </a:t>
            </a:r>
          </a:p>
          <a:p>
            <a:pPr lvl="1" fontAlgn="base"/>
            <a:r>
              <a:rPr lang="en-US" sz="1600" dirty="0">
                <a:solidFill>
                  <a:schemeClr val="bg1">
                    <a:alpha val="8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1500" dirty="0">
                <a:solidFill>
                  <a:schemeClr val="bg1">
                    <a:alpha val="80000"/>
                  </a:schemeClr>
                </a:solidFill>
                <a:latin typeface="Elephant" panose="02020904090505020303" pitchFamily="18" charset="0"/>
              </a:rPr>
              <a:t>Explain the data methods used to </a:t>
            </a:r>
            <a:r>
              <a:rPr lang="en-US" sz="1500" dirty="0">
                <a:solidFill>
                  <a:srgbClr val="FF0000">
                    <a:alpha val="80000"/>
                  </a:srgbClr>
                </a:solidFill>
                <a:latin typeface="Elephant" panose="02020904090505020303" pitchFamily="18" charset="0"/>
              </a:rPr>
              <a:t>GROUP</a:t>
            </a:r>
            <a:r>
              <a:rPr lang="en-US" sz="1500" dirty="0">
                <a:solidFill>
                  <a:schemeClr val="bg1">
                    <a:alpha val="80000"/>
                  </a:schemeClr>
                </a:solidFill>
                <a:latin typeface="Elephant" panose="02020904090505020303" pitchFamily="18" charset="0"/>
              </a:rPr>
              <a:t> and 	</a:t>
            </a:r>
            <a:r>
              <a:rPr lang="en-US" sz="1500" dirty="0">
                <a:solidFill>
                  <a:srgbClr val="FF0000">
                    <a:alpha val="80000"/>
                  </a:srgbClr>
                </a:solidFill>
                <a:latin typeface="Elephant" panose="02020904090505020303" pitchFamily="18" charset="0"/>
              </a:rPr>
              <a:t>CLEAN</a:t>
            </a:r>
            <a:r>
              <a:rPr lang="en-US" sz="1500" dirty="0">
                <a:solidFill>
                  <a:schemeClr val="bg1">
                    <a:alpha val="80000"/>
                  </a:schemeClr>
                </a:solidFill>
                <a:latin typeface="Elephant" panose="02020904090505020303" pitchFamily="18" charset="0"/>
              </a:rPr>
              <a:t> the </a:t>
            </a:r>
            <a:r>
              <a:rPr lang="en-US" sz="1500" dirty="0">
                <a:solidFill>
                  <a:srgbClr val="FF0000">
                    <a:alpha val="80000"/>
                  </a:srgbClr>
                </a:solidFill>
                <a:latin typeface="Elephant" panose="02020904090505020303" pitchFamily="18" charset="0"/>
              </a:rPr>
              <a:t>DATA</a:t>
            </a:r>
            <a:r>
              <a:rPr lang="en-US" sz="1500" dirty="0">
                <a:solidFill>
                  <a:schemeClr val="bg1">
                    <a:alpha val="80000"/>
                  </a:schemeClr>
                </a:solidFill>
                <a:latin typeface="Elephant" panose="02020904090505020303" pitchFamily="18" charset="0"/>
              </a:rPr>
              <a:t>. Reference any additional 	outside data sources that could provide greater 	real world meaning to the dataset.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80000"/>
                </a:schemeClr>
              </a:solidFill>
              <a:latin typeface="Elephant" panose="02020904090505020303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>
                  <a:alpha val="80000"/>
                </a:schemeClr>
              </a:solidFill>
              <a:effectLst/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D68A1-7747-FAEB-D864-E0298A2C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532B21-5354-7E99-F465-51A5A02FD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2399" r="1" b="1"/>
          <a:stretch/>
        </p:blipFill>
        <p:spPr>
          <a:xfrm>
            <a:off x="-99180" y="-111999"/>
            <a:ext cx="12390053" cy="4666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836F9-F7A9-3FCA-C226-B57DBE686E0D}"/>
              </a:ext>
            </a:extLst>
          </p:cNvPr>
          <p:cNvSpPr txBox="1"/>
          <p:nvPr/>
        </p:nvSpPr>
        <p:spPr>
          <a:xfrm>
            <a:off x="2062189" y="3781972"/>
            <a:ext cx="8156007" cy="541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Elephant" panose="02020904090505020303" pitchFamily="18" charset="0"/>
              </a:rPr>
              <a:t>GLOBAL  </a:t>
            </a:r>
            <a:r>
              <a:rPr lang="en-US" sz="3200" b="1" dirty="0">
                <a:solidFill>
                  <a:schemeClr val="bg1"/>
                </a:solidFill>
                <a:latin typeface="Elephant" panose="02020904090505020303" pitchFamily="18" charset="0"/>
              </a:rPr>
              <a:t>LAND</a:t>
            </a:r>
            <a:r>
              <a:rPr lang="en-US" sz="3200" b="1">
                <a:solidFill>
                  <a:schemeClr val="bg1"/>
                </a:solidFill>
                <a:latin typeface="Elephant" panose="02020904090505020303" pitchFamily="18" charset="0"/>
              </a:rPr>
              <a:t>SLIDE</a:t>
            </a:r>
            <a:r>
              <a:rPr lang="en-US" sz="3200" b="1" dirty="0">
                <a:solidFill>
                  <a:schemeClr val="bg1"/>
                </a:solidFill>
                <a:latin typeface="Elephant" panose="02020904090505020303" pitchFamily="18" charset="0"/>
              </a:rPr>
              <a:t>  CATA</a:t>
            </a:r>
            <a:r>
              <a:rPr lang="en-US" sz="3200" b="1">
                <a:solidFill>
                  <a:schemeClr val="bg1"/>
                </a:solidFill>
                <a:latin typeface="Elephant" panose="02020904090505020303" pitchFamily="18" charset="0"/>
              </a:rPr>
              <a:t>LOG</a:t>
            </a:r>
            <a:endParaRPr lang="en-US" sz="3200" b="1">
              <a:solidFill>
                <a:schemeClr val="bg1"/>
              </a:solidFill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713D6E-A08D-0687-6091-C8EE01DFD108}"/>
              </a:ext>
            </a:extLst>
          </p:cNvPr>
          <p:cNvSpPr txBox="1">
            <a:spLocks/>
          </p:cNvSpPr>
          <p:nvPr/>
        </p:nvSpPr>
        <p:spPr>
          <a:xfrm>
            <a:off x="824998" y="4556833"/>
            <a:ext cx="2474383" cy="61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i="1" dirty="0">
                <a:solidFill>
                  <a:schemeClr val="bg1"/>
                </a:solidFill>
                <a:latin typeface="Elephant Pro" pitchFamily="2" charset="0"/>
              </a:rPr>
              <a:t>11033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A949E5-272B-F5F7-2FD8-E89270421BCE}"/>
              </a:ext>
            </a:extLst>
          </p:cNvPr>
          <p:cNvSpPr txBox="1">
            <a:spLocks/>
          </p:cNvSpPr>
          <p:nvPr/>
        </p:nvSpPr>
        <p:spPr>
          <a:xfrm>
            <a:off x="386499" y="5190335"/>
            <a:ext cx="3431357" cy="4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haroni" panose="02010803020104030203" pitchFamily="2" charset="-79"/>
                <a:ea typeface="Silom" pitchFamily="2" charset="-34"/>
                <a:cs typeface="Aharoni" panose="02010803020104030203" pitchFamily="2" charset="-79"/>
              </a:rPr>
              <a:t>Recorded landslides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93EFF5-E602-1231-7D64-3FBD8CA44132}"/>
              </a:ext>
            </a:extLst>
          </p:cNvPr>
          <p:cNvSpPr txBox="1">
            <a:spLocks/>
          </p:cNvSpPr>
          <p:nvPr/>
        </p:nvSpPr>
        <p:spPr>
          <a:xfrm>
            <a:off x="5230457" y="4544581"/>
            <a:ext cx="2017643" cy="756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i="1" dirty="0">
                <a:solidFill>
                  <a:schemeClr val="bg1"/>
                </a:solidFill>
                <a:latin typeface="Elephant Pro" pitchFamily="2" charset="0"/>
              </a:rPr>
              <a:t>140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626518-96F6-5A03-8495-07024CD3B7E8}"/>
              </a:ext>
            </a:extLst>
          </p:cNvPr>
          <p:cNvSpPr txBox="1">
            <a:spLocks/>
          </p:cNvSpPr>
          <p:nvPr/>
        </p:nvSpPr>
        <p:spPr>
          <a:xfrm>
            <a:off x="4706753" y="5184348"/>
            <a:ext cx="2778188" cy="4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haroni" panose="02010803020104030203" pitchFamily="2" charset="-79"/>
                <a:ea typeface="Silom" pitchFamily="2" charset="-34"/>
                <a:cs typeface="Aharoni" panose="02010803020104030203" pitchFamily="2" charset="-79"/>
              </a:rPr>
              <a:t>Countries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1A05BD-C321-88F8-44CE-81353EEEDB8F}"/>
              </a:ext>
            </a:extLst>
          </p:cNvPr>
          <p:cNvSpPr txBox="1">
            <a:spLocks/>
          </p:cNvSpPr>
          <p:nvPr/>
        </p:nvSpPr>
        <p:spPr>
          <a:xfrm>
            <a:off x="8012784" y="4554929"/>
            <a:ext cx="4178911" cy="61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i="1" dirty="0">
                <a:solidFill>
                  <a:schemeClr val="bg1"/>
                </a:solidFill>
                <a:latin typeface="Elephant Pro" pitchFamily="2" charset="0"/>
              </a:rPr>
              <a:t>1988 -2017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E609514-B8C7-354C-3A8F-90A347BFE9A0}"/>
              </a:ext>
            </a:extLst>
          </p:cNvPr>
          <p:cNvSpPr txBox="1">
            <a:spLocks/>
          </p:cNvSpPr>
          <p:nvPr/>
        </p:nvSpPr>
        <p:spPr>
          <a:xfrm>
            <a:off x="8524610" y="5202267"/>
            <a:ext cx="3164628" cy="4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haroni" panose="02010803020104030203" pitchFamily="2" charset="-79"/>
                <a:ea typeface="Silom" pitchFamily="2" charset="-34"/>
                <a:cs typeface="Aharoni" panose="02010803020104030203" pitchFamily="2" charset="-79"/>
              </a:rPr>
              <a:t>Range of years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828EB7E7-19DB-6CFA-91AF-929DDB74B777}"/>
              </a:ext>
            </a:extLst>
          </p:cNvPr>
          <p:cNvSpPr txBox="1"/>
          <p:nvPr/>
        </p:nvSpPr>
        <p:spPr>
          <a:xfrm>
            <a:off x="824999" y="5472401"/>
            <a:ext cx="108642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</a:t>
            </a:r>
            <a:r>
              <a:rPr lang="en-US" sz="160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ources</a:t>
            </a:r>
            <a:r>
              <a:rPr lang="en-US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haroni" panose="02010803020104030203" pitchFamily="2" charset="-79"/>
              </a:rPr>
              <a:t>D. B., Adler, R., Hong, Y., Hill, S., &amp; Lerner-Lam, A. (2010). A global landslide catalog for hazard applications: method, results, and limitations. Natural Hazards, 52(3), 561–575. doi:10.1007/s11069-009-9401-4. [1]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  <a:cs typeface="Aharoni" panose="02010803020104030203" pitchFamily="2" charset="-79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haroni" panose="02010803020104030203" pitchFamily="2" charset="-79"/>
              </a:rPr>
              <a:t>Kirschbaum</a:t>
            </a:r>
            <a:r>
              <a:rPr lang="en-US" sz="1200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haroni" panose="02010803020104030203" pitchFamily="2" charset="-79"/>
              </a:rPr>
              <a:t>, D.B., T. Stanley, Y. Zhou (In press, 2015). Spatial and Temporal Analysis of a Global Landslide Catalog. Geomorphology. doi:10.1016/j.geomorph.2015.03.016. [2]</a:t>
            </a: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28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55510-5D1D-07BE-6ACC-2BEFB718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2374B9-C959-B2A1-6EF3-7BC3963F1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2399" r="1" b="1"/>
          <a:stretch/>
        </p:blipFill>
        <p:spPr>
          <a:xfrm>
            <a:off x="-180294" y="-740539"/>
            <a:ext cx="12390053" cy="466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12FA6-E175-87D8-DBCB-D56BEAEF19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76" t="13590" r="30717" b="2305"/>
          <a:stretch/>
        </p:blipFill>
        <p:spPr>
          <a:xfrm>
            <a:off x="225572" y="2367844"/>
            <a:ext cx="4323922" cy="41524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E1C748-E8EE-2F64-E707-6D9EDE7681CE}"/>
              </a:ext>
            </a:extLst>
          </p:cNvPr>
          <p:cNvSpPr txBox="1"/>
          <p:nvPr/>
        </p:nvSpPr>
        <p:spPr>
          <a:xfrm>
            <a:off x="4630608" y="3926389"/>
            <a:ext cx="7579151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Total Recorded Landslide Data events:</a:t>
            </a:r>
            <a:endParaRPr lang="en-US" sz="2000" u="sng" dirty="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rgbClr val="FF0000"/>
                </a:solidFill>
                <a:latin typeface="Elephant" panose="02020904090505020303" pitchFamily="18" charset="0"/>
              </a:rPr>
              <a:t>Recorded Landslides</a:t>
            </a:r>
            <a:r>
              <a:rPr lang="en-US" sz="2000" u="sng" dirty="0">
                <a:solidFill>
                  <a:schemeClr val="bg1"/>
                </a:solidFill>
                <a:latin typeface="Elephant" panose="02020904090505020303" pitchFamily="18" charset="0"/>
              </a:rPr>
              <a:t> 			</a:t>
            </a:r>
            <a:r>
              <a:rPr lang="en-US" sz="2000" u="sng" dirty="0">
                <a:solidFill>
                  <a:srgbClr val="FF0000"/>
                </a:solidFill>
                <a:latin typeface="Elephant" panose="02020904090505020303" pitchFamily="18" charset="0"/>
              </a:rPr>
              <a:t>11,033</a:t>
            </a:r>
            <a:r>
              <a:rPr lang="en-US" sz="2000" u="sng" dirty="0">
                <a:solidFill>
                  <a:schemeClr val="bg1"/>
                </a:solidFill>
                <a:latin typeface="Elephant" panose="02020904090505020303" pitchFamily="18" charset="0"/>
              </a:rPr>
              <a:t> total events</a:t>
            </a:r>
            <a:endParaRPr lang="en-US" sz="2000" u="sng" dirty="0">
              <a:solidFill>
                <a:srgbClr val="FF5050"/>
              </a:solidFill>
              <a:latin typeface="Elephant" panose="02020904090505020303" pitchFamily="18" charset="0"/>
            </a:endParaRPr>
          </a:p>
          <a:p>
            <a:r>
              <a:rPr lang="en-US" sz="2000" dirty="0">
                <a:solidFill>
                  <a:srgbClr val="336699"/>
                </a:solidFill>
                <a:latin typeface="Elephant" panose="02020904090505020303" pitchFamily="18" charset="0"/>
              </a:rPr>
              <a:t>Heavy Rains 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- 73.5% </a:t>
            </a:r>
            <a:r>
              <a:rPr lang="en-US" sz="2000" dirty="0">
                <a:solidFill>
                  <a:srgbClr val="336699"/>
                </a:solidFill>
                <a:latin typeface="Elephant" panose="02020904090505020303" pitchFamily="18" charset="0"/>
              </a:rPr>
              <a:t>			</a:t>
            </a:r>
            <a:r>
              <a:rPr lang="en-US" sz="2000" dirty="0">
                <a:solidFill>
                  <a:srgbClr val="FF0000"/>
                </a:solidFill>
                <a:latin typeface="Elephant" panose="02020904090505020303" pitchFamily="18" charset="0"/>
              </a:rPr>
              <a:t>8,095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 events	</a:t>
            </a:r>
            <a:endParaRPr lang="en-US" sz="2000" dirty="0">
              <a:solidFill>
                <a:srgbClr val="336699"/>
              </a:solidFill>
              <a:latin typeface="Elephant" panose="02020904090505020303" pitchFamily="18" charset="0"/>
            </a:endParaRPr>
          </a:p>
          <a:p>
            <a:r>
              <a:rPr lang="en-US" sz="2000" dirty="0">
                <a:solidFill>
                  <a:srgbClr val="CC99FF"/>
                </a:solidFill>
                <a:latin typeface="Elephant" panose="02020904090505020303" pitchFamily="18" charset="0"/>
              </a:rPr>
              <a:t>Other/Unknown 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- 16% </a:t>
            </a:r>
            <a:r>
              <a:rPr lang="en-US" sz="2000" dirty="0">
                <a:solidFill>
                  <a:srgbClr val="CC99FF"/>
                </a:solidFill>
                <a:latin typeface="Elephant" panose="02020904090505020303" pitchFamily="18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Elephant" panose="02020904090505020303" pitchFamily="18" charset="0"/>
              </a:rPr>
              <a:t>1,717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 events</a:t>
            </a:r>
            <a:endParaRPr lang="en-US" sz="2000" dirty="0">
              <a:solidFill>
                <a:srgbClr val="CC99FF"/>
              </a:solidFill>
              <a:latin typeface="Elephant" panose="02020904090505020303" pitchFamily="18" charset="0"/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Elephant" panose="02020904090505020303" pitchFamily="18" charset="0"/>
              </a:rPr>
              <a:t>Tropical Cyclones &amp; Monsoons </a:t>
            </a:r>
            <a:r>
              <a:rPr lang="en-US" dirty="0">
                <a:solidFill>
                  <a:schemeClr val="bg1"/>
                </a:solidFill>
                <a:latin typeface="Elephant" panose="02020904090505020303" pitchFamily="18" charset="0"/>
              </a:rPr>
              <a:t>- 6.3% 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Elephant" panose="02020904090505020303" pitchFamily="18" charset="0"/>
              </a:rPr>
              <a:t>690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 events	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lephant" panose="02020904090505020303" pitchFamily="18" charset="0"/>
              </a:rPr>
              <a:t>Earth Work 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- 1.8%			</a:t>
            </a:r>
            <a:r>
              <a:rPr lang="en-US" sz="2000" dirty="0">
                <a:solidFill>
                  <a:srgbClr val="FF0000"/>
                </a:solidFill>
                <a:latin typeface="Elephant" panose="02020904090505020303" pitchFamily="18" charset="0"/>
              </a:rPr>
              <a:t>197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 events	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lephant" panose="02020904090505020303" pitchFamily="18" charset="0"/>
              </a:rPr>
              <a:t> 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lephant" panose="02020904090505020303" pitchFamily="18" charset="0"/>
              </a:rPr>
              <a:t>Melt Thaw 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- 1.6% 			</a:t>
            </a:r>
            <a:r>
              <a:rPr lang="en-US" sz="2000" dirty="0">
                <a:solidFill>
                  <a:srgbClr val="FF0000"/>
                </a:solidFill>
                <a:latin typeface="Elephant" panose="02020904090505020303" pitchFamily="18" charset="0"/>
              </a:rPr>
              <a:t>176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 events</a:t>
            </a:r>
            <a:r>
              <a:rPr lang="en-US" sz="2000" dirty="0">
                <a:solidFill>
                  <a:srgbClr val="FF5050"/>
                </a:solidFill>
                <a:latin typeface="Elephant" panose="02020904090505020303" pitchFamily="18" charset="0"/>
              </a:rPr>
              <a:t> </a:t>
            </a:r>
          </a:p>
          <a:p>
            <a:r>
              <a:rPr lang="en-US" sz="2000" dirty="0">
                <a:solidFill>
                  <a:srgbClr val="FF5050"/>
                </a:solidFill>
                <a:latin typeface="Elephant" panose="02020904090505020303" pitchFamily="18" charset="0"/>
              </a:rPr>
              <a:t>Natural Disaster 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- 0.8% 		</a:t>
            </a:r>
            <a:r>
              <a:rPr lang="en-US" sz="2000" dirty="0">
                <a:solidFill>
                  <a:srgbClr val="FF0000"/>
                </a:solidFill>
                <a:latin typeface="Elephant" panose="02020904090505020303" pitchFamily="18" charset="0"/>
              </a:rPr>
              <a:t>91</a:t>
            </a:r>
            <a:r>
              <a:rPr lang="en-US" sz="2000" dirty="0">
                <a:solidFill>
                  <a:schemeClr val="bg1"/>
                </a:solidFill>
                <a:latin typeface="Elephant" panose="02020904090505020303" pitchFamily="18" charset="0"/>
              </a:rPr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102296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04772-B9B1-03E0-E2D8-DD3A82A12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054B8-7B00-0A63-4BA8-E1A4AAC4C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r="7610"/>
          <a:stretch/>
        </p:blipFill>
        <p:spPr>
          <a:xfrm>
            <a:off x="19" y="1"/>
            <a:ext cx="4210671" cy="6857455"/>
          </a:xfrm>
          <a:custGeom>
            <a:avLst/>
            <a:gdLst/>
            <a:ahLst/>
            <a:cxnLst/>
            <a:rect l="l" t="t" r="r" b="b"/>
            <a:pathLst>
              <a:path w="6088380" h="3333749">
                <a:moveTo>
                  <a:pt x="0" y="0"/>
                </a:moveTo>
                <a:lnTo>
                  <a:pt x="6088380" y="0"/>
                </a:lnTo>
                <a:lnTo>
                  <a:pt x="6088380" y="2202180"/>
                </a:lnTo>
                <a:lnTo>
                  <a:pt x="5913795" y="3333749"/>
                </a:lnTo>
                <a:lnTo>
                  <a:pt x="0" y="3333749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8EA4BA-8195-2F14-37BE-72318CF83C31}"/>
              </a:ext>
            </a:extLst>
          </p:cNvPr>
          <p:cNvSpPr txBox="1"/>
          <p:nvPr/>
        </p:nvSpPr>
        <p:spPr>
          <a:xfrm>
            <a:off x="20" y="194485"/>
            <a:ext cx="12191980" cy="929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F0000"/>
                </a:solidFill>
                <a:latin typeface="Elephant" panose="02020904090505020303" pitchFamily="18" charset="0"/>
              </a:rPr>
              <a:t>SEARCHI</a:t>
            </a:r>
            <a:r>
              <a:rPr lang="en-US" sz="3000" b="1" dirty="0">
                <a:solidFill>
                  <a:schemeClr val="bg1"/>
                </a:solidFill>
                <a:latin typeface="Elephant" panose="02020904090505020303" pitchFamily="18" charset="0"/>
              </a:rPr>
              <a:t>NG FOR EXPECTED DATA CORRELATIONS:</a:t>
            </a:r>
            <a:endParaRPr lang="en-US" sz="3000" b="1" dirty="0">
              <a:solidFill>
                <a:schemeClr val="bg1"/>
              </a:solidFill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3D535-5EF0-78E1-03F2-E2CF651A4CB8}"/>
              </a:ext>
            </a:extLst>
          </p:cNvPr>
          <p:cNvSpPr txBox="1"/>
          <p:nvPr/>
        </p:nvSpPr>
        <p:spPr>
          <a:xfrm>
            <a:off x="4220215" y="909344"/>
            <a:ext cx="7932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Elephant" panose="02020904090505020303" pitchFamily="18" charset="0"/>
              </a:rPr>
              <a:t>DEADLIEST LANDSLIDE BY COUNTRY </a:t>
            </a:r>
            <a:r>
              <a:rPr lang="en-US" sz="1600" dirty="0">
                <a:solidFill>
                  <a:schemeClr val="bg1"/>
                </a:solidFill>
                <a:latin typeface="Elephant" panose="02020904090505020303" pitchFamily="18" charset="0"/>
              </a:rPr>
              <a:t>CALCULATION: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COUNTRY * POPULATION * TOTAL LANDSLIDES * INJURIES * FATALITIES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D46F0-94C0-4C4F-F57A-E3B902BEA844}"/>
              </a:ext>
            </a:extLst>
          </p:cNvPr>
          <p:cNvSpPr txBox="1"/>
          <p:nvPr/>
        </p:nvSpPr>
        <p:spPr>
          <a:xfrm>
            <a:off x="4303584" y="4281096"/>
            <a:ext cx="788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Elephant" panose="02020904090505020303" pitchFamily="18" charset="0"/>
              </a:rPr>
              <a:t>MOST COMMON LANDSLIDE CAUSES:</a:t>
            </a:r>
            <a:endParaRPr lang="en-US" sz="160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LANDSLIDE TRIGGER * LANDSLIDE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B4A90-CCAF-DC1F-E913-689C29C89088}"/>
              </a:ext>
            </a:extLst>
          </p:cNvPr>
          <p:cNvSpPr txBox="1"/>
          <p:nvPr/>
        </p:nvSpPr>
        <p:spPr>
          <a:xfrm>
            <a:off x="4280925" y="5140064"/>
            <a:ext cx="7887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TRACKING MONTHLY &amp; ANNUAL SEASONAL TRENDS:</a:t>
            </a:r>
          </a:p>
          <a:p>
            <a:pPr algn="ctr" rtl="0" fontAlgn="base"/>
            <a:r>
              <a:rPr lang="en-US" sz="1600" b="0" i="0" dirty="0">
                <a:solidFill>
                  <a:schemeClr val="bg1"/>
                </a:solidFill>
                <a:effectLst/>
              </a:rPr>
              <a:t>EVENT DATE * EVENT TIME * LONGITUDE * LATITUDE * COUNTRY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D6DA3-D795-A437-B230-EB343C859680}"/>
              </a:ext>
            </a:extLst>
          </p:cNvPr>
          <p:cNvSpPr txBox="1"/>
          <p:nvPr/>
        </p:nvSpPr>
        <p:spPr>
          <a:xfrm>
            <a:off x="4216685" y="1824763"/>
            <a:ext cx="7932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>
                <a:solidFill>
                  <a:schemeClr val="bg1"/>
                </a:solidFill>
                <a:latin typeface="Elephant" panose="02020904090505020303" pitchFamily="18" charset="0"/>
              </a:rPr>
              <a:t>IDENTIFYING</a:t>
            </a:r>
            <a:r>
              <a:rPr lang="en-US" sz="1600">
                <a:solidFill>
                  <a:srgbClr val="FF0000"/>
                </a:solidFill>
                <a:latin typeface="Elephant" panose="02020904090505020303" pitchFamily="18" charset="0"/>
              </a:rPr>
              <a:t> DEADLIEST LAND MASSES</a:t>
            </a:r>
            <a:r>
              <a:rPr lang="en-US" sz="1600" i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:</a:t>
            </a:r>
          </a:p>
          <a:p>
            <a:pPr algn="ctr" rtl="0" fontAlgn="base"/>
            <a:r>
              <a:rPr lang="en-US" sz="1600">
                <a:solidFill>
                  <a:schemeClr val="bg1"/>
                </a:solidFill>
              </a:rPr>
              <a:t>INJURIES * FATALITIES </a:t>
            </a:r>
            <a:r>
              <a:rPr lang="en-US" sz="1600" b="0" i="0">
                <a:solidFill>
                  <a:schemeClr val="bg1"/>
                </a:solidFill>
                <a:effectLst/>
              </a:rPr>
              <a:t>* LONGITUDE * LATITUDE * COUNTRY * EVENT ID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7AD2-2D61-647F-4B0F-491BE92BD739}"/>
              </a:ext>
            </a:extLst>
          </p:cNvPr>
          <p:cNvSpPr txBox="1"/>
          <p:nvPr/>
        </p:nvSpPr>
        <p:spPr>
          <a:xfrm>
            <a:off x="4454499" y="2619102"/>
            <a:ext cx="7694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 dirty="0">
                <a:solidFill>
                  <a:srgbClr val="FF0000"/>
                </a:solidFill>
                <a:latin typeface="Elephant" panose="02020904090505020303" pitchFamily="18" charset="0"/>
              </a:rPr>
              <a:t>DEADLIEST LANDSLIDE AREAS</a:t>
            </a:r>
            <a:r>
              <a:rPr lang="en-US" sz="160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:</a:t>
            </a:r>
          </a:p>
          <a:p>
            <a:pPr algn="ctr" fontAlgn="base"/>
            <a:r>
              <a:rPr lang="en-US" sz="1400" dirty="0">
                <a:solidFill>
                  <a:schemeClr val="bg1"/>
                </a:solidFill>
              </a:rPr>
              <a:t>INJURIES * FATALITIES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* LONGITUDE * LATITUDE * </a:t>
            </a:r>
            <a:r>
              <a:rPr lang="en-US" sz="1400" dirty="0">
                <a:solidFill>
                  <a:schemeClr val="bg1"/>
                </a:solidFill>
              </a:rPr>
              <a:t>LANDSLIDE TRIGGER * LANDSLIDE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AB5DD-79BD-8C82-DB13-8C58A4143881}"/>
              </a:ext>
            </a:extLst>
          </p:cNvPr>
          <p:cNvSpPr txBox="1"/>
          <p:nvPr/>
        </p:nvSpPr>
        <p:spPr>
          <a:xfrm>
            <a:off x="4280925" y="3450099"/>
            <a:ext cx="7932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MOST VOLATILE </a:t>
            </a:r>
            <a:r>
              <a:rPr lang="en-US" sz="1600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SEASONS:</a:t>
            </a:r>
          </a:p>
          <a:p>
            <a:pPr algn="ctr" rtl="0" fontAlgn="base"/>
            <a:r>
              <a:rPr lang="en-US" sz="1400" dirty="0">
                <a:solidFill>
                  <a:schemeClr val="bg1"/>
                </a:solidFill>
              </a:rPr>
              <a:t>INJURIES * FATALITIES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* EVENT DATE * EVENT TIME * LONGITUDE * LATITUDE * COUNTRY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EEF57-18A8-CAC1-2159-E0513FDA9E35}"/>
              </a:ext>
            </a:extLst>
          </p:cNvPr>
          <p:cNvSpPr txBox="1"/>
          <p:nvPr/>
        </p:nvSpPr>
        <p:spPr>
          <a:xfrm>
            <a:off x="4280925" y="5999032"/>
            <a:ext cx="7871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 dirty="0">
                <a:solidFill>
                  <a:srgbClr val="FF0000"/>
                </a:solidFill>
                <a:latin typeface="Elephant" panose="02020904090505020303" pitchFamily="18" charset="0"/>
              </a:rPr>
              <a:t>HISTORICAL TREND OF LANDSLIDE SIZE VS TIME OF YEAR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:</a:t>
            </a:r>
          </a:p>
          <a:p>
            <a:pPr algn="ctr" rtl="0" fontAlgn="base"/>
            <a:r>
              <a:rPr lang="en-US" sz="1600" b="0" i="0" dirty="0">
                <a:solidFill>
                  <a:schemeClr val="bg1"/>
                </a:solidFill>
                <a:effectLst/>
              </a:rPr>
              <a:t>LANDSLIDE SIZE * EVENT DATE * LONGITUDE * LATITUDE * COUNTRY </a:t>
            </a:r>
          </a:p>
        </p:txBody>
      </p:sp>
    </p:spTree>
    <p:extLst>
      <p:ext uri="{BB962C8B-B14F-4D97-AF65-F5344CB8AC3E}">
        <p14:creationId xmlns:p14="http://schemas.microsoft.com/office/powerpoint/2010/main" val="29016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B0AAD-D062-0ABB-1E81-4B911202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9DFDAE51-A818-5C80-8BDF-4EE3A698D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35172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CA8FBA-05BD-E720-5B1A-DE13D47780E0}"/>
              </a:ext>
            </a:extLst>
          </p:cNvPr>
          <p:cNvSpPr txBox="1"/>
          <p:nvPr/>
        </p:nvSpPr>
        <p:spPr>
          <a:xfrm>
            <a:off x="20" y="360514"/>
            <a:ext cx="12191980" cy="48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Elephant" panose="02020904090505020303" pitchFamily="18" charset="0"/>
              </a:rPr>
              <a:t>PROCESSING DATA</a:t>
            </a:r>
            <a:r>
              <a:rPr lang="en-US" sz="2800" b="1" dirty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Elephant" panose="02020904090505020303" pitchFamily="18" charset="0"/>
              </a:rPr>
              <a:t>INTO</a:t>
            </a:r>
            <a:r>
              <a:rPr lang="en-US" sz="2800" b="1" dirty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Elephant" panose="02020904090505020303" pitchFamily="18" charset="0"/>
              </a:rPr>
              <a:t>MEA</a:t>
            </a:r>
            <a:r>
              <a:rPr lang="en-US" sz="2800" b="1" dirty="0">
                <a:solidFill>
                  <a:schemeClr val="bg1"/>
                </a:solidFill>
                <a:latin typeface="Elephant" panose="02020904090505020303" pitchFamily="18" charset="0"/>
              </a:rPr>
              <a:t>NINGFUL INFORMATION</a:t>
            </a:r>
            <a:endParaRPr lang="en-US" sz="2800" b="1" dirty="0">
              <a:solidFill>
                <a:schemeClr val="bg1"/>
              </a:solidFill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00991-4D50-F37C-3249-25B4592C7518}"/>
              </a:ext>
            </a:extLst>
          </p:cNvPr>
          <p:cNvSpPr txBox="1"/>
          <p:nvPr/>
        </p:nvSpPr>
        <p:spPr>
          <a:xfrm>
            <a:off x="7084406" y="4062684"/>
            <a:ext cx="342854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(Data) Numeric Columns That Do Not Need a Compatibility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​ Factor </a:t>
            </a:r>
          </a:p>
          <a:p>
            <a:pPr rtl="0" fontAlgn="base"/>
            <a:r>
              <a:rPr lang="en-US" sz="1800" b="0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Elephant" panose="02020904090505020303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EVENT_DATE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EVENT_TIME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LONGI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LATITUDE</a:t>
            </a:r>
            <a:endParaRPr lang="en-US" b="0" i="0" dirty="0">
              <a:solidFill>
                <a:schemeClr val="bg1"/>
              </a:solidFill>
              <a:effectLst/>
              <a:latin typeface="Elephant" panose="0202090409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9145F-8FCD-AE06-10D7-6553C004EC3D}"/>
              </a:ext>
            </a:extLst>
          </p:cNvPr>
          <p:cNvSpPr txBox="1"/>
          <p:nvPr/>
        </p:nvSpPr>
        <p:spPr>
          <a:xfrm>
            <a:off x="6787461" y="1240175"/>
            <a:ext cx="402243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(Information) Non-Numeric Columns Needing a Compatibility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​ Factor</a:t>
            </a:r>
          </a:p>
          <a:p>
            <a:pPr rtl="0" fontAlgn="base"/>
            <a:r>
              <a:rPr lang="en-US" sz="1800" b="0" i="0" dirty="0">
                <a:solidFill>
                  <a:schemeClr val="bg1"/>
                </a:solidFill>
                <a:effectLst/>
                <a:latin typeface="Elephant" panose="02020904090505020303" pitchFamily="18" charset="0"/>
              </a:rPr>
              <a:t>​</a:t>
            </a:r>
            <a:endParaRPr lang="en-US" sz="16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LANDSLIDE_SIZE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LANDSLIDE_CATEGORY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LANDSLIDE_TRIGGER</a:t>
            </a:r>
            <a:endParaRPr lang="en-US" b="0" i="0" dirty="0">
              <a:solidFill>
                <a:schemeClr val="bg1"/>
              </a:solidFill>
              <a:effectLst/>
              <a:latin typeface="Elephant" panose="0202090409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954E0-D92D-CEA7-F686-66585A4BEFBC}"/>
              </a:ext>
            </a:extLst>
          </p:cNvPr>
          <p:cNvSpPr txBox="1"/>
          <p:nvPr/>
        </p:nvSpPr>
        <p:spPr>
          <a:xfrm>
            <a:off x="7839580" y="3234757"/>
            <a:ext cx="191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VERSUS</a:t>
            </a:r>
          </a:p>
        </p:txBody>
      </p:sp>
    </p:spTree>
    <p:extLst>
      <p:ext uri="{BB962C8B-B14F-4D97-AF65-F5344CB8AC3E}">
        <p14:creationId xmlns:p14="http://schemas.microsoft.com/office/powerpoint/2010/main" val="4435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FB17F-403F-0C26-42B3-476AA388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A3E79-1BE8-64C9-DC09-8C20943F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8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CB7AB2-D6F1-0DC5-4E58-6A3C78E2311E}"/>
              </a:ext>
            </a:extLst>
          </p:cNvPr>
          <p:cNvSpPr txBox="1"/>
          <p:nvPr/>
        </p:nvSpPr>
        <p:spPr>
          <a:xfrm>
            <a:off x="1611984" y="454043"/>
            <a:ext cx="7447175" cy="48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DATA COR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RELATION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84766-3E33-A178-AD08-F2F0D16625A2}"/>
              </a:ext>
            </a:extLst>
          </p:cNvPr>
          <p:cNvSpPr txBox="1"/>
          <p:nvPr/>
        </p:nvSpPr>
        <p:spPr>
          <a:xfrm>
            <a:off x="4452009" y="1692950"/>
            <a:ext cx="4032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How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tell a story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using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with low correlation?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B0ADD2-916C-D755-BB1C-A768877BB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425" y="446172"/>
            <a:ext cx="3229426" cy="6211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D26570-AEB5-F922-C245-DA6DD5F32C14}"/>
              </a:ext>
            </a:extLst>
          </p:cNvPr>
          <p:cNvSpPr txBox="1"/>
          <p:nvPr/>
        </p:nvSpPr>
        <p:spPr>
          <a:xfrm>
            <a:off x="4572000" y="3259367"/>
            <a:ext cx="4032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Aharoni" panose="02010803020104030203" pitchFamily="2" charset="-79"/>
              </a:rPr>
              <a:t>No moderate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Aharoni" panose="02010803020104030203" pitchFamily="2" charset="-79"/>
              </a:rPr>
              <a:t>correlation (&gt;0.3)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Aharoni" panose="02010803020104030203" pitchFamily="2" charset="-79"/>
              </a:rPr>
              <a:t> other than Longitude &amp;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Aharoni" panose="02010803020104030203" pitchFamily="2" charset="-79"/>
              </a:rPr>
              <a:t>Latitiude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lephant" panose="02020904090505020303" pitchFamily="18" charset="0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21329-A2B6-DD49-0030-826B6E5D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injury injuries&#10;&#10;Description automatically generated">
            <a:extLst>
              <a:ext uri="{FF2B5EF4-FFF2-40B4-BE49-F238E27FC236}">
                <a16:creationId xmlns:a16="http://schemas.microsoft.com/office/drawing/2014/main" id="{54BDFD72-297E-AC53-1289-9A071064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559" r="6460" b="2303"/>
          <a:stretch/>
        </p:blipFill>
        <p:spPr>
          <a:xfrm>
            <a:off x="5170715" y="1829836"/>
            <a:ext cx="6879770" cy="47094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EBF540-BD48-3389-5D3E-4AF87EFD45EC}"/>
              </a:ext>
            </a:extLst>
          </p:cNvPr>
          <p:cNvSpPr txBox="1">
            <a:spLocks/>
          </p:cNvSpPr>
          <p:nvPr/>
        </p:nvSpPr>
        <p:spPr>
          <a:xfrm>
            <a:off x="838200" y="504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kern="100">
                <a:solidFill>
                  <a:schemeClr val="bg1"/>
                </a:solidFill>
                <a:latin typeface="Aharoni" panose="02010803020104030203" pitchFamily="2" charset="-79"/>
                <a:ea typeface="Silom" pitchFamily="2" charset="-34"/>
                <a:cs typeface="Aharoni" panose="02010803020104030203" pitchFamily="2" charset="-79"/>
              </a:rPr>
              <a:t>Data Correlation</a:t>
            </a:r>
            <a:br>
              <a:rPr lang="en-US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GLOBAL LANDSLIDE 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514E-3D44-C4C7-BBA6-C721BA80727E}"/>
              </a:ext>
            </a:extLst>
          </p:cNvPr>
          <p:cNvSpPr txBox="1"/>
          <p:nvPr/>
        </p:nvSpPr>
        <p:spPr>
          <a:xfrm>
            <a:off x="1654789" y="2010857"/>
            <a:ext cx="3100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ndale Mono" panose="020B0509000000000004" pitchFamily="49" charset="0"/>
                <a:cs typeface="Aharoni" panose="02010803020104030203" pitchFamily="2" charset="-79"/>
              </a:rPr>
              <a:t>landslide_injuries |</a:t>
            </a:r>
          </a:p>
          <a:p>
            <a:r>
              <a:rPr lang="en-US" b="1" kern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fatality_count</a:t>
            </a:r>
            <a:endParaRPr lang="en-US" b="1">
              <a:solidFill>
                <a:schemeClr val="bg1"/>
              </a:solidFill>
              <a:latin typeface="Andale Mono" panose="020B0509000000000004" pitchFamily="49" charset="0"/>
              <a:cs typeface="Aharoni" panose="02010803020104030203" pitchFamily="2" charset="-79"/>
            </a:endParaRPr>
          </a:p>
          <a:p>
            <a:r>
              <a:rPr lang="en-US" sz="2400">
                <a:solidFill>
                  <a:schemeClr val="bg1"/>
                </a:solidFill>
              </a:rPr>
              <a:t>r value: 0.1417644076243891</a:t>
            </a:r>
            <a:endParaRPr lang="en-US" sz="240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081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094A98-2FC4-2309-282C-28305475D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B426AE-FDC3-900A-29AB-CB60E47F8245}"/>
              </a:ext>
            </a:extLst>
          </p:cNvPr>
          <p:cNvSpPr txBox="1">
            <a:spLocks/>
          </p:cNvSpPr>
          <p:nvPr/>
        </p:nvSpPr>
        <p:spPr>
          <a:xfrm>
            <a:off x="838200" y="504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kern="100">
                <a:solidFill>
                  <a:schemeClr val="bg1"/>
                </a:solidFill>
                <a:latin typeface="Aharoni" panose="02010803020104030203" pitchFamily="2" charset="-79"/>
                <a:ea typeface="Silom" pitchFamily="2" charset="-34"/>
                <a:cs typeface="Aharoni" panose="02010803020104030203" pitchFamily="2" charset="-79"/>
              </a:rPr>
              <a:t>Data Correlation</a:t>
            </a:r>
            <a:br>
              <a:rPr lang="en-US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kern="100">
                <a:solidFill>
                  <a:schemeClr val="bg1"/>
                </a:solidFill>
                <a:latin typeface="Andale Mono" panose="020B050900000000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GLOBAL LANDSLIDE 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F63B6-B4EC-EEDD-73DD-7C09C172585C}"/>
              </a:ext>
            </a:extLst>
          </p:cNvPr>
          <p:cNvSpPr txBox="1"/>
          <p:nvPr/>
        </p:nvSpPr>
        <p:spPr>
          <a:xfrm>
            <a:off x="1654789" y="2010857"/>
            <a:ext cx="3100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ndale Mono" panose="020B0509000000000004" pitchFamily="49" charset="0"/>
                <a:cs typeface="Aharoni" panose="02010803020104030203" pitchFamily="2" charset="-79"/>
              </a:rPr>
              <a:t>landslide_size |</a:t>
            </a:r>
          </a:p>
          <a:p>
            <a:r>
              <a:rPr lang="en-US" b="1" kern="0">
                <a:solidFill>
                  <a:schemeClr val="bg1"/>
                </a:solidFill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fatality_count</a:t>
            </a:r>
            <a:endParaRPr lang="en-US" b="1">
              <a:solidFill>
                <a:schemeClr val="bg1"/>
              </a:solidFill>
              <a:latin typeface="Andale Mono" panose="020B0509000000000004" pitchFamily="49" charset="0"/>
              <a:cs typeface="Aharoni" panose="02010803020104030203" pitchFamily="2" charset="-79"/>
            </a:endParaRPr>
          </a:p>
          <a:p>
            <a:r>
              <a:rPr lang="en-US" sz="2400">
                <a:solidFill>
                  <a:schemeClr val="bg1"/>
                </a:solidFill>
              </a:rPr>
              <a:t>r value: 0.11674872630789888</a:t>
            </a:r>
            <a:endParaRPr lang="en-US" sz="240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5" name="Picture 4" descr="A graph of a person with a line&#10;&#10;Description automatically generated with medium confidence">
            <a:extLst>
              <a:ext uri="{FF2B5EF4-FFF2-40B4-BE49-F238E27FC236}">
                <a16:creationId xmlns:a16="http://schemas.microsoft.com/office/drawing/2014/main" id="{654B5178-CED1-79F9-EAF8-5C87D3BA4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3" r="8706" b="-8913"/>
          <a:stretch/>
        </p:blipFill>
        <p:spPr>
          <a:xfrm>
            <a:off x="5236028" y="2010857"/>
            <a:ext cx="6694227" cy="50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1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631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Andale Mono</vt:lpstr>
      <vt:lpstr>Arial</vt:lpstr>
      <vt:lpstr>Calibri</vt:lpstr>
      <vt:lpstr>Calibri Light</vt:lpstr>
      <vt:lpstr>Elephant</vt:lpstr>
      <vt:lpstr>Elephant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</dc:creator>
  <cp:lastModifiedBy>Damon</cp:lastModifiedBy>
  <cp:revision>1</cp:revision>
  <dcterms:created xsi:type="dcterms:W3CDTF">2024-02-13T01:26:49Z</dcterms:created>
  <dcterms:modified xsi:type="dcterms:W3CDTF">2024-02-15T03:50:51Z</dcterms:modified>
</cp:coreProperties>
</file>