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4" r:id="rId4"/>
    <p:sldId id="272" r:id="rId5"/>
    <p:sldId id="259" r:id="rId6"/>
    <p:sldId id="266" r:id="rId7"/>
    <p:sldId id="267" r:id="rId8"/>
    <p:sldId id="263" r:id="rId9"/>
    <p:sldId id="262" r:id="rId10"/>
    <p:sldId id="275" r:id="rId11"/>
    <p:sldId id="276" r:id="rId12"/>
    <p:sldId id="277" r:id="rId13"/>
    <p:sldId id="269" r:id="rId14"/>
    <p:sldId id="273" r:id="rId15"/>
    <p:sldId id="274" r:id="rId16"/>
    <p:sldId id="268" r:id="rId17"/>
    <p:sldId id="271" r:id="rId18"/>
    <p:sldId id="26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05" autoAdjust="0"/>
  </p:normalViewPr>
  <p:slideViewPr>
    <p:cSldViewPr snapToGrid="0">
      <p:cViewPr varScale="1">
        <p:scale>
          <a:sx n="69" d="100"/>
          <a:sy n="69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AC66-7D77-45A0-AA8E-F69A378894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2D65-52AF-4B6D-A93A-84D157D1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4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1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4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67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 and dangerous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Work off the isolation weight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8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 and 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looking for firewood then fallen trees are best for this—just be sure to check for wood eating insects.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and dangerous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1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stroke </a:t>
            </a:r>
          </a:p>
          <a:p>
            <a:r>
              <a:rPr lang="en-US" dirty="0"/>
              <a:t>Sharpening can be done yourself or at a rural hardware store</a:t>
            </a:r>
          </a:p>
          <a:p>
            <a:endParaRPr lang="en-US" dirty="0"/>
          </a:p>
          <a:p>
            <a:r>
              <a:rPr lang="en-US" dirty="0"/>
              <a:t>Tension: pulling chain away from middle of bar should JUST barely come out of the groove then snap 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37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Grandpa can even be your spotter, or if you know neighbors (or me) you can take turns on the saw.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2D65-52AF-4B6D-A93A-84D157D165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A035-5AD6-48CE-A393-CAE266399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BF951-2996-46F3-88A8-D1F5CC5C1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F009-5801-4766-836C-1F2FC364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5C80-1591-4F72-A7B3-C2B7332233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37D7-BEA0-4E64-8B21-506D6253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67C5-8607-409A-9C30-B2BE15F3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F2FD-F7FD-44FE-A570-85BCB713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3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413A-6BB4-4BE6-B4E5-E422D128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9497-DD0D-4612-961F-802FE62C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A4BE9-962E-4C42-A3C8-F152A634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5C80-1591-4F72-A7B3-C2B7332233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C002-7F3B-4F17-8A3C-19A6E981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4CAE-BB3E-48DC-BA81-A5C28838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F2FD-F7FD-44FE-A570-85BCB713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1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18213-1838-4676-9195-73023F942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BF1D1-71D8-4BBC-B48E-3502C9BD2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F56A9-4903-4CB1-95CF-0F34C6D7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5C80-1591-4F72-A7B3-C2B7332233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C0D8-AE49-4285-8AD7-CEDA6120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91C3-9479-4756-A921-F1279345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F2FD-F7FD-44FE-A570-85BCB713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3676-7AA7-4BF1-BBA6-D53E3696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7B45-232D-4A7A-8D3B-DE8F6980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B155-5A90-4662-9166-29C3C9F0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5C80-1591-4F72-A7B3-C2B7332233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28EBF-97FE-49DF-B373-05D994EF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7CCD7-FC08-40D6-BCC2-B7D225C0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F2FD-F7FD-44FE-A570-85BCB713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D209-A03F-4C42-85FB-39C66C79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6F218-D768-41D8-8FE9-CD608BDE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C04BA-DBD4-4988-8D54-D5BBD0E7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5C80-1591-4F72-A7B3-C2B7332233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E9F1-571A-4170-A9F1-9AA4A422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D87B0-6F28-4894-BED5-F0B9E343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F2FD-F7FD-44FE-A570-85BCB713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C732-C4FF-4735-93B7-0B0594D8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243A-3E27-49DA-ADC4-363DA5C92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C080A-18D6-4D7D-828A-6A9A2A9C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2A523-2288-4D37-9D38-5C64DF9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5C80-1591-4F72-A7B3-C2B7332233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F5D74-683D-4EA5-A59E-E1320F86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F539D-E275-4E7C-8DA2-CC0DC5EA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F2FD-F7FD-44FE-A570-85BCB713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F8B0-068B-4CCC-BAD6-01899D7A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18E50-7CEF-4626-BD83-55512413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9F6C0-C2A1-4E71-BEB7-9D1E8B05B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16E3F-5C82-4635-B796-719A9DB5E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E90AF-5899-4D1F-A2B6-76FD501D5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25ACE-34C9-4940-A32E-D40D0AED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5C80-1591-4F72-A7B3-C2B7332233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7CBC7-3718-497F-92F2-8FBCE15A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0478F-A7FD-4BB3-B559-D70ADCDE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F2FD-F7FD-44FE-A570-85BCB713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D7D4-724B-4D64-9142-135445F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493AC-B8FF-4049-8FA0-E1B96ED0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5C80-1591-4F72-A7B3-C2B7332233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E3FCB-DC3F-49FF-82DA-AAA5CB72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45D3-15B2-4F2A-917D-16E8764E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F2FD-F7FD-44FE-A570-85BCB713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1C4DF-0C87-427F-BFF1-126CF4A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5C80-1591-4F72-A7B3-C2B7332233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0C712-95A7-4712-9ABC-F9EC417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AE3B1-D2C0-48B3-AE2B-E228707E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F2FD-F7FD-44FE-A570-85BCB713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0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A56D-B0A3-43AE-AF49-F69EB9B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95B7-C886-4897-9435-33AD0F1E5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55932-330D-43B3-94E4-4BC7ED55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C7F26-2D5B-452E-885E-C8D861BA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5C80-1591-4F72-A7B3-C2B7332233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1FD6-DA31-40B0-A1F0-13F0E223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07371-57C7-4119-B095-419C4E8C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F2FD-F7FD-44FE-A570-85BCB713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0142-00C6-427D-8EB5-33568B57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7507A-2787-4974-8D23-8F1245F6B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89631-7E55-4C14-B097-F46BBB3BB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1BE3B-A9C7-41EA-9F78-5241937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5C80-1591-4F72-A7B3-C2B7332233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D99F3-B4C9-4518-B04D-CACFCC9F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94040-732E-49EC-B278-E200FA10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F2FD-F7FD-44FE-A570-85BCB713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F00E-57E9-4E33-A036-13C20AB7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41C5-19AA-48F3-B4A3-3960D81E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062E-561E-4100-96C0-8343E6E66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5C80-1591-4F72-A7B3-C2B7332233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E302-E595-45D4-8E9B-9D278FA26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071E-A244-4DA9-B111-6A1D46AFB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EF2FD-F7FD-44FE-A570-85BCB713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3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Rectangle 79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B7393-4CAB-4259-B9AD-5C7D949D1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990205"/>
            <a:ext cx="10518776" cy="1200329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From tree to 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80856-CEC1-4659-B16E-8E95675E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9" y="5551200"/>
            <a:ext cx="6583362" cy="107595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Wait wood is how expensive?</a:t>
            </a:r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3D157D90-5E49-4CFA-AC9D-BE97DFA6D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" b="47"/>
          <a:stretch/>
        </p:blipFill>
        <p:spPr bwMode="auto"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02" name="Group 8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03" name="Freeform: Shape 8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2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mazon.com: Forestry Suppliers Alaskan Saw Mills (for 36&amp;quot; Chainsaws):  Garden &amp;amp; Outdoor">
            <a:extLst>
              <a:ext uri="{FF2B5EF4-FFF2-40B4-BE49-F238E27FC236}">
                <a16:creationId xmlns:a16="http://schemas.microsoft.com/office/drawing/2014/main" id="{55C66ABD-8491-4FC6-9670-233F8A663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704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DB47B-BB09-46EA-8868-E199B20F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729943" cy="1325563"/>
          </a:xfrm>
        </p:spPr>
        <p:txBody>
          <a:bodyPr>
            <a:normAutofit/>
          </a:bodyPr>
          <a:lstStyle/>
          <a:p>
            <a:r>
              <a:rPr lang="en-US" dirty="0"/>
              <a:t>“Alaskan” chainsaw mill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D774-FD5A-47BB-A29E-D48CA71D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2000" dirty="0"/>
              <a:t>Attaches to your chainsaw</a:t>
            </a:r>
          </a:p>
          <a:p>
            <a:endParaRPr lang="en-US" sz="2000" dirty="0"/>
          </a:p>
          <a:p>
            <a:r>
              <a:rPr lang="en-US" sz="2000" dirty="0"/>
              <a:t>Extremely portable</a:t>
            </a:r>
          </a:p>
          <a:p>
            <a:pPr lvl="1"/>
            <a:r>
              <a:rPr lang="en-US" sz="1600" dirty="0"/>
              <a:t>Easier to transport boards than a log</a:t>
            </a:r>
          </a:p>
          <a:p>
            <a:endParaRPr lang="en-US" sz="2000" dirty="0"/>
          </a:p>
          <a:p>
            <a:r>
              <a:rPr lang="en-US" sz="2000" dirty="0"/>
              <a:t>Height adjustable</a:t>
            </a:r>
          </a:p>
          <a:p>
            <a:pPr lvl="1"/>
            <a:r>
              <a:rPr lang="en-US" sz="1600" dirty="0"/>
              <a:t>leave room for drying</a:t>
            </a:r>
          </a:p>
          <a:p>
            <a:endParaRPr lang="en-US" sz="2000" dirty="0"/>
          </a:p>
          <a:p>
            <a:r>
              <a:rPr lang="en-US" sz="2000" dirty="0"/>
              <a:t>Needs a “starter board”</a:t>
            </a:r>
          </a:p>
          <a:p>
            <a:endParaRPr lang="en-US" sz="2000" dirty="0"/>
          </a:p>
          <a:p>
            <a:r>
              <a:rPr lang="en-US" sz="2000" dirty="0"/>
              <a:t>Large wasteful kerf</a:t>
            </a:r>
          </a:p>
        </p:txBody>
      </p:sp>
    </p:spTree>
    <p:extLst>
      <p:ext uri="{BB962C8B-B14F-4D97-AF65-F5344CB8AC3E}">
        <p14:creationId xmlns:p14="http://schemas.microsoft.com/office/powerpoint/2010/main" val="942257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building, window blind&#10;&#10;Description automatically generated">
            <a:extLst>
              <a:ext uri="{FF2B5EF4-FFF2-40B4-BE49-F238E27FC236}">
                <a16:creationId xmlns:a16="http://schemas.microsoft.com/office/drawing/2014/main" id="{F8696582-9109-47E6-9B61-C7FC6C452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" r="5849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5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16448-2B1F-428B-A610-C378AAE3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Drying</a:t>
            </a:r>
          </a:p>
        </p:txBody>
      </p:sp>
      <p:sp>
        <p:nvSpPr>
          <p:cNvPr id="80" name="Content Placeholder 8">
            <a:extLst>
              <a:ext uri="{FF2B5EF4-FFF2-40B4-BE49-F238E27FC236}">
                <a16:creationId xmlns:a16="http://schemas.microsoft.com/office/drawing/2014/main" id="{615635F1-6121-4264-953A-D252B14F7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Stack with 1 inch wooden spacers</a:t>
            </a:r>
          </a:p>
          <a:p>
            <a:pPr lvl="1"/>
            <a:r>
              <a:rPr lang="en-US" sz="1600" dirty="0"/>
              <a:t>Shims cause warping</a:t>
            </a:r>
          </a:p>
          <a:p>
            <a:pPr lvl="1"/>
            <a:r>
              <a:rPr lang="en-US" sz="1600" dirty="0"/>
              <a:t>18 in apart</a:t>
            </a:r>
          </a:p>
          <a:p>
            <a:endParaRPr lang="en-US" sz="2000" dirty="0"/>
          </a:p>
          <a:p>
            <a:r>
              <a:rPr lang="en-US" sz="2000" dirty="0"/>
              <a:t>Covered top, open sides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Place in windy spot</a:t>
            </a:r>
          </a:p>
          <a:p>
            <a:endParaRPr lang="en-US" sz="2000" dirty="0"/>
          </a:p>
          <a:p>
            <a:r>
              <a:rPr lang="en-US" sz="2000" dirty="0"/>
              <a:t>1 year per inch thickness, roughly</a:t>
            </a:r>
          </a:p>
          <a:p>
            <a:endParaRPr lang="en-US" sz="2000" dirty="0"/>
          </a:p>
          <a:p>
            <a:r>
              <a:rPr lang="en-US" sz="2000" dirty="0"/>
              <a:t>Shrinkage will happen</a:t>
            </a:r>
          </a:p>
          <a:p>
            <a:endParaRPr lang="en-US" sz="2000" dirty="0"/>
          </a:p>
          <a:p>
            <a:r>
              <a:rPr lang="en-US" sz="2000" dirty="0"/>
              <a:t>Rough lumber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448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ree Shipping Woodworking tools woodworking planer wood planer planing wood  plane hand plane carpenter hand tool set|tool set|hand tool sethand plane -  AliExpress">
            <a:extLst>
              <a:ext uri="{FF2B5EF4-FFF2-40B4-BE49-F238E27FC236}">
                <a16:creationId xmlns:a16="http://schemas.microsoft.com/office/drawing/2014/main" id="{5992CEC1-82DA-4084-A033-CAD88C7C5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4"/>
          <a:stretch/>
        </p:blipFill>
        <p:spPr bwMode="auto">
          <a:xfrm>
            <a:off x="4808765" y="10"/>
            <a:ext cx="73832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6EA23B6-4B44-4D76-87BA-D81CE35ED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EEEAE0B-25B7-437B-B834-B70A93541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7BA0E-BB72-4F3A-9B3B-A7FE3A19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65125"/>
            <a:ext cx="6179700" cy="1325563"/>
          </a:xfrm>
        </p:spPr>
        <p:txBody>
          <a:bodyPr>
            <a:normAutofit/>
          </a:bodyPr>
          <a:lstStyle/>
          <a:p>
            <a:r>
              <a:rPr lang="en-US" dirty="0"/>
              <a:t>Planing wood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2A30-1FA3-4199-A527-CF7A3832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3" y="2022601"/>
            <a:ext cx="4655602" cy="4154361"/>
          </a:xfrm>
        </p:spPr>
        <p:txBody>
          <a:bodyPr>
            <a:normAutofit/>
          </a:bodyPr>
          <a:lstStyle/>
          <a:p>
            <a:r>
              <a:rPr lang="en-US" sz="2000"/>
              <a:t>Wood planer</a:t>
            </a:r>
          </a:p>
          <a:p>
            <a:endParaRPr lang="en-US" sz="2000"/>
          </a:p>
          <a:p>
            <a:r>
              <a:rPr lang="en-US" sz="2000"/>
              <a:t>Hand planer</a:t>
            </a:r>
          </a:p>
          <a:p>
            <a:endParaRPr lang="en-US" sz="2000"/>
          </a:p>
          <a:p>
            <a:r>
              <a:rPr lang="en-US" sz="2000"/>
              <a:t>Tablesaw Jig</a:t>
            </a:r>
          </a:p>
          <a:p>
            <a:endParaRPr lang="en-US" sz="2000"/>
          </a:p>
          <a:p>
            <a:r>
              <a:rPr lang="en-US" sz="2000"/>
              <a:t>Dimensional lumber</a:t>
            </a:r>
          </a:p>
        </p:txBody>
      </p:sp>
    </p:spTree>
    <p:extLst>
      <p:ext uri="{BB962C8B-B14F-4D97-AF65-F5344CB8AC3E}">
        <p14:creationId xmlns:p14="http://schemas.microsoft.com/office/powerpoint/2010/main" val="1018154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ar, Cut, Lumber, Boards, Wood, Storage">
            <a:extLst>
              <a:ext uri="{FF2B5EF4-FFF2-40B4-BE49-F238E27FC236}">
                <a16:creationId xmlns:a16="http://schemas.microsoft.com/office/drawing/2014/main" id="{73C25476-05A0-40F3-9B62-01891BDC1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6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Freeform: Shape 7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21" name="Freeform: Shape 7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9EF49-01F0-4441-A9DC-6DC2F0D0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7CF7-5B7A-4B80-8C98-06088B4B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2000" dirty="0"/>
              <a:t>Grandpa</a:t>
            </a:r>
          </a:p>
          <a:p>
            <a:endParaRPr lang="en-US" sz="2000" dirty="0"/>
          </a:p>
          <a:p>
            <a:r>
              <a:rPr lang="en-US" sz="2000" i="0" dirty="0">
                <a:effectLst/>
                <a:latin typeface="Amazon Ember"/>
              </a:rPr>
              <a:t>“A Reverence for Wood” by Eric Sloane</a:t>
            </a:r>
          </a:p>
          <a:p>
            <a:endParaRPr lang="en-US" sz="2000" i="0" dirty="0">
              <a:effectLst/>
              <a:latin typeface="Amazon Ember"/>
            </a:endParaRPr>
          </a:p>
          <a:p>
            <a:r>
              <a:rPr lang="en-US" sz="2000" dirty="0">
                <a:latin typeface="Amazon Ember"/>
              </a:rPr>
              <a:t>Mr. Chickadee’s YouTube channel</a:t>
            </a:r>
          </a:p>
          <a:p>
            <a:endParaRPr lang="en-US" sz="2000" i="0" dirty="0">
              <a:effectLst/>
              <a:latin typeface="Amazon Ember"/>
            </a:endParaRPr>
          </a:p>
          <a:p>
            <a:r>
              <a:rPr lang="en-US" sz="2000" dirty="0">
                <a:latin typeface="Amazon Ember"/>
              </a:rPr>
              <a:t>YouTube in general</a:t>
            </a:r>
            <a:endParaRPr lang="en-US" sz="2000" i="0" dirty="0"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3401400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6D820-61F4-4F71-9646-DC0B892F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Take a tree, leave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7480-36A5-4C0C-BC5E-C074D764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If doing large scale lumbering then replant!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ow to Plant a Tree or Shrub, Tree-Planting, Bushes | Gardener&amp;#39;s Supply">
            <a:extLst>
              <a:ext uri="{FF2B5EF4-FFF2-40B4-BE49-F238E27FC236}">
                <a16:creationId xmlns:a16="http://schemas.microsoft.com/office/drawing/2014/main" id="{DFFF9395-1115-49DC-8A65-25A9B255A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376796"/>
            <a:ext cx="6553545" cy="411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05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C8E4E-8FF8-477B-A7DD-2EDE7BA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Q&amp;A / Fin</a:t>
            </a:r>
          </a:p>
        </p:txBody>
      </p:sp>
      <p:pic>
        <p:nvPicPr>
          <p:cNvPr id="7174" name="Picture 6" descr="Flag of Finland | Britannica">
            <a:extLst>
              <a:ext uri="{FF2B5EF4-FFF2-40B4-BE49-F238E27FC236}">
                <a16:creationId xmlns:a16="http://schemas.microsoft.com/office/drawing/2014/main" id="{1907621B-8631-49FB-B26E-1A381247D7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8899" y="1675227"/>
            <a:ext cx="717420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0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reen-leafed trees during daytime">
            <a:extLst>
              <a:ext uri="{FF2B5EF4-FFF2-40B4-BE49-F238E27FC236}">
                <a16:creationId xmlns:a16="http://schemas.microsoft.com/office/drawing/2014/main" id="{F26AB15C-351A-4206-9C11-606931234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4AC54-3E8A-4E0D-A452-D218AD5C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Choosing a tool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BDE0-5E47-46B4-92E7-90237F2A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Personal Protection Equipment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Chainsaw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Axe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Manual saw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3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XE">
            <a:extLst>
              <a:ext uri="{FF2B5EF4-FFF2-40B4-BE49-F238E27FC236}">
                <a16:creationId xmlns:a16="http://schemas.microsoft.com/office/drawing/2014/main" id="{BA0E01EA-B5CF-422F-BD39-7FAB45F28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8" r="1" b="1003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A09EC-CD73-4EB3-91D2-DF6F328B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Choosing an axe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013B9-C8C2-4F70-BA8B-81913322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More than one type of axe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Broad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Adz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Maul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Felling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Boy’s</a:t>
            </a:r>
          </a:p>
          <a:p>
            <a:r>
              <a:rPr lang="en-US" sz="1800" dirty="0">
                <a:solidFill>
                  <a:schemeClr val="bg1"/>
                </a:solidFill>
              </a:rPr>
              <a:t>Fiberglass vs wood handle</a:t>
            </a:r>
          </a:p>
          <a:p>
            <a:r>
              <a:rPr lang="en-US" sz="1800" dirty="0">
                <a:solidFill>
                  <a:schemeClr val="bg1"/>
                </a:solidFill>
              </a:rPr>
              <a:t>Handle length</a:t>
            </a:r>
          </a:p>
          <a:p>
            <a:r>
              <a:rPr lang="en-US" sz="1800" dirty="0">
                <a:solidFill>
                  <a:schemeClr val="bg1"/>
                </a:solidFill>
              </a:rPr>
              <a:t>Head material quality</a:t>
            </a:r>
          </a:p>
          <a:p>
            <a:r>
              <a:rPr lang="en-US" sz="1800" dirty="0">
                <a:solidFill>
                  <a:schemeClr val="bg1"/>
                </a:solidFill>
              </a:rPr>
              <a:t>Sharpening</a:t>
            </a:r>
          </a:p>
        </p:txBody>
      </p:sp>
    </p:spTree>
    <p:extLst>
      <p:ext uri="{BB962C8B-B14F-4D97-AF65-F5344CB8AC3E}">
        <p14:creationId xmlns:p14="http://schemas.microsoft.com/office/powerpoint/2010/main" val="250959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71695-AA71-4465-8934-BB2A414A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Manual saw</a:t>
            </a:r>
          </a:p>
        </p:txBody>
      </p:sp>
      <p:cxnSp>
        <p:nvCxnSpPr>
          <p:cNvPr id="4101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C841-B8E4-4DF0-B958-A5EBACA9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Boring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One or two or variable person saws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Cross cut vs straight cut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Sharpening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102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Vintage One Man Crosscut Saw with Helper Handle royalty-free 3d model - Preview no. 1">
            <a:extLst>
              <a:ext uri="{FF2B5EF4-FFF2-40B4-BE49-F238E27FC236}">
                <a16:creationId xmlns:a16="http://schemas.microsoft.com/office/drawing/2014/main" id="{47E26397-50A6-4E81-8B26-9B75FD118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595726"/>
            <a:ext cx="5666547" cy="56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9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0F6B-A5AD-4577-99C6-ADEB535C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7940-1090-4A8A-828A-968D694A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dog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6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reen-leafed trees during daytime">
            <a:extLst>
              <a:ext uri="{FF2B5EF4-FFF2-40B4-BE49-F238E27FC236}">
                <a16:creationId xmlns:a16="http://schemas.microsoft.com/office/drawing/2014/main" id="{F26AB15C-351A-4206-9C11-606931234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4AC54-3E8A-4E0D-A452-D218AD5C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a forest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BDE0-5E47-46B4-92E7-90237F2A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942679" cy="31863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Get permission to harvest</a:t>
            </a:r>
          </a:p>
          <a:p>
            <a:pPr lvl="1"/>
            <a:r>
              <a:rPr lang="en-US" sz="1000" dirty="0">
                <a:solidFill>
                  <a:schemeClr val="bg1"/>
                </a:solidFill>
              </a:rPr>
              <a:t>You do not want the pointy end of “tree law”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Fun fact: “Jackson Oak” in Atlanta, GA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Bonus, inheritance!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Best time is winter</a:t>
            </a:r>
          </a:p>
        </p:txBody>
      </p:sp>
    </p:spTree>
    <p:extLst>
      <p:ext uri="{BB962C8B-B14F-4D97-AF65-F5344CB8AC3E}">
        <p14:creationId xmlns:p14="http://schemas.microsoft.com/office/powerpoint/2010/main" val="19454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reen-leafed trees during daytime">
            <a:extLst>
              <a:ext uri="{FF2B5EF4-FFF2-40B4-BE49-F238E27FC236}">
                <a16:creationId xmlns:a16="http://schemas.microsoft.com/office/drawing/2014/main" id="{F26AB15C-351A-4206-9C11-606931234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4AC54-3E8A-4E0D-A452-D218AD5C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a tree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BDE0-5E47-46B4-92E7-90237F2A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Not close to structures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Not rotted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Windowmakers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Standing dead trees OK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Leave some for wildlife!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No twisted bark/grain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No lopsided limbs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Unpredictable fall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Species of tree</a:t>
            </a:r>
          </a:p>
        </p:txBody>
      </p:sp>
    </p:spTree>
    <p:extLst>
      <p:ext uri="{BB962C8B-B14F-4D97-AF65-F5344CB8AC3E}">
        <p14:creationId xmlns:p14="http://schemas.microsoft.com/office/powerpoint/2010/main" val="353109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0F93B-23F4-403C-BB7E-8B68A1E2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Personal Protection Equipment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FEF094-9011-4D98-86E4-7FAC1628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Safety pants! 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Steel toed boots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Gloves (vibration!)</a:t>
            </a:r>
          </a:p>
          <a:p>
            <a:r>
              <a:rPr lang="en-US" sz="1800" dirty="0">
                <a:solidFill>
                  <a:schemeClr val="bg1"/>
                </a:solidFill>
              </a:rPr>
              <a:t>Eye protection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Ear protection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Hard hat</a:t>
            </a:r>
          </a:p>
          <a:p>
            <a:r>
              <a:rPr lang="en-US" sz="1800" dirty="0">
                <a:solidFill>
                  <a:schemeClr val="bg1"/>
                </a:solidFill>
              </a:rPr>
              <a:t>Hammer + wedges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 descr="A person wearing a costume&#10;&#10;Description automatically generated with medium confidence">
            <a:extLst>
              <a:ext uri="{FF2B5EF4-FFF2-40B4-BE49-F238E27FC236}">
                <a16:creationId xmlns:a16="http://schemas.microsoft.com/office/drawing/2014/main" id="{37798B15-1417-44D5-96A0-576E3A462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15" y="1"/>
            <a:ext cx="3377564" cy="685799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4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6437C-90D7-4B0E-94DA-D88A5699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Choosing a chainsaw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834B-CCC0-4859-AEF4-3507489E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Bar length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Gas vs electric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F995FF7-BB5E-4019-8B42-893776318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7579">
            <a:off x="2946882" y="533668"/>
            <a:ext cx="9342626" cy="46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2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6437C-90D7-4B0E-94DA-D88A5699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a chainsaw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834B-CCC0-4859-AEF4-3507489E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Route of egress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Falling los can kickback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Fallen logs can roll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Spotter (safety) 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Stance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Stand to the side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Firm grip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Starting</a:t>
            </a:r>
          </a:p>
          <a:p>
            <a:r>
              <a:rPr lang="en-US" sz="1800" dirty="0">
                <a:solidFill>
                  <a:schemeClr val="bg1"/>
                </a:solidFill>
              </a:rPr>
              <a:t>Cut with base of bar</a:t>
            </a:r>
          </a:p>
          <a:p>
            <a:r>
              <a:rPr lang="en-US" sz="1800" dirty="0">
                <a:solidFill>
                  <a:schemeClr val="bg1"/>
                </a:solidFill>
              </a:rPr>
              <a:t>Avoid dirt</a:t>
            </a:r>
          </a:p>
          <a:p>
            <a:r>
              <a:rPr lang="en-US" sz="1800" dirty="0">
                <a:solidFill>
                  <a:schemeClr val="bg1"/>
                </a:solidFill>
              </a:rPr>
              <a:t>Bar getting pinched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F995FF7-BB5E-4019-8B42-893776318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7579">
            <a:off x="2946882" y="533668"/>
            <a:ext cx="9342626" cy="46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6437C-90D7-4B0E-94DA-D88A5699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Maintaining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 chainsaw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834B-CCC0-4859-AEF4-3507489E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Fuel mix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Sharpening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Cross vs Straight cut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Chain tension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Safety chain brake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F995FF7-BB5E-4019-8B42-893776318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7579">
            <a:off x="2946882" y="533668"/>
            <a:ext cx="9342626" cy="46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8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488AB-B874-4E96-A909-7527093E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Felling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1670-6D07-4925-9B55-1A38476F3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Clear obstacles around tree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Pick a direction for tree to fall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Beware lopsided limbs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Escape route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How to cut hinge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Felling a Tree - Homesteading and Livestock - MOTHER EARTH NEWS">
            <a:extLst>
              <a:ext uri="{FF2B5EF4-FFF2-40B4-BE49-F238E27FC236}">
                <a16:creationId xmlns:a16="http://schemas.microsoft.com/office/drawing/2014/main" id="{C60E05A1-79C6-40AC-B618-9ADE482FF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1027801"/>
            <a:ext cx="5666547" cy="480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20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C2477-F575-4FD1-9251-D325D543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Bucking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DEB9-371B-4EB0-9812-BEC807C04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De-limb first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Tree can roll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Sectioning into smaller pieces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Tree can roll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Transporting sections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ow to avoid pinching your saw when bucking a tree. | Download Scientific  Diagram">
            <a:extLst>
              <a:ext uri="{FF2B5EF4-FFF2-40B4-BE49-F238E27FC236}">
                <a16:creationId xmlns:a16="http://schemas.microsoft.com/office/drawing/2014/main" id="{BB8D2BEF-4579-4A78-978F-33ABAF74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1582372"/>
            <a:ext cx="5666547" cy="36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0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476</Words>
  <Application>Microsoft Office PowerPoint</Application>
  <PresentationFormat>Widescreen</PresentationFormat>
  <Paragraphs>170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Amazon Ember</vt:lpstr>
      <vt:lpstr>Arial</vt:lpstr>
      <vt:lpstr>Calibri</vt:lpstr>
      <vt:lpstr>Calibri Light</vt:lpstr>
      <vt:lpstr>Office Theme</vt:lpstr>
      <vt:lpstr>From tree to boards</vt:lpstr>
      <vt:lpstr>Find a forest</vt:lpstr>
      <vt:lpstr>Find a tree</vt:lpstr>
      <vt:lpstr>Personal Protection Equipment</vt:lpstr>
      <vt:lpstr>Choosing a chainsaw</vt:lpstr>
      <vt:lpstr>Using a chainsaw</vt:lpstr>
      <vt:lpstr>Maintaining  a chainsaw</vt:lpstr>
      <vt:lpstr>Felling</vt:lpstr>
      <vt:lpstr>Bucking</vt:lpstr>
      <vt:lpstr>“Alaskan” chainsaw mill</vt:lpstr>
      <vt:lpstr>Drying</vt:lpstr>
      <vt:lpstr>Planing wood</vt:lpstr>
      <vt:lpstr>References</vt:lpstr>
      <vt:lpstr>Take a tree, leave a tree</vt:lpstr>
      <vt:lpstr>Q&amp;A / Fin</vt:lpstr>
      <vt:lpstr>Choosing a tool</vt:lpstr>
      <vt:lpstr>Choosing an axe</vt:lpstr>
      <vt:lpstr>Manual saw</vt:lpstr>
      <vt:lpstr>Hewing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tree to boards</dc:title>
  <dc:creator>Damon Stamper</dc:creator>
  <cp:lastModifiedBy>Damon Stamper</cp:lastModifiedBy>
  <cp:revision>38</cp:revision>
  <dcterms:created xsi:type="dcterms:W3CDTF">2021-08-04T14:08:58Z</dcterms:created>
  <dcterms:modified xsi:type="dcterms:W3CDTF">2021-08-04T18:09:43Z</dcterms:modified>
</cp:coreProperties>
</file>