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80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 varScale="1">
        <p:scale>
          <a:sx n="90" d="100"/>
          <a:sy n="90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image" Target="../media/image36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7" Type="http://schemas.openxmlformats.org/officeDocument/2006/relationships/image" Target="../media/image42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7" Type="http://schemas.openxmlformats.org/officeDocument/2006/relationships/image" Target="../media/image48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g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7" Type="http://schemas.openxmlformats.org/officeDocument/2006/relationships/image" Target="../media/image54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g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7" Type="http://schemas.openxmlformats.org/officeDocument/2006/relationships/image" Target="../media/image60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jpg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0A9B-C940-4942-BA43-9E5E10494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1742092"/>
          </a:xfrm>
        </p:spPr>
        <p:txBody>
          <a:bodyPr>
            <a:normAutofit/>
          </a:bodyPr>
          <a:lstStyle/>
          <a:p>
            <a:r>
              <a:rPr lang="en-MX" dirty="0"/>
              <a:t>Detección de Estenosis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822A7-18C1-4E40-9EE0-89765C776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X" dirty="0"/>
              <a:t>Proyecto de Imágenes biomédicas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0A0E4BF-BED5-F74E-8BBD-A9E7951ED16D}"/>
              </a:ext>
            </a:extLst>
          </p:cNvPr>
          <p:cNvSpPr txBox="1">
            <a:spLocks/>
          </p:cNvSpPr>
          <p:nvPr/>
        </p:nvSpPr>
        <p:spPr>
          <a:xfrm>
            <a:off x="2772274" y="4343398"/>
            <a:ext cx="5357600" cy="1160213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MX" dirty="0"/>
              <a:t>Diego Aarón Moreno Galván</a:t>
            </a:r>
          </a:p>
        </p:txBody>
      </p:sp>
    </p:spTree>
    <p:extLst>
      <p:ext uri="{BB962C8B-B14F-4D97-AF65-F5344CB8AC3E}">
        <p14:creationId xmlns:p14="http://schemas.microsoft.com/office/powerpoint/2010/main" val="1987471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8341-B219-EF4C-B1E0-BF818E44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Detalles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A5171-F5A3-9148-AE95-56DE945B6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Transferencia de conocimiento.</a:t>
            </a:r>
          </a:p>
          <a:p>
            <a:r>
              <a:rPr lang="en-MX" dirty="0"/>
              <a:t>Se realiza una época de entrenamiento con las nuevas imágenes. Se asegura por expertos que es lo necesario.</a:t>
            </a:r>
          </a:p>
          <a:p>
            <a:r>
              <a:rPr lang="en-MX" dirty="0"/>
              <a:t>Se aumentó la base de datos en Roboflow a 600 imágenes.</a:t>
            </a:r>
          </a:p>
          <a:p>
            <a:r>
              <a:rPr lang="en-MX" dirty="0"/>
              <a:t>Rotación, flips, ruido.</a:t>
            </a:r>
          </a:p>
          <a:p>
            <a:r>
              <a:rPr lang="en-MX" dirty="0"/>
              <a:t>Tiempo:</a:t>
            </a:r>
          </a:p>
          <a:p>
            <a:pPr lvl="1"/>
            <a:r>
              <a:rPr lang="en-MX" dirty="0"/>
              <a:t>0.1 s.</a:t>
            </a:r>
          </a:p>
        </p:txBody>
      </p:sp>
    </p:spTree>
    <p:extLst>
      <p:ext uri="{BB962C8B-B14F-4D97-AF65-F5344CB8AC3E}">
        <p14:creationId xmlns:p14="http://schemas.microsoft.com/office/powerpoint/2010/main" val="327158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6971-2580-E042-A56E-355ACF7B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Primeros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BCD0C1-A6FC-AB49-816E-28BE36D7F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1586" y="1542385"/>
            <a:ext cx="2297115" cy="2297115"/>
          </a:xfrm>
        </p:spPr>
      </p:pic>
      <p:pic>
        <p:nvPicPr>
          <p:cNvPr id="7" name="Picture 6" descr="A picture containing necklet&#10;&#10;Description automatically generated">
            <a:extLst>
              <a:ext uri="{FF2B5EF4-FFF2-40B4-BE49-F238E27FC236}">
                <a16:creationId xmlns:a16="http://schemas.microsoft.com/office/drawing/2014/main" id="{2ACC67BD-6DB8-1745-AC5A-97E64DC39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88" y="1542385"/>
            <a:ext cx="2297115" cy="2297115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DE110AC6-EC87-644D-8138-5FF6D4050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9897" y="1542385"/>
            <a:ext cx="2297115" cy="2297115"/>
          </a:xfrm>
          <a:prstGeom prst="rect">
            <a:avLst/>
          </a:prstGeom>
        </p:spPr>
      </p:pic>
      <p:pic>
        <p:nvPicPr>
          <p:cNvPr id="17" name="Picture 16" descr="A pair of scissors on a piece of fabric&#10;&#10;Description automatically generated with low confidence">
            <a:extLst>
              <a:ext uri="{FF2B5EF4-FFF2-40B4-BE49-F238E27FC236}">
                <a16:creationId xmlns:a16="http://schemas.microsoft.com/office/drawing/2014/main" id="{D9E8352E-E782-F641-97CF-B83272E2E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587" y="4006405"/>
            <a:ext cx="2297114" cy="2297114"/>
          </a:xfrm>
          <a:prstGeom prst="rect">
            <a:avLst/>
          </a:prstGeom>
        </p:spPr>
      </p:pic>
      <p:pic>
        <p:nvPicPr>
          <p:cNvPr id="19" name="Picture 18" descr="A pair of scissors on a fabric surface&#10;&#10;Description automatically generated with low confidence">
            <a:extLst>
              <a:ext uri="{FF2B5EF4-FFF2-40B4-BE49-F238E27FC236}">
                <a16:creationId xmlns:a16="http://schemas.microsoft.com/office/drawing/2014/main" id="{D1B6A7F3-8ABD-0D44-9B18-6C499FC8E0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4987" y="4006405"/>
            <a:ext cx="2297115" cy="2297115"/>
          </a:xfrm>
          <a:prstGeom prst="rect">
            <a:avLst/>
          </a:prstGeom>
        </p:spPr>
      </p:pic>
      <p:pic>
        <p:nvPicPr>
          <p:cNvPr id="21" name="Picture 20" descr="A picture containing floor&#10;&#10;Description automatically generated">
            <a:extLst>
              <a:ext uri="{FF2B5EF4-FFF2-40B4-BE49-F238E27FC236}">
                <a16:creationId xmlns:a16="http://schemas.microsoft.com/office/drawing/2014/main" id="{9FFC7274-43D4-EB49-A5BB-4DD979436E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96" y="4012736"/>
            <a:ext cx="2297114" cy="229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9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6971-2580-E042-A56E-355ACF7B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Primeros test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061D197D-999E-3243-A208-CFA4460EB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89" y="1522079"/>
            <a:ext cx="2402219" cy="2402219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256F8288-8FA1-8D4A-B907-CD3037C26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92" y="1522079"/>
            <a:ext cx="2402219" cy="2402219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3DBB5798-FF98-3A40-97A3-AFCDDFF6D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890" y="1522079"/>
            <a:ext cx="2402219" cy="2402219"/>
          </a:xfrm>
          <a:prstGeom prst="rect">
            <a:avLst/>
          </a:prstGeom>
        </p:spPr>
      </p:pic>
      <p:pic>
        <p:nvPicPr>
          <p:cNvPr id="8" name="Picture 7" descr="A picture containing floor&#10;&#10;Description automatically generated">
            <a:extLst>
              <a:ext uri="{FF2B5EF4-FFF2-40B4-BE49-F238E27FC236}">
                <a16:creationId xmlns:a16="http://schemas.microsoft.com/office/drawing/2014/main" id="{3CCBAAA5-4F8F-1043-BC78-B9A5ECF7B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288" y="4142409"/>
            <a:ext cx="2402219" cy="24022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24923E-0BAB-2344-9FE8-167D579DDC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3492" y="4134811"/>
            <a:ext cx="2402219" cy="24022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DFB930-F246-F54D-A96A-7E15A5234D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4890" y="4134811"/>
            <a:ext cx="2402220" cy="240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9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4332-B790-AD46-B860-DCC67736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División de imágen original en parches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39893-415B-084C-B6DF-7E3B220E83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X" dirty="0"/>
              <a:t>Nueva estrategia</a:t>
            </a:r>
          </a:p>
        </p:txBody>
      </p:sp>
    </p:spTree>
    <p:extLst>
      <p:ext uri="{BB962C8B-B14F-4D97-AF65-F5344CB8AC3E}">
        <p14:creationId xmlns:p14="http://schemas.microsoft.com/office/powerpoint/2010/main" val="336934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598F-5D8A-3A47-AF4F-5F3E32D9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Problema parches 8X8 y 9X9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58E919E-4983-4146-AB87-F77C6FB44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048" y="1555531"/>
            <a:ext cx="4494413" cy="4494413"/>
          </a:xfrm>
          <a:prstGeom prst="rect">
            <a:avLst/>
          </a:prstGeom>
        </p:spPr>
      </p:pic>
      <p:pic>
        <p:nvPicPr>
          <p:cNvPr id="11" name="Picture 10" descr="Diagram&#10;&#10;Description automatically generated with low confidence">
            <a:extLst>
              <a:ext uri="{FF2B5EF4-FFF2-40B4-BE49-F238E27FC236}">
                <a16:creationId xmlns:a16="http://schemas.microsoft.com/office/drawing/2014/main" id="{7E8CAA14-A2F7-D84A-9EFF-72A23683A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5531"/>
            <a:ext cx="4494413" cy="449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7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598F-5D8A-3A47-AF4F-5F3E32D9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Problema parches 8X8 y 9X9</a:t>
            </a:r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ABEBF4BF-AC38-AB4A-A372-8076F0C3E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896" y="1648454"/>
            <a:ext cx="4498329" cy="4498329"/>
          </a:xfrm>
        </p:spPr>
      </p:pic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5878BDB0-F841-924C-8679-3962023CE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76" y="1648454"/>
            <a:ext cx="4498328" cy="449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9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30E1-2ED0-6A41-B85F-9A47511C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Resultados parches 8X8</a:t>
            </a:r>
          </a:p>
        </p:txBody>
      </p:sp>
      <p:pic>
        <p:nvPicPr>
          <p:cNvPr id="5" name="Picture 4" descr="A picture containing dark, light&#10;&#10;Description automatically generated">
            <a:extLst>
              <a:ext uri="{FF2B5EF4-FFF2-40B4-BE49-F238E27FC236}">
                <a16:creationId xmlns:a16="http://schemas.microsoft.com/office/drawing/2014/main" id="{5B63F126-C8E6-0149-85F3-573BC9474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467" y="1488742"/>
            <a:ext cx="2651125" cy="2651125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55CB1784-F16E-894E-A08D-A404E1772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262" y="1488742"/>
            <a:ext cx="2651125" cy="2651125"/>
          </a:xfrm>
          <a:prstGeom prst="rect">
            <a:avLst/>
          </a:prstGeom>
        </p:spPr>
      </p:pic>
      <p:pic>
        <p:nvPicPr>
          <p:cNvPr id="9" name="Picture 8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26D1DB6D-3F4A-E542-BB2F-0BA9912E1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45" y="1471612"/>
            <a:ext cx="2651125" cy="2651125"/>
          </a:xfrm>
          <a:prstGeom prst="rect">
            <a:avLst/>
          </a:prstGeom>
        </p:spPr>
      </p:pic>
      <p:pic>
        <p:nvPicPr>
          <p:cNvPr id="11" name="Picture 10" descr="A pair of scissors on a piece of paper&#10;&#10;Description automatically generated with medium confidence">
            <a:extLst>
              <a:ext uri="{FF2B5EF4-FFF2-40B4-BE49-F238E27FC236}">
                <a16:creationId xmlns:a16="http://schemas.microsoft.com/office/drawing/2014/main" id="{B44CA7DD-4EDF-9B40-A92F-9AC9635AB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7466" y="4139867"/>
            <a:ext cx="2651125" cy="2651125"/>
          </a:xfrm>
          <a:prstGeom prst="rect">
            <a:avLst/>
          </a:prstGeom>
        </p:spPr>
      </p:pic>
      <p:pic>
        <p:nvPicPr>
          <p:cNvPr id="17" name="Picture 16" descr="A picture containing indoor&#10;&#10;Description automatically generated">
            <a:extLst>
              <a:ext uri="{FF2B5EF4-FFF2-40B4-BE49-F238E27FC236}">
                <a16:creationId xmlns:a16="http://schemas.microsoft.com/office/drawing/2014/main" id="{B632951E-DE30-ED4A-8D6B-81C9E40DD6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6244" y="4139867"/>
            <a:ext cx="2651126" cy="2651126"/>
          </a:xfrm>
          <a:prstGeom prst="rect">
            <a:avLst/>
          </a:prstGeom>
        </p:spPr>
      </p:pic>
      <p:pic>
        <p:nvPicPr>
          <p:cNvPr id="19" name="Picture 18" descr="A picture containing stone&#10;&#10;Description automatically generated">
            <a:extLst>
              <a:ext uri="{FF2B5EF4-FFF2-40B4-BE49-F238E27FC236}">
                <a16:creationId xmlns:a16="http://schemas.microsoft.com/office/drawing/2014/main" id="{09612425-2B82-0D45-9040-31CAED6E90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1261" y="4122736"/>
            <a:ext cx="2651125" cy="265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9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30E1-2ED0-6A41-B85F-9A47511C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Resultados parches 8X8</a:t>
            </a:r>
          </a:p>
        </p:txBody>
      </p:sp>
      <p:pic>
        <p:nvPicPr>
          <p:cNvPr id="4" name="Picture 3" descr="A picture containing black&#10;&#10;Description automatically generated">
            <a:extLst>
              <a:ext uri="{FF2B5EF4-FFF2-40B4-BE49-F238E27FC236}">
                <a16:creationId xmlns:a16="http://schemas.microsoft.com/office/drawing/2014/main" id="{68A63039-1100-314D-BE02-9A1B767D7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129" y="1471610"/>
            <a:ext cx="2668257" cy="26682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09DC5F-EDDB-AB43-8905-6BCC0B7B7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466" y="1471610"/>
            <a:ext cx="2651126" cy="26511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C4361B-6448-8449-A47B-493DEE3FE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44" y="1471610"/>
            <a:ext cx="2651126" cy="2651126"/>
          </a:xfrm>
          <a:prstGeom prst="rect">
            <a:avLst/>
          </a:prstGeom>
        </p:spPr>
      </p:pic>
      <p:pic>
        <p:nvPicPr>
          <p:cNvPr id="16" name="Picture 15" descr="A pair of scissors on a fabric surface&#10;&#10;Description automatically generated with low confidence">
            <a:extLst>
              <a:ext uri="{FF2B5EF4-FFF2-40B4-BE49-F238E27FC236}">
                <a16:creationId xmlns:a16="http://schemas.microsoft.com/office/drawing/2014/main" id="{99DE558B-BCDF-684E-A563-97AFF50D8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130" y="4122737"/>
            <a:ext cx="2668258" cy="26682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B5A1497-5F96-124F-8F4E-66FEC3F1DD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0335" y="4122736"/>
            <a:ext cx="2668257" cy="2668257"/>
          </a:xfrm>
          <a:prstGeom prst="rect">
            <a:avLst/>
          </a:prstGeom>
        </p:spPr>
      </p:pic>
      <p:pic>
        <p:nvPicPr>
          <p:cNvPr id="24" name="Picture 23" descr="A pair of scissors on a piece of fabric&#10;&#10;Description automatically generated with low confidence">
            <a:extLst>
              <a:ext uri="{FF2B5EF4-FFF2-40B4-BE49-F238E27FC236}">
                <a16:creationId xmlns:a16="http://schemas.microsoft.com/office/drawing/2014/main" id="{15253CC3-6E51-B141-8CFD-DD2EA7F0B7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6243" y="4122735"/>
            <a:ext cx="2668257" cy="266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6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30E1-2ED0-6A41-B85F-9A47511C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Resultados parches 9X9</a:t>
            </a:r>
          </a:p>
        </p:txBody>
      </p:sp>
      <p:pic>
        <p:nvPicPr>
          <p:cNvPr id="5" name="Picture 4" descr="A picture containing dark&#10;&#10;Description automatically generated">
            <a:extLst>
              <a:ext uri="{FF2B5EF4-FFF2-40B4-BE49-F238E27FC236}">
                <a16:creationId xmlns:a16="http://schemas.microsoft.com/office/drawing/2014/main" id="{87C3731F-0F03-7041-B226-9EA643925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129" y="1471610"/>
            <a:ext cx="2668259" cy="2668259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EE5193B3-1018-6447-A0A1-324F47F2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332" y="1471610"/>
            <a:ext cx="2668259" cy="2668259"/>
          </a:xfrm>
          <a:prstGeom prst="rect">
            <a:avLst/>
          </a:prstGeom>
        </p:spPr>
      </p:pic>
      <p:pic>
        <p:nvPicPr>
          <p:cNvPr id="10" name="Picture 9" descr="A picture containing black&#10;&#10;Description automatically generated">
            <a:extLst>
              <a:ext uri="{FF2B5EF4-FFF2-40B4-BE49-F238E27FC236}">
                <a16:creationId xmlns:a16="http://schemas.microsoft.com/office/drawing/2014/main" id="{127649D1-06EE-6940-A1F3-5CACBC4AC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884" y="1471610"/>
            <a:ext cx="2651126" cy="2651126"/>
          </a:xfrm>
          <a:prstGeom prst="rect">
            <a:avLst/>
          </a:prstGeom>
        </p:spPr>
      </p:pic>
      <p:pic>
        <p:nvPicPr>
          <p:cNvPr id="13" name="Picture 12" descr="A picture containing painted&#10;&#10;Description automatically generated">
            <a:extLst>
              <a:ext uri="{FF2B5EF4-FFF2-40B4-BE49-F238E27FC236}">
                <a16:creationId xmlns:a16="http://schemas.microsoft.com/office/drawing/2014/main" id="{F4E1D765-A0C1-584C-9D91-914049AD7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262" y="4122736"/>
            <a:ext cx="2651126" cy="26511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AD2681-B155-4E4D-AC0E-2E204D7A94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2882" y="4122736"/>
            <a:ext cx="2651127" cy="26511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B6B6750-6B65-B94D-AEC5-DDB7BFB8A1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465" y="4122736"/>
            <a:ext cx="2651126" cy="265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30E1-2ED0-6A41-B85F-9A47511C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Resultados parches 9X9</a:t>
            </a:r>
          </a:p>
        </p:txBody>
      </p:sp>
      <p:pic>
        <p:nvPicPr>
          <p:cNvPr id="4" name="Picture 3" descr="A picture containing black, necklet&#10;&#10;Description automatically generated">
            <a:extLst>
              <a:ext uri="{FF2B5EF4-FFF2-40B4-BE49-F238E27FC236}">
                <a16:creationId xmlns:a16="http://schemas.microsoft.com/office/drawing/2014/main" id="{21A3AE63-94CB-5045-8B5B-A91FB4B75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261" y="1471609"/>
            <a:ext cx="2651127" cy="26511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4F65DF-240D-C641-9D7B-60CEAE25C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882" y="1471609"/>
            <a:ext cx="2651127" cy="2651127"/>
          </a:xfrm>
          <a:prstGeom prst="rect">
            <a:avLst/>
          </a:prstGeom>
        </p:spPr>
      </p:pic>
      <p:pic>
        <p:nvPicPr>
          <p:cNvPr id="11" name="Picture 10" descr="A picture containing light&#10;&#10;Description automatically generated">
            <a:extLst>
              <a:ext uri="{FF2B5EF4-FFF2-40B4-BE49-F238E27FC236}">
                <a16:creationId xmlns:a16="http://schemas.microsoft.com/office/drawing/2014/main" id="{F052ED18-2068-D341-82C4-3ED5A5482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465" y="1471610"/>
            <a:ext cx="2651126" cy="2651126"/>
          </a:xfrm>
          <a:prstGeom prst="rect">
            <a:avLst/>
          </a:prstGeom>
        </p:spPr>
      </p:pic>
      <p:pic>
        <p:nvPicPr>
          <p:cNvPr id="14" name="Picture 13" descr="A picture containing indoor, floor&#10;&#10;Description automatically generated">
            <a:extLst>
              <a:ext uri="{FF2B5EF4-FFF2-40B4-BE49-F238E27FC236}">
                <a16:creationId xmlns:a16="http://schemas.microsoft.com/office/drawing/2014/main" id="{C15B8539-87AB-9B40-ABBE-2112A88EF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261" y="4122736"/>
            <a:ext cx="2651127" cy="2651127"/>
          </a:xfrm>
          <a:prstGeom prst="rect">
            <a:avLst/>
          </a:prstGeom>
        </p:spPr>
      </p:pic>
      <p:pic>
        <p:nvPicPr>
          <p:cNvPr id="17" name="Picture 16" descr="A picture containing floor&#10;&#10;Description automatically generated">
            <a:extLst>
              <a:ext uri="{FF2B5EF4-FFF2-40B4-BE49-F238E27FC236}">
                <a16:creationId xmlns:a16="http://schemas.microsoft.com/office/drawing/2014/main" id="{CF72A0D9-5959-834C-9CA0-A359AAF15B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2881" y="4122735"/>
            <a:ext cx="2651127" cy="2651127"/>
          </a:xfrm>
          <a:prstGeom prst="rect">
            <a:avLst/>
          </a:prstGeom>
        </p:spPr>
      </p:pic>
      <p:pic>
        <p:nvPicPr>
          <p:cNvPr id="20" name="Picture 19" descr="A picture containing stone&#10;&#10;Description automatically generated">
            <a:extLst>
              <a:ext uri="{FF2B5EF4-FFF2-40B4-BE49-F238E27FC236}">
                <a16:creationId xmlns:a16="http://schemas.microsoft.com/office/drawing/2014/main" id="{7FFB61A3-21D2-F740-803C-537630C84F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465" y="4122736"/>
            <a:ext cx="2651126" cy="265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0822-D105-1F41-9E0B-1BA40EC7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Objetivo del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1A10-CBCE-D04E-94AD-CA31982AF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Entrenar un modelo.</a:t>
            </a:r>
          </a:p>
          <a:p>
            <a:r>
              <a:rPr lang="en-MX" dirty="0"/>
              <a:t>Parches con estenosis y no estenosis.</a:t>
            </a:r>
          </a:p>
          <a:p>
            <a:r>
              <a:rPr lang="en-MX" dirty="0"/>
              <a:t>Clasificar imágenes reales dadas de prueba.</a:t>
            </a:r>
          </a:p>
          <a:p>
            <a:r>
              <a:rPr lang="en-MX" dirty="0"/>
              <a:t>Reducir falsos positivos</a:t>
            </a:r>
          </a:p>
        </p:txBody>
      </p:sp>
    </p:spTree>
    <p:extLst>
      <p:ext uri="{BB962C8B-B14F-4D97-AF65-F5344CB8AC3E}">
        <p14:creationId xmlns:p14="http://schemas.microsoft.com/office/powerpoint/2010/main" val="389233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30E1-2ED0-6A41-B85F-9A47511C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Resultados en conjunto</a:t>
            </a:r>
          </a:p>
        </p:txBody>
      </p:sp>
      <p:pic>
        <p:nvPicPr>
          <p:cNvPr id="5" name="Picture 4" descr="A pair of scissors on a piece of fabric&#10;&#10;Description automatically generated with medium confidence">
            <a:extLst>
              <a:ext uri="{FF2B5EF4-FFF2-40B4-BE49-F238E27FC236}">
                <a16:creationId xmlns:a16="http://schemas.microsoft.com/office/drawing/2014/main" id="{E94ACDE0-8B40-B04A-A55F-E6FA82948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261" y="1471607"/>
            <a:ext cx="2651129" cy="2651129"/>
          </a:xfrm>
          <a:prstGeom prst="rect">
            <a:avLst/>
          </a:prstGeom>
        </p:spPr>
      </p:pic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8176F6EF-0CBC-DE4E-AC44-02E82E881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465" y="1471607"/>
            <a:ext cx="2651129" cy="2651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CFAAE4-6F1A-F14E-ADC7-BDE9B36F9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881" y="1471607"/>
            <a:ext cx="2651128" cy="2651128"/>
          </a:xfrm>
          <a:prstGeom prst="rect">
            <a:avLst/>
          </a:prstGeom>
        </p:spPr>
      </p:pic>
      <p:pic>
        <p:nvPicPr>
          <p:cNvPr id="13" name="Picture 12" descr="A picture containing indoor&#10;&#10;Description automatically generated">
            <a:extLst>
              <a:ext uri="{FF2B5EF4-FFF2-40B4-BE49-F238E27FC236}">
                <a16:creationId xmlns:a16="http://schemas.microsoft.com/office/drawing/2014/main" id="{F92B7948-8533-C145-9D8F-0E4743DB3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260" y="4122734"/>
            <a:ext cx="2651130" cy="2651130"/>
          </a:xfrm>
          <a:prstGeom prst="rect">
            <a:avLst/>
          </a:prstGeom>
        </p:spPr>
      </p:pic>
      <p:pic>
        <p:nvPicPr>
          <p:cNvPr id="16" name="Picture 15" descr="A pair of scissors on a piece of paper&#10;&#10;Description automatically generated with low confidence">
            <a:extLst>
              <a:ext uri="{FF2B5EF4-FFF2-40B4-BE49-F238E27FC236}">
                <a16:creationId xmlns:a16="http://schemas.microsoft.com/office/drawing/2014/main" id="{F81B2367-14BC-BC45-A09E-D4E482D42B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2881" y="4122735"/>
            <a:ext cx="2651129" cy="26511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618810A-FFE8-AB45-8902-E581859C9D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464" y="4122735"/>
            <a:ext cx="2651129" cy="265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4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41A9-5DF9-0B47-AB90-EE4F4FBB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Resultados cuantitativos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D6A63-00E9-AC42-92B3-DAA5E874F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0428" y="1728789"/>
            <a:ext cx="8289555" cy="4664056"/>
          </a:xfrm>
        </p:spPr>
        <p:txBody>
          <a:bodyPr>
            <a:normAutofit fontScale="77500" lnSpcReduction="20000"/>
          </a:bodyPr>
          <a:lstStyle/>
          <a:p>
            <a:r>
              <a:rPr lang="en-MX" dirty="0"/>
              <a:t>En parches 8x8 (64 parches):</a:t>
            </a:r>
          </a:p>
          <a:p>
            <a:pPr lvl="1"/>
            <a:r>
              <a:rPr lang="en-MX" dirty="0"/>
              <a:t>Accuracy: 374/384 = 0.97</a:t>
            </a:r>
          </a:p>
          <a:p>
            <a:pPr lvl="1"/>
            <a:r>
              <a:rPr lang="en-MX" dirty="0"/>
              <a:t>Falsos positivos: 7, (1.16 en promedio).</a:t>
            </a:r>
          </a:p>
          <a:p>
            <a:r>
              <a:rPr lang="en-MX" dirty="0"/>
              <a:t>En parches 9x9 (81 parches):</a:t>
            </a:r>
          </a:p>
          <a:p>
            <a:pPr lvl="1"/>
            <a:r>
              <a:rPr lang="en-MX" dirty="0"/>
              <a:t>Accuracy: 467/486 = 0.96</a:t>
            </a:r>
          </a:p>
          <a:p>
            <a:pPr lvl="1"/>
            <a:r>
              <a:rPr lang="en-MX" dirty="0"/>
              <a:t>Falsos positivos: 12, (2 en promedio).</a:t>
            </a:r>
          </a:p>
          <a:p>
            <a:r>
              <a:rPr lang="en-MX" dirty="0"/>
              <a:t>En Imágenes finales:</a:t>
            </a:r>
          </a:p>
          <a:p>
            <a:pPr lvl="1"/>
            <a:r>
              <a:rPr lang="en-MX" dirty="0"/>
              <a:t>Detección (TP):  6/9 = 0.67</a:t>
            </a:r>
          </a:p>
          <a:p>
            <a:pPr lvl="1"/>
            <a:r>
              <a:rPr lang="en-MX" dirty="0"/>
              <a:t>No Detección (FN): 3/9 = 0.33</a:t>
            </a:r>
          </a:p>
          <a:p>
            <a:pPr lvl="1"/>
            <a:r>
              <a:rPr lang="en-MX" dirty="0"/>
              <a:t>Falsos positivos: 16, (2.6 en promedio).</a:t>
            </a:r>
          </a:p>
          <a:p>
            <a:r>
              <a:rPr lang="en-MX" dirty="0"/>
              <a:t>Tiempo:</a:t>
            </a:r>
          </a:p>
          <a:p>
            <a:pPr lvl="1"/>
            <a:r>
              <a:rPr lang="en-MX" dirty="0"/>
              <a:t>0.06 s por predicción (4 s. en 8x8, y 5 s. en 9x9).</a:t>
            </a:r>
          </a:p>
        </p:txBody>
      </p:sp>
    </p:spTree>
    <p:extLst>
      <p:ext uri="{BB962C8B-B14F-4D97-AF65-F5344CB8AC3E}">
        <p14:creationId xmlns:p14="http://schemas.microsoft.com/office/powerpoint/2010/main" val="263925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A5C0-0001-824E-8FF1-B7C903EE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Otras pruebas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343E-C155-DF4B-AAC9-AF9E7A22F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La imagen original con parches originales.</a:t>
            </a:r>
          </a:p>
          <a:p>
            <a:r>
              <a:rPr lang="en-MX" dirty="0"/>
              <a:t>Se podriá intentar con más imagenes metiendo la imagen original señalando el objeto estenosis.</a:t>
            </a:r>
          </a:p>
        </p:txBody>
      </p:sp>
    </p:spTree>
    <p:extLst>
      <p:ext uri="{BB962C8B-B14F-4D97-AF65-F5344CB8AC3E}">
        <p14:creationId xmlns:p14="http://schemas.microsoft.com/office/powerpoint/2010/main" val="338506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F210-D183-1642-8AA4-6266DAE2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Gracias.</a:t>
            </a:r>
          </a:p>
        </p:txBody>
      </p:sp>
    </p:spTree>
    <p:extLst>
      <p:ext uri="{BB962C8B-B14F-4D97-AF65-F5344CB8AC3E}">
        <p14:creationId xmlns:p14="http://schemas.microsoft.com/office/powerpoint/2010/main" val="16476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FFC9-2F30-974E-8243-19840EAC4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Entrenamiento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58259-BCD9-2044-9991-B59C426F2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X" dirty="0"/>
              <a:t>EfficientDet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4194A-2EA6-B34A-8C9A-A8B1FC56F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44436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Es una </a:t>
            </a:r>
            <a:r>
              <a:rPr lang="en-US" dirty="0" err="1"/>
              <a:t>arquitectura</a:t>
            </a:r>
            <a:r>
              <a:rPr lang="en-US" dirty="0"/>
              <a:t> de una red neuronal.</a:t>
            </a:r>
          </a:p>
          <a:p>
            <a:r>
              <a:rPr lang="en-US" dirty="0"/>
              <a:t>Es </a:t>
            </a:r>
            <a:r>
              <a:rPr lang="en-US" dirty="0" err="1"/>
              <a:t>usada</a:t>
            </a:r>
            <a:r>
              <a:rPr lang="en-US" dirty="0"/>
              <a:t> para vision </a:t>
            </a:r>
            <a:r>
              <a:rPr lang="en-US" dirty="0" err="1"/>
              <a:t>computacional</a:t>
            </a:r>
            <a:r>
              <a:rPr lang="en-US" dirty="0"/>
              <a:t> y </a:t>
            </a:r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  <a:p>
            <a:r>
              <a:rPr lang="en-US" dirty="0"/>
              <a:t>Alta </a:t>
            </a:r>
            <a:r>
              <a:rPr lang="en-US" dirty="0" err="1"/>
              <a:t>eficiencia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detección</a:t>
            </a:r>
            <a:r>
              <a:rPr lang="en-US" dirty="0"/>
              <a:t>.</a:t>
            </a:r>
          </a:p>
          <a:p>
            <a:r>
              <a:rPr lang="en-US" dirty="0" err="1"/>
              <a:t>Propuesta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Nov 2019, y </a:t>
            </a: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versión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Julio 2020.</a:t>
            </a:r>
          </a:p>
          <a:p>
            <a:r>
              <a:rPr lang="en-US" dirty="0"/>
              <a:t>Paper: </a:t>
            </a:r>
            <a:r>
              <a:rPr lang="en-US" b="1" dirty="0" err="1"/>
              <a:t>EfficientDet</a:t>
            </a:r>
            <a:r>
              <a:rPr lang="en-US" b="1" dirty="0"/>
              <a:t>: Scalable and Efficient Object Detection: </a:t>
            </a:r>
            <a:r>
              <a:rPr lang="en-US" sz="1400" i="1" dirty="0"/>
              <a:t>https://</a:t>
            </a:r>
            <a:r>
              <a:rPr lang="en-US" sz="1400" i="1" dirty="0" err="1"/>
              <a:t>arxiv.org</a:t>
            </a:r>
            <a:r>
              <a:rPr lang="en-US" sz="1400" i="1" dirty="0"/>
              <a:t>/abs/1911.09070</a:t>
            </a:r>
            <a:endParaRPr lang="en-US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9B9BF-08AB-8E43-97B6-F808832A6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MX" dirty="0"/>
              <a:t>Preentrenamiento y Roboflow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FDAB0-4A47-1E49-ACA4-9135EEBE16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MX" dirty="0"/>
              <a:t>Se descarga la EfficientDet pre-entrenada.</a:t>
            </a:r>
          </a:p>
          <a:p>
            <a:r>
              <a:rPr lang="en-MX" dirty="0"/>
              <a:t>Con la Base de Datos COCO hasta 600 épocas en la última versión.</a:t>
            </a:r>
          </a:p>
          <a:p>
            <a:r>
              <a:rPr lang="en-MX" dirty="0"/>
              <a:t>Se realiza transfer learning y pequeño entrenamiento con las nuevas imágenes.</a:t>
            </a:r>
          </a:p>
          <a:p>
            <a:r>
              <a:rPr lang="en-MX" dirty="0"/>
              <a:t>Herramienta útil para manejar las imágenes.</a:t>
            </a:r>
          </a:p>
          <a:p>
            <a:r>
              <a:rPr lang="en-MX" dirty="0"/>
              <a:t>Empaquetamiento fácil de imágenes estilo COCO para EfficientDet. </a:t>
            </a:r>
          </a:p>
          <a:p>
            <a:r>
              <a:rPr lang="en-MX" dirty="0"/>
              <a:t>Aumentación.</a:t>
            </a:r>
          </a:p>
        </p:txBody>
      </p:sp>
      <p:pic>
        <p:nvPicPr>
          <p:cNvPr id="1026" name="Picture 2" descr="COCO - Common Objects in Context">
            <a:extLst>
              <a:ext uri="{FF2B5EF4-FFF2-40B4-BE49-F238E27FC236}">
                <a16:creationId xmlns:a16="http://schemas.microsoft.com/office/drawing/2014/main" id="{933CBDB9-2B2C-EA4A-862A-046A6E247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634" y="6008164"/>
            <a:ext cx="1216125" cy="3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LOv4-tiny released: 40.2% AP50, 371 FPS (GTX 1080 Ti), 1770 FPS  tkDNN/TensorRT - darknet">
            <a:extLst>
              <a:ext uri="{FF2B5EF4-FFF2-40B4-BE49-F238E27FC236}">
                <a16:creationId xmlns:a16="http://schemas.microsoft.com/office/drawing/2014/main" id="{F0BCE1EC-91DE-9445-AAD1-A729C1A71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285" y="364353"/>
            <a:ext cx="3486715" cy="19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boflow | LinkedIn">
            <a:extLst>
              <a:ext uri="{FF2B5EF4-FFF2-40B4-BE49-F238E27FC236}">
                <a16:creationId xmlns:a16="http://schemas.microsoft.com/office/drawing/2014/main" id="{4F11D403-8C32-5044-9507-BBA6AF2F9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038" y="6008163"/>
            <a:ext cx="2195394" cy="37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00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62F7B5F-69B9-41D9-BD9A-2A7F1118B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484EE50-7D13-4A99-9152-609AE84AC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F607DBD-3FFF-424E-80D2-8061AC5FE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CA1AF17-15FE-4FB8-A4CB-942AC134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01EDCD-40E3-40D5-BCE4-803F7A4D6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E840EA-C6A5-48DA-A3B5-BE430C89C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B09BA-F346-974A-BE2F-F94BE3B4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32" y="3428999"/>
            <a:ext cx="3339596" cy="175353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100" dirty="0"/>
              <a:t>Pre-</a:t>
            </a:r>
            <a:r>
              <a:rPr lang="en-US" sz="3100" dirty="0" err="1"/>
              <a:t>procesamiento</a:t>
            </a:r>
            <a:r>
              <a:rPr lang="en-US" sz="3100" dirty="0"/>
              <a:t> de las </a:t>
            </a:r>
            <a:r>
              <a:rPr lang="en-US" sz="3100" dirty="0" err="1"/>
              <a:t>imágenes</a:t>
            </a:r>
            <a:r>
              <a:rPr lang="en-US" sz="3100" dirty="0"/>
              <a:t> de </a:t>
            </a:r>
            <a:r>
              <a:rPr lang="en-US" sz="3100" dirty="0" err="1"/>
              <a:t>Rayos</a:t>
            </a:r>
            <a:r>
              <a:rPr lang="en-US" sz="3100" dirty="0"/>
              <a:t> X</a:t>
            </a:r>
          </a:p>
        </p:txBody>
      </p:sp>
      <p:pic>
        <p:nvPicPr>
          <p:cNvPr id="5" name="Picture 4" descr="A picture containing indoor, mosquito net&#10;&#10;Description automatically generated">
            <a:extLst>
              <a:ext uri="{FF2B5EF4-FFF2-40B4-BE49-F238E27FC236}">
                <a16:creationId xmlns:a16="http://schemas.microsoft.com/office/drawing/2014/main" id="{7C96DC98-E472-6D4D-AE95-296C36965A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98" r="2" b="2"/>
          <a:stretch/>
        </p:blipFill>
        <p:spPr>
          <a:xfrm>
            <a:off x="5444747" y="647191"/>
            <a:ext cx="5297322" cy="556428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4AC7A41-04AF-4CF9-A478-43411F9B5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0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52C0-3EE0-7D44-94D9-963C78D4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Segmentación con filtros Gaussianos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0AD5D4-AF99-E243-AAD3-594EA068E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813" y="1885285"/>
            <a:ext cx="3997325" cy="3997325"/>
          </a:xfrm>
        </p:spPr>
      </p:pic>
      <p:pic>
        <p:nvPicPr>
          <p:cNvPr id="7" name="Picture 6" descr="A picture containing stone&#10;&#10;Description automatically generated">
            <a:extLst>
              <a:ext uri="{FF2B5EF4-FFF2-40B4-BE49-F238E27FC236}">
                <a16:creationId xmlns:a16="http://schemas.microsoft.com/office/drawing/2014/main" id="{CF675F2D-921E-204E-A9E1-AA213CFF6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675" y="1885285"/>
            <a:ext cx="3997325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2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52C0-3EE0-7D44-94D9-963C78D4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Umbralización con método de Ridler-C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0AD5D4-AF99-E243-AAD3-594EA068E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529" y="1885283"/>
            <a:ext cx="3997325" cy="3997325"/>
          </a:xfrm>
        </p:spPr>
      </p:pic>
      <p:pic>
        <p:nvPicPr>
          <p:cNvPr id="4" name="Picture 3" descr="A black and white photo of a lightning bolt&#10;&#10;Description automatically generated with low confidence">
            <a:extLst>
              <a:ext uri="{FF2B5EF4-FFF2-40B4-BE49-F238E27FC236}">
                <a16:creationId xmlns:a16="http://schemas.microsoft.com/office/drawing/2014/main" id="{BA0C59A2-8E1B-EE42-B9DD-896DF1E09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732" y="1885283"/>
            <a:ext cx="3997325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5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52C0-3EE0-7D44-94D9-963C78D4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Eliminación de ruido por componenetes conexas grandes</a:t>
            </a:r>
          </a:p>
        </p:txBody>
      </p:sp>
      <p:pic>
        <p:nvPicPr>
          <p:cNvPr id="4" name="Picture 3" descr="A black and white photo of a lightning bolt&#10;&#10;Description automatically generated with low confidence">
            <a:extLst>
              <a:ext uri="{FF2B5EF4-FFF2-40B4-BE49-F238E27FC236}">
                <a16:creationId xmlns:a16="http://schemas.microsoft.com/office/drawing/2014/main" id="{BA0C59A2-8E1B-EE42-B9DD-896DF1E09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675" y="2052618"/>
            <a:ext cx="3997325" cy="3997325"/>
          </a:xfrm>
          <a:prstGeom prst="rect">
            <a:avLst/>
          </a:prstGeom>
        </p:spPr>
      </p:pic>
      <p:pic>
        <p:nvPicPr>
          <p:cNvPr id="10" name="Picture 9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3D3BBFC0-4665-D140-9BD0-087F2A6CC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814" y="2052618"/>
            <a:ext cx="3997325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52C0-3EE0-7D44-94D9-963C78D4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Parches de entrenamiento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18DAC5-2A7A-F648-9F36-AAFEE09E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188" y="2052618"/>
            <a:ext cx="1872606" cy="1872606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0ED9727-560A-B646-9CF7-53FD9272F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697" y="4554491"/>
            <a:ext cx="1872605" cy="18726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B60F51-EC5F-F047-9E78-51BA00C2D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831" y="2052618"/>
            <a:ext cx="1872605" cy="187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8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932E-EE80-8A42-AFF3-6E368C6F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X" dirty="0"/>
              <a:t>Entrenamiento con los parches de estenosis para simular objetos y detectarlos en la imagen segmentada limpia (evitar FP).</a:t>
            </a:r>
          </a:p>
        </p:txBody>
      </p:sp>
    </p:spTree>
    <p:extLst>
      <p:ext uri="{BB962C8B-B14F-4D97-AF65-F5344CB8AC3E}">
        <p14:creationId xmlns:p14="http://schemas.microsoft.com/office/powerpoint/2010/main" val="10897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296</TotalTime>
  <Words>397</Words>
  <Application>Microsoft Macintosh PowerPoint</Application>
  <PresentationFormat>Widescreen</PresentationFormat>
  <Paragraphs>64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MS Shell Dlg 2</vt:lpstr>
      <vt:lpstr>Wingdings</vt:lpstr>
      <vt:lpstr>Wingdings 3</vt:lpstr>
      <vt:lpstr>Madison</vt:lpstr>
      <vt:lpstr>Detección de Estenosis</vt:lpstr>
      <vt:lpstr>Objetivo del proyecto</vt:lpstr>
      <vt:lpstr>Entrenamiento</vt:lpstr>
      <vt:lpstr>Pre-procesamiento de las imágenes de Rayos X</vt:lpstr>
      <vt:lpstr>Segmentación con filtros Gaussianos</vt:lpstr>
      <vt:lpstr>Umbralización con método de Ridler-C</vt:lpstr>
      <vt:lpstr>Eliminación de ruido por componenetes conexas grandes</vt:lpstr>
      <vt:lpstr>Parches de entrenamiento</vt:lpstr>
      <vt:lpstr>Entrenamiento con los parches de estenosis para simular objetos y detectarlos en la imagen segmentada limpia (evitar FP).</vt:lpstr>
      <vt:lpstr>Detalles</vt:lpstr>
      <vt:lpstr>Primeros test</vt:lpstr>
      <vt:lpstr>Primeros test</vt:lpstr>
      <vt:lpstr>División de imágen original en parches</vt:lpstr>
      <vt:lpstr>Problema parches 8X8 y 9X9</vt:lpstr>
      <vt:lpstr>Problema parches 8X8 y 9X9</vt:lpstr>
      <vt:lpstr>Resultados parches 8X8</vt:lpstr>
      <vt:lpstr>Resultados parches 8X8</vt:lpstr>
      <vt:lpstr>Resultados parches 9X9</vt:lpstr>
      <vt:lpstr>Resultados parches 9X9</vt:lpstr>
      <vt:lpstr>Resultados en conjunto</vt:lpstr>
      <vt:lpstr>Resultados cuantitativos</vt:lpstr>
      <vt:lpstr>Otras pruebas</vt:lpstr>
      <vt:lpstr>Gracias.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Detección de Estenosis</dc:title>
  <dc:creator>da.morenogalvan</dc:creator>
  <cp:lastModifiedBy>da.morenogalvan</cp:lastModifiedBy>
  <cp:revision>16</cp:revision>
  <dcterms:created xsi:type="dcterms:W3CDTF">2021-03-12T16:11:55Z</dcterms:created>
  <dcterms:modified xsi:type="dcterms:W3CDTF">2021-03-12T21:08:48Z</dcterms:modified>
</cp:coreProperties>
</file>