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56" autoAdjust="0"/>
  </p:normalViewPr>
  <p:slideViewPr>
    <p:cSldViewPr snapToGrid="0">
      <p:cViewPr>
        <p:scale>
          <a:sx n="66" d="100"/>
          <a:sy n="66" d="100"/>
        </p:scale>
        <p:origin x="142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2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1"/>
      <dgm:spPr/>
    </dgm:pt>
    <dgm:pt modelId="{D6344593-6D84-4497-AD38-548BC5B56C20}" type="pres">
      <dgm:prSet presAssocID="{700B9B32-E576-41AD-BF29-3C3D99AF451D}" presName="connectorText" presStyleLbl="sibTrans2D1" presStyleIdx="0" presStyleCnt="1"/>
      <dgm:spPr/>
    </dgm:pt>
    <dgm:pt modelId="{A28C9494-3778-4881-B8AA-822110BE4FEE}" type="pres">
      <dgm:prSet presAssocID="{4BA3DD77-4DB1-4385-A67F-E10C86A64D07}" presName="node" presStyleLbl="node1" presStyleIdx="1" presStyleCnt="2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5FFACB8-E86D-449D-9B44-768DAADACA98}" srcId="{59C5D181-A2DD-43D4-A2CA-913466AD0A43}" destId="{4BA3DD77-4DB1-4385-A67F-E10C86A64D07}" srcOrd="1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CFB46467-8DDB-49DE-A1C2-895D959ED7DF}" type="presParOf" srcId="{FF051CAF-F3F7-492B-8E54-BD2638197FC2}" destId="{A28C9494-3778-4881-B8AA-822110BE4FE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0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80873" y="525678"/>
        <a:ext cx="4440241" cy="2599446"/>
      </dsp:txXfrm>
    </dsp:sp>
    <dsp:sp modelId="{076C0989-EFB0-4F1B-A18D-6E6DBB7818FA}">
      <dsp:nvSpPr>
        <dsp:cNvPr id="0" name=""/>
        <dsp:cNvSpPr/>
      </dsp:nvSpPr>
      <dsp:spPr>
        <a:xfrm>
          <a:off x="5062726" y="1254755"/>
          <a:ext cx="976765" cy="114129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5062726" y="1483013"/>
        <a:ext cx="683736" cy="684776"/>
      </dsp:txXfrm>
    </dsp:sp>
    <dsp:sp modelId="{A28C9494-3778-4881-B8AA-822110BE4FEE}">
      <dsp:nvSpPr>
        <dsp:cNvPr id="0" name=""/>
        <dsp:cNvSpPr/>
      </dsp:nvSpPr>
      <dsp:spPr>
        <a:xfrm>
          <a:off x="6444941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6525814" y="525678"/>
        <a:ext cx="4440241" cy="2599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745C-FDF5-4E0F-86EA-7CA77120FD2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38406-486D-4CE0-B39C-B0B1BD487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2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73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668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527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9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768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 at </a:t>
            </a:r>
            <a:r>
              <a:rPr lang="en-US" dirty="0" err="1"/>
              <a:t>mnist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4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7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6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3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15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26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8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0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8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1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4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39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645-A5DE-49E1-8FAB-81AF35F5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584E1-74FC-427D-B030-38B6C569B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C5E3-6A80-4CE9-B635-C4E01BEA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A6C2-D461-40AC-AE7B-4FAFE459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DF57-D99C-4E80-9E2C-28A29687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8224-7033-49ED-B7D2-9EC11A0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9D2C8-CD4C-4251-9911-F07F6D067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ECF9-6959-4BC9-AEB3-FB4D3C02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E823-5E19-403A-9FFE-1A8A5CAE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855B-08FE-4C34-B3CE-6575A4BB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9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FB800-C132-485A-80CB-B346DCE50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832F5-DF9E-4C5C-A457-DFF1379A7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B023-7507-4532-BAC1-8D6E44A8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5046-C09A-4C59-958F-11A2B6E6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C022-1A22-4E96-9EB4-C4F6B84F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141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4199-F87B-4932-85E7-46293C28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9CA0-6C91-4508-9AA5-C70F1635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6C6-B06C-4441-BFA0-2B5F5819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3528-B902-497C-A721-25CCCA16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FC44-0833-48B7-80DE-85E3F4BA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7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44D0-C752-4DEE-8CFB-F4B5BD30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E3E6-AA33-4C1A-939D-298BC0F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7444-E994-4327-B059-78AC0274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019E-5842-4587-B492-BD86BB85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7703-FB72-45B4-B48C-F0CD5AA3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3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4C0C-E50E-4B12-91E7-A2F94161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A977-EF3D-4ADC-B440-E55B1F361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4D9C7-C2A4-4138-93BF-DCF4EA06E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9C6E0-38D4-4F72-8D58-3FBD9BEC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00B4-5B44-4B90-9890-E70D49AE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CBCF-85D3-457A-B3BC-8F88DBCE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FE02-549E-4431-A959-097CA4EA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8B84-19B9-4B3E-BDAB-B6FA468B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B506B-7DDF-4F22-8160-2DBCC42B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4DD89-9EC5-440C-93A2-2D7F6F235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0EA58-0101-4B2E-BC42-7A3AA3403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54087-8004-477F-86EF-1FC2600D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AC6-6E96-4811-B8A4-B07A5452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69884-6EA7-49BA-83D2-3C034CA7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32C8-1D9A-482A-A8C4-73236A34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1FC4E-A96B-4F9F-A000-819726FB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49B88-863B-4318-BFD6-06AB905F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49068-2B23-4B24-92DB-0089E624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1032C-C99E-4697-9C9C-52A02EBC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81FD0-FBC8-4266-B242-6C57DC0A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B87D-AB74-4BD0-8DC7-CCF68135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A57A-FC3A-4716-829F-F3F01C5E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A0E1-6830-4A59-97B7-25EE705C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24C29-DE77-4E63-8ACD-8A286278E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1B6A4-A981-4D28-9974-CEAF1265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58BB8-2EDB-4754-ABCB-B8D805C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13B6-E1AA-4329-8F5E-183441CE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E1F7-3563-4564-BB2B-695D7205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BB076-8B0E-4FAA-8FD0-B7B885DA1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9FCFC-220B-4651-AB04-1FA97A205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7187-6D7B-4C59-BC27-608C0720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2FBCB-0733-4E90-A8A7-D1F81703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235B8-2CDE-463E-823C-CEB2F6D8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8DB6C-7E36-4EDF-BFFF-F18CA09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A2B7-6306-445E-8053-5C673910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EBB2A-2EF4-42BA-BC4F-5FA63033D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1909-2425-433A-A25C-66B542DD9E8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CE51-6529-4561-9F20-F01FDD6F2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8C32-C9E2-45FF-B8B9-4149499C4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829D-E9A0-4B7D-9B66-E6D878AC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5D41-D702-43EE-8771-A1F98D873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br>
              <a:rPr lang="en-US" dirty="0"/>
            </a:br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523B-05D1-4066-A7DC-7028E62D0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Seth Juarez</a:t>
            </a:r>
          </a:p>
          <a:p>
            <a:r>
              <a:rPr lang="en-US" dirty="0"/>
              <a:t>@</a:t>
            </a:r>
            <a:r>
              <a:rPr lang="en-US" dirty="0" err="1"/>
              <a:t>sethjuarez</a:t>
            </a:r>
            <a:endParaRPr lang="en-US" dirty="0"/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10220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/ analyze / clean</a:t>
            </a:r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/>
          </p:nvPr>
        </p:nvGraphicFramePr>
        <p:xfrm>
          <a:off x="552450" y="1513597"/>
          <a:ext cx="8172450" cy="503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Class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Outlook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Temp.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Windy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Lowest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KindOf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Turtle</a:t>
                      </a:r>
                      <a:r>
                        <a:rPr lang="en-US" sz="2400" baseline="0" dirty="0">
                          <a:solidFill>
                            <a:sysClr val="windowText" lastClr="000000"/>
                          </a:solidFill>
                        </a:rPr>
                        <a:t> Cloud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Rainy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28%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Rainy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>
          <a:xfrm>
            <a:off x="8839200" y="1476376"/>
            <a:ext cx="3117651" cy="4333876"/>
          </a:xfrm>
          <a:prstGeom prst="rect">
            <a:avLst/>
          </a:prstGeom>
        </p:spPr>
        <p:txBody>
          <a:bodyPr vert="horz" lIns="91421" tIns="45711" rIns="91421" bIns="45711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5" indent="0">
              <a:buClrTx/>
              <a:buNone/>
            </a:pPr>
            <a:r>
              <a:rPr lang="en-US" sz="2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yak shaving</a:t>
            </a:r>
          </a:p>
          <a:p>
            <a:pPr marL="36575" indent="0">
              <a:buClrTx/>
              <a:buNone/>
            </a:pPr>
            <a:r>
              <a:rPr lang="en-US" sz="2100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apparently useless activity which, by allowing you to overcome intermediate difficulties, allows you to solve a larger problem.</a:t>
            </a:r>
            <a:br>
              <a:rPr lang="en-US" sz="2100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100" dirty="0">
              <a:solidFill>
                <a:srgbClr val="67676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5" indent="0">
              <a:buClrTx/>
              <a:buNone/>
            </a:pPr>
            <a:r>
              <a:rPr lang="en-US" sz="2100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was doing a bit of yak shaving this morning, and it looks like it might have paid off.</a:t>
            </a:r>
          </a:p>
          <a:p>
            <a:pPr marL="36575" indent="0" algn="r">
              <a:buClrTx/>
              <a:buNone/>
            </a:pPr>
            <a:r>
              <a:rPr lang="en-US" sz="1500" dirty="0" err="1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  <a:endParaRPr lang="en-US" sz="1500" dirty="0">
              <a:solidFill>
                <a:srgbClr val="67676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70" y="5549901"/>
            <a:ext cx="1679311" cy="12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/>
          <p:cNvGraphicFramePr>
            <a:graphicFrameLocks/>
          </p:cNvGraphicFramePr>
          <p:nvPr>
            <p:extLst/>
          </p:nvPr>
        </p:nvGraphicFramePr>
        <p:xfrm>
          <a:off x="447675" y="1571625"/>
          <a:ext cx="8172450" cy="503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Class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Outlook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Temp.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Windy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Rainy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Rainy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/ analyze / clean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475" y="2058080"/>
            <a:ext cx="5252761" cy="41148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>
            <a:off x="8738482" y="3925222"/>
            <a:ext cx="377900" cy="3805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289" y="2482970"/>
            <a:ext cx="3707961" cy="3546355"/>
          </a:xfrm>
          <a:prstGeom prst="rect">
            <a:avLst/>
          </a:prstGeom>
        </p:spPr>
      </p:pic>
      <p:graphicFrame>
        <p:nvGraphicFramePr>
          <p:cNvPr id="11" name="Content Placeholder 3"/>
          <p:cNvGraphicFramePr>
            <a:graphicFrameLocks/>
          </p:cNvGraphicFramePr>
          <p:nvPr>
            <p:extLst/>
          </p:nvPr>
        </p:nvGraphicFramePr>
        <p:xfrm>
          <a:off x="514350" y="1514475"/>
          <a:ext cx="8172450" cy="503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Class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Outlook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Temp.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Windy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Rainy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Rainy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5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7500" y="3806109"/>
            <a:ext cx="2236574" cy="1764079"/>
            <a:chOff x="7894148" y="3657948"/>
            <a:chExt cx="2236574" cy="1764079"/>
          </a:xfrm>
        </p:grpSpPr>
        <p:sp>
          <p:nvSpPr>
            <p:cNvPr id="14" name="Right Arrow 13"/>
            <p:cNvSpPr/>
            <p:nvPr/>
          </p:nvSpPr>
          <p:spPr bwMode="auto">
            <a:xfrm rot="5400000">
              <a:off x="8426494" y="3696048"/>
              <a:ext cx="762000" cy="685800"/>
            </a:xfrm>
            <a:prstGeom prst="rightArrow">
              <a:avLst/>
            </a:prstGeom>
            <a:solidFill>
              <a:srgbClr val="67676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>
                <a:lnSpc>
                  <a:spcPct val="90000"/>
                </a:lnSpc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94148" y="4461764"/>
              <a:ext cx="2236574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8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PLAY!!!</a:t>
              </a:r>
              <a:endParaRPr 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351"/>
            <a:ext cx="4469390" cy="42745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583565" y="1962150"/>
            <a:ext cx="8406644" cy="1219200"/>
            <a:chOff x="6289386" y="3048000"/>
            <a:chExt cx="28196767" cy="17765258"/>
          </a:xfrm>
        </p:grpSpPr>
        <p:sp>
          <p:nvSpPr>
            <p:cNvPr id="12" name="Plus 11"/>
            <p:cNvSpPr/>
            <p:nvPr/>
          </p:nvSpPr>
          <p:spPr bwMode="auto">
            <a:xfrm>
              <a:off x="6289386" y="3403597"/>
              <a:ext cx="1727200" cy="7694286"/>
            </a:xfrm>
            <a:prstGeom prst="mathPlus">
              <a:avLst/>
            </a:prstGeom>
            <a:solidFill>
              <a:srgbClr val="67676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>
                <a:lnSpc>
                  <a:spcPct val="90000"/>
                </a:lnSpc>
              </a:pPr>
              <a:endParaRPr lang="en-US" sz="24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aphicFrame>
          <p:nvGraphicFramePr>
            <p:cNvPr id="13" name="Content Placeholder 3"/>
            <p:cNvGraphicFramePr>
              <a:graphicFrameLocks/>
            </p:cNvGraphicFramePr>
            <p:nvPr>
              <p:extLst/>
            </p:nvPr>
          </p:nvGraphicFramePr>
          <p:xfrm>
            <a:off x="8139504" y="3048000"/>
            <a:ext cx="26346649" cy="17765258"/>
          </p:xfrm>
          <a:graphic>
            <a:graphicData uri="http://schemas.openxmlformats.org/drawingml/2006/table">
              <a:tbl>
                <a:tblPr firstRow="1" bandRow="1">
                  <a:tableStyleId>{00A15C55-8517-42AA-B614-E9B94910E393}</a:tableStyleId>
                </a:tblPr>
                <a:tblGrid>
                  <a:gridCol w="20884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84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84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8983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6096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3200" dirty="0"/>
                          <a:t>Class</a:t>
                        </a:r>
                        <a:endParaRPr lang="en-US" sz="3200" b="1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a:txBody>
                    <a:tcPr marL="238760" marR="238760" marT="60960" marB="60960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3200" dirty="0"/>
                          <a:t>Outlook</a:t>
                        </a:r>
                        <a:endParaRPr lang="en-US" sz="3200" b="1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a:txBody>
                    <a:tcPr marL="238760" marR="238760" marT="60960" marB="60960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3200" dirty="0"/>
                          <a:t>Temp.</a:t>
                        </a:r>
                        <a:endParaRPr lang="en-US" sz="3200" b="1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a:txBody>
                    <a:tcPr marL="238760" marR="238760" marT="60960" marB="60960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3200" dirty="0"/>
                          <a:t>Windy</a:t>
                        </a:r>
                        <a:endParaRPr lang="en-US" sz="3200" b="1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a:txBody>
                    <a:tcPr marL="238760" marR="238760" marT="60960" marB="6096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96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3200" dirty="0"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a:t>?</a:t>
                        </a:r>
                        <a:endParaRPr lang="en-US" sz="3200" b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a:txBody>
                    <a:tcPr marL="238760" marR="238760" marT="60960" marB="60960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3200" dirty="0"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a:t>Sunny</a:t>
                        </a:r>
                        <a:endParaRPr lang="en-US" sz="3200" b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a:txBody>
                    <a:tcPr marL="238760" marR="238760" marT="60960" marB="60960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3200" dirty="0"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a:t>Low</a:t>
                        </a:r>
                        <a:endParaRPr lang="en-US" sz="3200" b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a:txBody>
                    <a:tcPr marL="238760" marR="238760" marT="60960" marB="60960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</a:defRPr>
                        </a:lvl9pPr>
                      </a:lstStyle>
                      <a:p>
                        <a:pPr algn="ctr"/>
                        <a:r>
                          <a:rPr lang="en-US" sz="3200" dirty="0"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a:t>No</a:t>
                        </a:r>
                        <a:endParaRPr lang="en-US" sz="3200" b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a:txBody>
                    <a:tcPr marL="238760" marR="238760" marT="60960" marB="6096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14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is it doing?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379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~20%</a:t>
            </a:r>
          </a:p>
        </p:txBody>
      </p:sp>
    </p:spTree>
    <p:extLst>
      <p:ext uri="{BB962C8B-B14F-4D97-AF65-F5344CB8AC3E}">
        <p14:creationId xmlns:p14="http://schemas.microsoft.com/office/powerpoint/2010/main" val="292288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980067"/>
                  </p:ext>
                </p:extLst>
              </p:nvPr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676767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980067"/>
                  </p:ext>
                </p:extLst>
              </p:nvPr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72951" r="-2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72951" r="-1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72951" b="-156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172951" r="-2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172951" r="-1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479137" r="-251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479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30723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97F907B-2543-4C95-AC9C-92F3766C39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Building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97F907B-2543-4C95-AC9C-92F3766C3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E68FC-E801-48C1-8618-888FCA282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D748EF4-1A5F-4AE2-BCF1-D6544A940F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4493" t="16464"/>
          <a:stretch/>
        </p:blipFill>
        <p:spPr>
          <a:xfrm>
            <a:off x="3555573" y="1217002"/>
            <a:ext cx="5080854" cy="44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7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5248C6-79C5-4211-A66E-F7723FC98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94" t="7246"/>
          <a:stretch/>
        </p:blipFill>
        <p:spPr>
          <a:xfrm>
            <a:off x="542192" y="504232"/>
            <a:ext cx="11107615" cy="58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9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7F7C26C-592A-484D-A51A-BEDF8B1BF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50630" y="275771"/>
            <a:ext cx="12192000" cy="6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EC3E4-87E9-450E-9924-0EB2A1DBD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4" y="643467"/>
            <a:ext cx="74529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AB52943-7C72-4BEA-8E56-894D61782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44769" y="275771"/>
            <a:ext cx="12192000" cy="6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52E172-8E4D-47E4-ABBD-35ED8B2E3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50631" y="275771"/>
            <a:ext cx="12192000" cy="6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2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2E5620A-636A-48A1-A8B8-F3DD7FAA7E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4234"/>
          <a:stretch/>
        </p:blipFill>
        <p:spPr>
          <a:xfrm>
            <a:off x="-838200" y="379384"/>
            <a:ext cx="12192000" cy="20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6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2E5620A-636A-48A1-A8B8-F3DD7FAA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38200" y="379383"/>
            <a:ext cx="12192000" cy="57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0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89C23D-9BDE-4B5D-AE32-FCFD7BF63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89538" y="-261740"/>
            <a:ext cx="12192000" cy="53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94CD05F-2673-4E26-AE20-D131E9F94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346" t="11625" r="-820" b="395"/>
          <a:stretch/>
        </p:blipFill>
        <p:spPr>
          <a:xfrm>
            <a:off x="1982565" y="412167"/>
            <a:ext cx="8226871" cy="60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6FC991C-2D2E-4C9D-9D7C-588DCB846E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2515" t="12057" r="-1"/>
          <a:stretch/>
        </p:blipFill>
        <p:spPr>
          <a:xfrm>
            <a:off x="1981803" y="413558"/>
            <a:ext cx="8228394" cy="60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2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83AC15A-FCB3-4BFF-9972-A97263D14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445" y="170411"/>
            <a:ext cx="10326114" cy="65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2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3C4F06F-89E3-4C81-91B8-178309860F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432" t="27786"/>
          <a:stretch/>
        </p:blipFill>
        <p:spPr>
          <a:xfrm>
            <a:off x="270163" y="365759"/>
            <a:ext cx="11651673" cy="4256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0D191-7EE6-426B-8FDE-9F0EDD6FF76D}"/>
              </a:ext>
            </a:extLst>
          </p:cNvPr>
          <p:cNvSpPr txBox="1"/>
          <p:nvPr/>
        </p:nvSpPr>
        <p:spPr>
          <a:xfrm>
            <a:off x="191193" y="4214553"/>
            <a:ext cx="2085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Updated 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9D18-F05B-4428-B454-C06594854A24}"/>
              </a:ext>
            </a:extLst>
          </p:cNvPr>
          <p:cNvSpPr txBox="1"/>
          <p:nvPr/>
        </p:nvSpPr>
        <p:spPr>
          <a:xfrm>
            <a:off x="2975956" y="4037219"/>
            <a:ext cx="191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1FD7A-CE31-45C7-8AFD-E008F6B15B1E}"/>
              </a:ext>
            </a:extLst>
          </p:cNvPr>
          <p:cNvSpPr txBox="1"/>
          <p:nvPr/>
        </p:nvSpPr>
        <p:spPr>
          <a:xfrm>
            <a:off x="5345211" y="4037218"/>
            <a:ext cx="246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Learning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08800-9DDA-42DC-B7B2-F669241F38D5}"/>
              </a:ext>
            </a:extLst>
          </p:cNvPr>
          <p:cNvSpPr txBox="1"/>
          <p:nvPr/>
        </p:nvSpPr>
        <p:spPr>
          <a:xfrm>
            <a:off x="8279477" y="4799328"/>
            <a:ext cx="2467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Derivative of </a:t>
            </a:r>
          </a:p>
          <a:p>
            <a:r>
              <a:rPr lang="en-US" sz="3200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4716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BF7AE-41A8-43D8-94BE-94DDE79E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35B649E-F2BA-4763-9C7A-18A9D235B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25" t="29393"/>
          <a:stretch/>
        </p:blipFill>
        <p:spPr>
          <a:xfrm>
            <a:off x="993817" y="2354400"/>
            <a:ext cx="10204365" cy="1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2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A7795C-FCEC-4A69-B96F-BC9632FC94D2}"/>
                  </a:ext>
                </a:extLst>
              </p:cNvPr>
              <p:cNvSpPr txBox="1"/>
              <p:nvPr/>
            </p:nvSpPr>
            <p:spPr>
              <a:xfrm>
                <a:off x="3300843" y="1897811"/>
                <a:ext cx="5590313" cy="30623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9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9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9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A7795C-FCEC-4A69-B96F-BC9632FC9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43" y="1897811"/>
                <a:ext cx="5590313" cy="3062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How much / How many </a:t>
            </a:r>
          </a:p>
          <a:p>
            <a:r>
              <a:rPr lang="en-US" dirty="0"/>
              <a:t>Which class does this belong to? </a:t>
            </a:r>
          </a:p>
          <a:p>
            <a:r>
              <a:rPr lang="en-US" dirty="0"/>
              <a:t>Are there different groups? Which does it belong to? </a:t>
            </a:r>
          </a:p>
          <a:p>
            <a:r>
              <a:rPr lang="en-US" dirty="0"/>
              <a:t>Is this weird? </a:t>
            </a:r>
          </a:p>
          <a:p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(Regression)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How much / How many </a:t>
            </a:r>
          </a:p>
          <a:p>
            <a:r>
              <a:rPr lang="en-US" dirty="0">
                <a:solidFill>
                  <a:schemeClr val="accent6"/>
                </a:solidFill>
              </a:rPr>
              <a:t>(Classification)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class does this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(Clustering)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Are there different groups? Which does it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(Anomaly Detection)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Is this weird?</a:t>
            </a:r>
          </a:p>
          <a:p>
            <a:r>
              <a:rPr lang="en-US" dirty="0">
                <a:solidFill>
                  <a:schemeClr val="accent6"/>
                </a:solidFill>
              </a:rPr>
              <a:t>(Recommendation)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2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5609" y="1697909"/>
            <a:ext cx="3766892" cy="2048591"/>
            <a:chOff x="2496145" y="1535744"/>
            <a:chExt cx="5022523" cy="2731455"/>
          </a:xfrm>
        </p:grpSpPr>
        <p:pic>
          <p:nvPicPr>
            <p:cNvPr id="49" name="Picture 2" descr="C:\Users\sethj.GLENDALE\Desktop\new-2-23\b-0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8" t="29198" r="27548" b="24099"/>
            <a:stretch/>
          </p:blipFill>
          <p:spPr bwMode="auto">
            <a:xfrm>
              <a:off x="3989172" y="1535744"/>
              <a:ext cx="3082812" cy="238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96145" y="2403245"/>
              <a:ext cx="10108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59968" y="334387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230" y="2548464"/>
            <a:ext cx="5361084" cy="4054005"/>
            <a:chOff x="482306" y="2669819"/>
            <a:chExt cx="7148112" cy="5405340"/>
          </a:xfrm>
        </p:grpSpPr>
        <p:pic>
          <p:nvPicPr>
            <p:cNvPr id="40" name="Picture 3" descr="C:\Users\sethj.GLENDALE\Desktop\new-2-23\b-03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7" t="25542" r="30053" b="14215"/>
            <a:stretch/>
          </p:blipFill>
          <p:spPr bwMode="auto">
            <a:xfrm>
              <a:off x="4255946" y="4964252"/>
              <a:ext cx="1237305" cy="1404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sethj.GLENDALE\Desktop\new-2-23\b-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0" t="27473" r="26581" b="26052"/>
            <a:stretch/>
          </p:blipFill>
          <p:spPr bwMode="auto">
            <a:xfrm>
              <a:off x="5449601" y="6302970"/>
              <a:ext cx="1510633" cy="1246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535899" y="5397504"/>
              <a:ext cx="100283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analyze</a:t>
              </a:r>
            </a:p>
          </p:txBody>
        </p:sp>
        <p:sp>
          <p:nvSpPr>
            <p:cNvPr id="53" name="Curved Right Arrow 52"/>
            <p:cNvSpPr/>
            <p:nvPr/>
          </p:nvSpPr>
          <p:spPr bwMode="auto">
            <a:xfrm>
              <a:off x="482306" y="2669819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1718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24336" y="4594229"/>
            <a:ext cx="4838273" cy="2008241"/>
            <a:chOff x="7947781" y="5397504"/>
            <a:chExt cx="6451031" cy="2677655"/>
          </a:xfrm>
        </p:grpSpPr>
        <p:pic>
          <p:nvPicPr>
            <p:cNvPr id="35" name="Picture 5" descr="C:\Users\sethj.GLENDALE\Desktop\new-2-23\b-04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t="21393" r="23346" b="21858"/>
            <a:stretch/>
          </p:blipFill>
          <p:spPr bwMode="auto">
            <a:xfrm>
              <a:off x="10961017" y="5397504"/>
              <a:ext cx="3077102" cy="1941759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218582" y="5884971"/>
              <a:ext cx="8916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7947781" y="6180796"/>
              <a:ext cx="762000" cy="381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40112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77437" y="1803401"/>
            <a:ext cx="4886219" cy="3714749"/>
            <a:chOff x="9218582" y="1676400"/>
            <a:chExt cx="6514959" cy="4952999"/>
          </a:xfrm>
        </p:grpSpPr>
        <p:pic>
          <p:nvPicPr>
            <p:cNvPr id="46" name="Picture 6" descr="C:\Users\sethj.GLENDALE\Desktop\new-2-23\b-05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t="26032" r="35807" b="24230"/>
            <a:stretch/>
          </p:blipFill>
          <p:spPr bwMode="auto">
            <a:xfrm>
              <a:off x="11530254" y="1676400"/>
              <a:ext cx="2209800" cy="2376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218582" y="2403245"/>
              <a:ext cx="9570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</a:t>
              </a:r>
            </a:p>
          </p:txBody>
        </p:sp>
        <p:sp>
          <p:nvSpPr>
            <p:cNvPr id="54" name="Curved Right Arrow 53"/>
            <p:cNvSpPr/>
            <p:nvPr/>
          </p:nvSpPr>
          <p:spPr bwMode="auto">
            <a:xfrm rot="10800000">
              <a:off x="14742941" y="2669818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0113" y="3344849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6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data</a:t>
            </a:r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/>
          </p:nvPr>
        </p:nvGraphicFramePr>
        <p:xfrm>
          <a:off x="552450" y="1538997"/>
          <a:ext cx="8172450" cy="503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Class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Outlook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Temp.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Windy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Sunny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Overcast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No Play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Rainy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Play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Rainy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tx2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2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2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2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24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>
          <a:xfrm>
            <a:off x="8896350" y="1778000"/>
            <a:ext cx="3117651" cy="3581400"/>
          </a:xfrm>
          <a:prstGeom prst="rect">
            <a:avLst/>
          </a:prstGeom>
        </p:spPr>
        <p:txBody>
          <a:bodyPr vert="horz" lIns="91421" tIns="45711" rIns="91421" bIns="45711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5" indent="0">
              <a:buClrTx/>
              <a:buNone/>
            </a:pPr>
            <a:r>
              <a:rPr lang="en-US" sz="2400" b="1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 (y)</a:t>
            </a:r>
          </a:p>
          <a:p>
            <a:pPr marL="448045" lvl="1" indent="0">
              <a:buClrTx/>
              <a:buNone/>
            </a:pPr>
            <a:r>
              <a:rPr lang="en-US" sz="2100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 / no play</a:t>
            </a:r>
          </a:p>
          <a:p>
            <a:pPr marL="36575" indent="0">
              <a:buClrTx/>
              <a:buNone/>
            </a:pPr>
            <a:r>
              <a:rPr lang="en-US" sz="2400" b="1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448045" lvl="1" indent="0">
              <a:buClrTx/>
              <a:buNone/>
            </a:pPr>
            <a:r>
              <a:rPr lang="en-US" sz="2100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outlook, temp, windy</a:t>
            </a:r>
          </a:p>
          <a:p>
            <a:pPr marL="36575" indent="0">
              <a:buClrTx/>
              <a:buNone/>
            </a:pPr>
            <a:r>
              <a:rPr lang="en-US" sz="2400" b="1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values (x)</a:t>
            </a:r>
          </a:p>
          <a:p>
            <a:pPr marL="448045" lvl="1" indent="0">
              <a:buClrTx/>
              <a:buNone/>
            </a:pPr>
            <a:r>
              <a:rPr lang="en-US" sz="2100" dirty="0">
                <a:solidFill>
                  <a:srgbClr val="6767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[Sunny, Low, Yes]</a:t>
            </a:r>
          </a:p>
        </p:txBody>
      </p:sp>
    </p:spTree>
    <p:extLst>
      <p:ext uri="{BB962C8B-B14F-4D97-AF65-F5344CB8AC3E}">
        <p14:creationId xmlns:p14="http://schemas.microsoft.com/office/powerpoint/2010/main" val="36641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418</Words>
  <Application>Microsoft Office PowerPoint</Application>
  <PresentationFormat>Widescreen</PresentationFormat>
  <Paragraphs>270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Segoe UI</vt:lpstr>
      <vt:lpstr>Segoe UI Light</vt:lpstr>
      <vt:lpstr>Wingdings 2</vt:lpstr>
      <vt:lpstr>Office Theme</vt:lpstr>
      <vt:lpstr>Getting Started with  Deep Learning</vt:lpstr>
      <vt:lpstr>PowerPoint Presentation</vt:lpstr>
      <vt:lpstr>PowerPoint Presentation</vt:lpstr>
      <vt:lpstr>PowerPoint Presentation</vt:lpstr>
      <vt:lpstr>PowerPoint Presentation</vt:lpstr>
      <vt:lpstr>Machine Learning</vt:lpstr>
      <vt:lpstr>Machine Learning</vt:lpstr>
      <vt:lpstr>process</vt:lpstr>
      <vt:lpstr>identify data</vt:lpstr>
      <vt:lpstr>explore / analyze / clean</vt:lpstr>
      <vt:lpstr>explore / analyze / clean</vt:lpstr>
      <vt:lpstr>model</vt:lpstr>
      <vt:lpstr>predict</vt:lpstr>
      <vt:lpstr>how well is it doing?</vt:lpstr>
      <vt:lpstr>confusion matrix</vt:lpstr>
      <vt:lpstr>Building h(x)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Deep Learning</dc:title>
  <dc:creator>Seth Juarez</dc:creator>
  <cp:lastModifiedBy>Seth Juarez</cp:lastModifiedBy>
  <cp:revision>15</cp:revision>
  <dcterms:created xsi:type="dcterms:W3CDTF">2018-01-08T21:22:03Z</dcterms:created>
  <dcterms:modified xsi:type="dcterms:W3CDTF">2018-01-09T01:15:06Z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sejuare@microsoft.com</vt:lpwstr>
  </property>
  <property fmtid="{D5CDD505-2E9C-101B-9397-08002B2CF9AE}" pid="5" name="MSIP_Label_f42aa342-8706-4288-bd11-ebb85995028c_SetDate">
    <vt:lpwstr>2018-01-08T21:33:31.4707492Z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