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5"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36" r:id="rId45"/>
    <p:sldId id="337" r:id="rId46"/>
    <p:sldId id="338" r:id="rId47"/>
    <p:sldId id="339"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40" r:id="rId71"/>
    <p:sldId id="341" r:id="rId72"/>
    <p:sldId id="342" r:id="rId73"/>
    <p:sldId id="343" r:id="rId74"/>
    <p:sldId id="344" r:id="rId75"/>
    <p:sldId id="321" r:id="rId76"/>
    <p:sldId id="322" r:id="rId77"/>
    <p:sldId id="323" r:id="rId78"/>
    <p:sldId id="324" r:id="rId79"/>
    <p:sldId id="325" r:id="rId80"/>
    <p:sldId id="326" r:id="rId81"/>
    <p:sldId id="327" r:id="rId82"/>
    <p:sldId id="329" r:id="rId83"/>
    <p:sldId id="328" r:id="rId84"/>
    <p:sldId id="330" r:id="rId85"/>
    <p:sldId id="331" r:id="rId86"/>
    <p:sldId id="332" r:id="rId87"/>
    <p:sldId id="333" r:id="rId88"/>
    <p:sldId id="334" r:id="rId8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14309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54018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108907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143542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68288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27FE13B-7E4D-4A99-8202-D39A920C2EB0}" type="datetimeFigureOut">
              <a:rPr lang="ru-RU" smtClean="0"/>
              <a:t>14.09.2018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76605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27FE13B-7E4D-4A99-8202-D39A920C2EB0}" type="datetimeFigureOut">
              <a:rPr lang="ru-RU" smtClean="0"/>
              <a:t>14.09.2018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9935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27FE13B-7E4D-4A99-8202-D39A920C2EB0}" type="datetimeFigureOut">
              <a:rPr lang="ru-RU" smtClean="0"/>
              <a:t>14.09.2018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75306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7FE13B-7E4D-4A99-8202-D39A920C2EB0}" type="datetimeFigureOut">
              <a:rPr lang="ru-RU" smtClean="0"/>
              <a:t>14.09.2018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55551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27FE13B-7E4D-4A99-8202-D39A920C2EB0}" type="datetimeFigureOut">
              <a:rPr lang="ru-RU" smtClean="0"/>
              <a:t>14.09.2018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311312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27FE13B-7E4D-4A99-8202-D39A920C2EB0}" type="datetimeFigureOut">
              <a:rPr lang="ru-RU" smtClean="0"/>
              <a:t>14.09.2018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7FCBB4C-26B7-4750-8A58-72F824A54369}" type="slidenum">
              <a:rPr lang="ru-RU" smtClean="0"/>
              <a:t>‹#›</a:t>
            </a:fld>
            <a:endParaRPr lang="ru-RU"/>
          </a:p>
        </p:txBody>
      </p:sp>
    </p:spTree>
    <p:extLst>
      <p:ext uri="{BB962C8B-B14F-4D97-AF65-F5344CB8AC3E}">
        <p14:creationId xmlns:p14="http://schemas.microsoft.com/office/powerpoint/2010/main" val="38955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E13B-7E4D-4A99-8202-D39A920C2EB0}" type="datetimeFigureOut">
              <a:rPr lang="ru-RU" smtClean="0"/>
              <a:t>14.09.2018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CBB4C-26B7-4750-8A58-72F824A54369}" type="slidenum">
              <a:rPr lang="ru-RU" smtClean="0"/>
              <a:t>‹#›</a:t>
            </a:fld>
            <a:endParaRPr lang="ru-RU"/>
          </a:p>
        </p:txBody>
      </p:sp>
    </p:spTree>
    <p:extLst>
      <p:ext uri="{BB962C8B-B14F-4D97-AF65-F5344CB8AC3E}">
        <p14:creationId xmlns:p14="http://schemas.microsoft.com/office/powerpoint/2010/main" val="144230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 </a:t>
            </a:r>
            <a:r>
              <a:rPr lang="en-US" dirty="0" smtClean="0"/>
              <a:t>guidelines</a:t>
            </a:r>
            <a:endParaRPr lang="ru-RU" dirty="0"/>
          </a:p>
        </p:txBody>
      </p:sp>
      <p:sp>
        <p:nvSpPr>
          <p:cNvPr id="3" name="Подзаголовок 2"/>
          <p:cNvSpPr>
            <a:spLocks noGrp="1"/>
          </p:cNvSpPr>
          <p:nvPr>
            <p:ph type="subTitle" idx="1"/>
          </p:nvPr>
        </p:nvSpPr>
        <p:spPr/>
        <p:txBody>
          <a:bodyPr/>
          <a:lstStyle/>
          <a:p>
            <a:r>
              <a:rPr lang="ru-RU" dirty="0" smtClean="0"/>
              <a:t>ИТМО 2018</a:t>
            </a:r>
            <a:endParaRPr lang="ru-RU" dirty="0"/>
          </a:p>
        </p:txBody>
      </p:sp>
    </p:spTree>
    <p:extLst>
      <p:ext uri="{BB962C8B-B14F-4D97-AF65-F5344CB8AC3E}">
        <p14:creationId xmlns:p14="http://schemas.microsoft.com/office/powerpoint/2010/main" val="21963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b="1" dirty="0"/>
              <a:t>Названия пространств имён следует записывать в нижнем регистре.</a:t>
            </a:r>
            <a:r>
              <a:rPr lang="ru-RU" dirty="0" smtClean="0"/>
              <a:t/>
            </a:r>
            <a:br>
              <a:rPr lang="ru-RU" dirty="0" smtClean="0"/>
            </a:br>
            <a:endParaRPr lang="ru-RU" dirty="0"/>
          </a:p>
        </p:txBody>
      </p:sp>
      <p:sp>
        <p:nvSpPr>
          <p:cNvPr id="4" name="Прямоугольник 3"/>
          <p:cNvSpPr/>
          <p:nvPr/>
        </p:nvSpPr>
        <p:spPr>
          <a:xfrm>
            <a:off x="827584" y="2780928"/>
            <a:ext cx="7920880" cy="2585323"/>
          </a:xfrm>
          <a:prstGeom prst="rect">
            <a:avLst/>
          </a:prstGeom>
        </p:spPr>
        <p:txBody>
          <a:bodyPr wrap="square">
            <a:spAutoFit/>
          </a:bodyPr>
          <a:lstStyle/>
          <a:p>
            <a:r>
              <a:rPr lang="en-US" sz="5400" dirty="0"/>
              <a:t>model::analyzer, </a:t>
            </a:r>
            <a:r>
              <a:rPr lang="en-US" sz="5400" dirty="0" err="1"/>
              <a:t>io</a:t>
            </a:r>
            <a:r>
              <a:rPr lang="en-US" sz="5400" dirty="0"/>
              <a:t>::</a:t>
            </a:r>
            <a:r>
              <a:rPr lang="en-US" sz="5400" dirty="0" err="1"/>
              <a:t>iomanager</a:t>
            </a:r>
            <a:r>
              <a:rPr lang="en-US" sz="5400" dirty="0"/>
              <a:t>, common::math::geometry</a:t>
            </a:r>
            <a:endParaRPr lang="ru-RU" sz="5400" dirty="0"/>
          </a:p>
        </p:txBody>
      </p:sp>
    </p:spTree>
    <p:extLst>
      <p:ext uri="{BB962C8B-B14F-4D97-AF65-F5344CB8AC3E}">
        <p14:creationId xmlns:p14="http://schemas.microsoft.com/office/powerpoint/2010/main" val="210502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lnSpcReduction="10000"/>
          </a:bodyPr>
          <a:lstStyle/>
          <a:p>
            <a:r>
              <a:rPr lang="ru-RU" b="1" dirty="0"/>
              <a:t>Следует называть имена типов в шаблонах одной заглавной буквой</a:t>
            </a:r>
            <a:r>
              <a:rPr lang="ru-RU" b="1" dirty="0" smtClean="0"/>
              <a:t>.</a:t>
            </a:r>
          </a:p>
          <a:p>
            <a:pPr marL="0" indent="0">
              <a:buNone/>
            </a:pPr>
            <a:endParaRPr lang="ru-RU" b="1" dirty="0"/>
          </a:p>
          <a:p>
            <a:pPr marL="0" indent="0">
              <a:buNone/>
            </a:pPr>
            <a:endParaRPr lang="ru-RU" b="1" dirty="0" smtClean="0"/>
          </a:p>
          <a:p>
            <a:pPr marL="0" indent="0">
              <a:buNone/>
            </a:pPr>
            <a:endParaRPr lang="ru-RU" b="1" dirty="0"/>
          </a:p>
          <a:p>
            <a:pPr marL="0" indent="0">
              <a:buNone/>
            </a:pPr>
            <a:endParaRPr lang="ru-RU" dirty="0" smtClean="0"/>
          </a:p>
          <a:p>
            <a:pPr marL="0" indent="0">
              <a:buNone/>
            </a:pPr>
            <a:r>
              <a:rPr lang="ru-RU" dirty="0" smtClean="0"/>
              <a:t>Позволяет </a:t>
            </a:r>
            <a:r>
              <a:rPr lang="ru-RU" dirty="0"/>
              <a:t>выделить имена шаблонов среди других используемых имён.</a:t>
            </a:r>
            <a:r>
              <a:rPr lang="ru-RU" dirty="0" smtClean="0"/>
              <a:t/>
            </a:r>
            <a:br>
              <a:rPr lang="ru-RU" dirty="0" smtClean="0"/>
            </a:br>
            <a:endParaRPr lang="ru-RU" dirty="0"/>
          </a:p>
        </p:txBody>
      </p:sp>
      <p:sp>
        <p:nvSpPr>
          <p:cNvPr id="4" name="Прямоугольник 3"/>
          <p:cNvSpPr/>
          <p:nvPr/>
        </p:nvSpPr>
        <p:spPr>
          <a:xfrm>
            <a:off x="827584" y="2780928"/>
            <a:ext cx="8208912" cy="1754326"/>
          </a:xfrm>
          <a:prstGeom prst="rect">
            <a:avLst/>
          </a:prstGeom>
        </p:spPr>
        <p:txBody>
          <a:bodyPr wrap="square">
            <a:spAutoFit/>
          </a:bodyPr>
          <a:lstStyle/>
          <a:p>
            <a:r>
              <a:rPr lang="en-US" sz="5400" dirty="0" smtClean="0"/>
              <a:t>template&lt;class </a:t>
            </a:r>
            <a:r>
              <a:rPr lang="en-US" sz="5400" dirty="0"/>
              <a:t>T&gt; ... template&lt;class C, class D&gt; ...</a:t>
            </a:r>
            <a:endParaRPr lang="ru-RU" sz="5400" dirty="0"/>
          </a:p>
        </p:txBody>
      </p:sp>
    </p:spTree>
    <p:extLst>
      <p:ext uri="{BB962C8B-B14F-4D97-AF65-F5344CB8AC3E}">
        <p14:creationId xmlns:p14="http://schemas.microsoft.com/office/powerpoint/2010/main" val="23775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lnSpcReduction="10000"/>
          </a:bodyPr>
          <a:lstStyle/>
          <a:p>
            <a:r>
              <a:rPr lang="ru-RU" b="1" dirty="0"/>
              <a:t>Аббревиатуры и сокращения в именах должны записываться в нижнем регистре.</a:t>
            </a:r>
          </a:p>
          <a:p>
            <a:pPr marL="0" indent="0">
              <a:buNone/>
            </a:pPr>
            <a:endParaRPr lang="ru-RU" b="1" dirty="0" smtClean="0"/>
          </a:p>
          <a:p>
            <a:pPr marL="0" indent="0">
              <a:buNone/>
            </a:pPr>
            <a:endParaRPr lang="ru-RU" b="1" dirty="0"/>
          </a:p>
          <a:p>
            <a:pPr marL="0" indent="0">
              <a:buNone/>
            </a:pPr>
            <a:endParaRPr lang="ru-RU" dirty="0" smtClean="0"/>
          </a:p>
          <a:p>
            <a:pPr marL="0" indent="0">
              <a:buNone/>
            </a:pPr>
            <a:r>
              <a:rPr lang="ru-RU" dirty="0" smtClean="0"/>
              <a:t>Когда </a:t>
            </a:r>
            <a:r>
              <a:rPr lang="ru-RU" dirty="0"/>
              <a:t>имя связано с другим, читаемость снижается; слово, следующее за аббревиатурой, не выделяется так, как следовало бы</a:t>
            </a:r>
            <a:r>
              <a:rPr lang="ru-RU" dirty="0" smtClean="0"/>
              <a:t/>
            </a:r>
            <a:br>
              <a:rPr lang="ru-RU" dirty="0" smtClean="0"/>
            </a:br>
            <a:endParaRPr lang="ru-RU" dirty="0"/>
          </a:p>
        </p:txBody>
      </p:sp>
      <p:sp>
        <p:nvSpPr>
          <p:cNvPr id="4" name="Прямоугольник 3"/>
          <p:cNvSpPr/>
          <p:nvPr/>
        </p:nvSpPr>
        <p:spPr>
          <a:xfrm>
            <a:off x="244248" y="3140968"/>
            <a:ext cx="8784976" cy="954107"/>
          </a:xfrm>
          <a:prstGeom prst="rect">
            <a:avLst/>
          </a:prstGeom>
        </p:spPr>
        <p:txBody>
          <a:bodyPr wrap="square">
            <a:spAutoFit/>
          </a:bodyPr>
          <a:lstStyle/>
          <a:p>
            <a:r>
              <a:rPr lang="en-US" sz="2800" dirty="0" err="1"/>
              <a:t>exportHtmlSource</a:t>
            </a:r>
            <a:r>
              <a:rPr lang="en-US" sz="2800" dirty="0"/>
              <a:t>(); </a:t>
            </a:r>
            <a:r>
              <a:rPr lang="en-US" sz="2800" i="1" dirty="0"/>
              <a:t>// </a:t>
            </a:r>
            <a:r>
              <a:rPr lang="ru-RU" sz="2800" i="1" dirty="0"/>
              <a:t>НЕЛЬЗЯ: </a:t>
            </a:r>
            <a:r>
              <a:rPr lang="en-US" sz="2800" i="1" dirty="0" err="1"/>
              <a:t>exportHTMLSource</a:t>
            </a:r>
            <a:r>
              <a:rPr lang="en-US" sz="2800" i="1" dirty="0"/>
              <a:t>();</a:t>
            </a:r>
            <a:r>
              <a:rPr lang="en-US" sz="2800" dirty="0"/>
              <a:t> </a:t>
            </a:r>
            <a:r>
              <a:rPr lang="en-US" sz="2800" dirty="0" err="1"/>
              <a:t>openDvdPlayer</a:t>
            </a:r>
            <a:r>
              <a:rPr lang="en-US" sz="2800" dirty="0"/>
              <a:t>(); </a:t>
            </a:r>
            <a:r>
              <a:rPr lang="en-US" sz="2800" i="1" dirty="0"/>
              <a:t>// </a:t>
            </a:r>
            <a:r>
              <a:rPr lang="ru-RU" sz="2800" i="1" dirty="0"/>
              <a:t>НЕЛЬЗЯ: </a:t>
            </a:r>
            <a:r>
              <a:rPr lang="en-US" sz="2800" i="1" dirty="0" err="1"/>
              <a:t>openDVDPlayer</a:t>
            </a:r>
            <a:r>
              <a:rPr lang="en-US" sz="2800" i="1" dirty="0"/>
              <a:t>();</a:t>
            </a:r>
            <a:endParaRPr lang="ru-RU" sz="2800" dirty="0"/>
          </a:p>
        </p:txBody>
      </p:sp>
    </p:spTree>
    <p:extLst>
      <p:ext uri="{BB962C8B-B14F-4D97-AF65-F5344CB8AC3E}">
        <p14:creationId xmlns:p14="http://schemas.microsoft.com/office/powerpoint/2010/main" val="199361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lnSpcReduction="10000"/>
          </a:bodyPr>
          <a:lstStyle/>
          <a:p>
            <a:r>
              <a:rPr lang="ru-RU" b="1" dirty="0"/>
              <a:t>Глобальные переменные всегда следует использовать с оператором разрешения области видимости (::).</a:t>
            </a:r>
            <a:r>
              <a:rPr lang="ru-RU" dirty="0" smtClean="0"/>
              <a:t/>
            </a:r>
            <a:br>
              <a:rPr lang="ru-RU" dirty="0" smtClean="0"/>
            </a:br>
            <a:endParaRPr lang="ru-RU" b="1" dirty="0"/>
          </a:p>
          <a:p>
            <a:pPr marL="0" indent="0">
              <a:buNone/>
            </a:pPr>
            <a:endParaRPr lang="ru-RU" b="1" dirty="0" smtClean="0"/>
          </a:p>
          <a:p>
            <a:pPr marL="0" indent="0">
              <a:buNone/>
            </a:pPr>
            <a:endParaRPr lang="ru-RU" b="1" dirty="0"/>
          </a:p>
          <a:p>
            <a:pPr marL="0" indent="0">
              <a:buNone/>
            </a:pPr>
            <a:endParaRPr lang="ru-RU" dirty="0" smtClean="0"/>
          </a:p>
          <a:p>
            <a:pPr marL="0" indent="0">
              <a:buNone/>
            </a:pPr>
            <a:r>
              <a:rPr lang="ru-RU" dirty="0"/>
              <a:t>Следует избегать использования глобальных переменных. </a:t>
            </a:r>
            <a:r>
              <a:rPr lang="ru-RU" dirty="0" smtClean="0"/>
              <a:t/>
            </a:r>
            <a:br>
              <a:rPr lang="ru-RU" dirty="0" smtClean="0"/>
            </a:br>
            <a:endParaRPr lang="ru-RU" dirty="0"/>
          </a:p>
        </p:txBody>
      </p:sp>
      <p:sp>
        <p:nvSpPr>
          <p:cNvPr id="4" name="Прямоугольник 3"/>
          <p:cNvSpPr/>
          <p:nvPr/>
        </p:nvSpPr>
        <p:spPr>
          <a:xfrm>
            <a:off x="0" y="2780928"/>
            <a:ext cx="9036496" cy="1754326"/>
          </a:xfrm>
          <a:prstGeom prst="rect">
            <a:avLst/>
          </a:prstGeom>
        </p:spPr>
        <p:txBody>
          <a:bodyPr wrap="square">
            <a:spAutoFit/>
          </a:bodyPr>
          <a:lstStyle/>
          <a:p>
            <a:r>
              <a:rPr lang="en-US" sz="5400" dirty="0"/>
              <a:t>::</a:t>
            </a:r>
            <a:r>
              <a:rPr lang="en-US" sz="5400" dirty="0" err="1"/>
              <a:t>mainWindow.open</a:t>
            </a:r>
            <a:r>
              <a:rPr lang="en-US" sz="5400" dirty="0"/>
              <a:t>(), ::</a:t>
            </a:r>
            <a:r>
              <a:rPr lang="en-US" sz="5400" dirty="0" err="1"/>
              <a:t>applicationContext.getName</a:t>
            </a:r>
            <a:r>
              <a:rPr lang="en-US" sz="5400" dirty="0"/>
              <a:t>()</a:t>
            </a:r>
            <a:endParaRPr lang="ru-RU" sz="5400" dirty="0"/>
          </a:p>
        </p:txBody>
      </p:sp>
    </p:spTree>
    <p:extLst>
      <p:ext uri="{BB962C8B-B14F-4D97-AF65-F5344CB8AC3E}">
        <p14:creationId xmlns:p14="http://schemas.microsoft.com/office/powerpoint/2010/main" val="1993614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Рекомендация</a:t>
            </a:r>
            <a:endParaRPr lang="ru-RU" dirty="0"/>
          </a:p>
        </p:txBody>
      </p:sp>
      <p:sp>
        <p:nvSpPr>
          <p:cNvPr id="3" name="Объект 2"/>
          <p:cNvSpPr>
            <a:spLocks noGrp="1"/>
          </p:cNvSpPr>
          <p:nvPr>
            <p:ph idx="1"/>
          </p:nvPr>
        </p:nvSpPr>
        <p:spPr>
          <a:xfrm>
            <a:off x="457200" y="1600200"/>
            <a:ext cx="8229600" cy="4925144"/>
          </a:xfrm>
        </p:spPr>
        <p:txBody>
          <a:bodyPr>
            <a:normAutofit fontScale="92500" lnSpcReduction="10000"/>
          </a:bodyPr>
          <a:lstStyle/>
          <a:p>
            <a:r>
              <a:rPr lang="ru-RU" b="1" dirty="0"/>
              <a:t>Членам класса с модификатором</a:t>
            </a:r>
            <a:r>
              <a:rPr lang="ru-RU" dirty="0"/>
              <a:t> </a:t>
            </a:r>
            <a:r>
              <a:rPr lang="ru-RU" dirty="0" err="1"/>
              <a:t>private</a:t>
            </a:r>
            <a:r>
              <a:rPr lang="ru-RU" dirty="0"/>
              <a:t> </a:t>
            </a:r>
            <a:r>
              <a:rPr lang="ru-RU" b="1" dirty="0"/>
              <a:t>следует </a:t>
            </a:r>
            <a:r>
              <a:rPr lang="ru-RU" b="1" dirty="0" smtClean="0"/>
              <a:t>добавлять префикс </a:t>
            </a:r>
            <a:r>
              <a:rPr lang="en-US" b="1" dirty="0" smtClean="0"/>
              <a:t>m</a:t>
            </a:r>
            <a:r>
              <a:rPr lang="ru-RU" dirty="0" smtClean="0"/>
              <a:t/>
            </a:r>
            <a:br>
              <a:rPr lang="ru-RU" dirty="0" smtClean="0"/>
            </a:br>
            <a:endParaRPr lang="ru-RU" b="1" dirty="0"/>
          </a:p>
          <a:p>
            <a:pPr marL="0" indent="0">
              <a:buNone/>
            </a:pPr>
            <a:endParaRPr lang="ru-RU" b="1" dirty="0" smtClean="0"/>
          </a:p>
          <a:p>
            <a:pPr marL="0" indent="0">
              <a:buNone/>
            </a:pPr>
            <a:endParaRPr lang="ru-RU" b="1" dirty="0"/>
          </a:p>
          <a:p>
            <a:pPr marL="0" indent="0">
              <a:buNone/>
            </a:pPr>
            <a:endParaRPr lang="ru-RU" dirty="0" smtClean="0"/>
          </a:p>
          <a:p>
            <a:pPr marL="0" indent="0">
              <a:buNone/>
            </a:pPr>
            <a:r>
              <a:rPr lang="ru-RU" dirty="0" smtClean="0"/>
              <a:t>Есть много вариантов выделения </a:t>
            </a:r>
            <a:r>
              <a:rPr lang="en-US" dirty="0" smtClean="0"/>
              <a:t>private </a:t>
            </a:r>
            <a:r>
              <a:rPr lang="ru-RU" dirty="0" smtClean="0"/>
              <a:t>полей, но выделять нужно и в этом все сходятся</a:t>
            </a:r>
            <a:br>
              <a:rPr lang="ru-RU" dirty="0" smtClean="0"/>
            </a:br>
            <a:endParaRPr lang="ru-RU" dirty="0"/>
          </a:p>
        </p:txBody>
      </p:sp>
      <p:sp>
        <p:nvSpPr>
          <p:cNvPr id="4" name="Прямоугольник 3"/>
          <p:cNvSpPr/>
          <p:nvPr/>
        </p:nvSpPr>
        <p:spPr>
          <a:xfrm>
            <a:off x="539552" y="2951413"/>
            <a:ext cx="4176464" cy="1815882"/>
          </a:xfrm>
          <a:prstGeom prst="rect">
            <a:avLst/>
          </a:prstGeom>
        </p:spPr>
        <p:txBody>
          <a:bodyPr wrap="square">
            <a:spAutoFit/>
          </a:bodyPr>
          <a:lstStyle/>
          <a:p>
            <a:r>
              <a:rPr lang="en-US" sz="2800" dirty="0" smtClean="0"/>
              <a:t>class </a:t>
            </a:r>
            <a:r>
              <a:rPr lang="en-US" sz="2800" dirty="0" err="1" smtClean="0"/>
              <a:t>SomeClass</a:t>
            </a:r>
            <a:r>
              <a:rPr lang="en-US" sz="2800" dirty="0" smtClean="0"/>
              <a:t> { </a:t>
            </a:r>
            <a:endParaRPr lang="ru-RU" sz="2800" dirty="0" smtClean="0"/>
          </a:p>
          <a:p>
            <a:r>
              <a:rPr lang="ru-RU" sz="2800" dirty="0" smtClean="0"/>
              <a:t>	</a:t>
            </a:r>
            <a:r>
              <a:rPr lang="en-US" sz="2800" dirty="0" smtClean="0"/>
              <a:t>private: </a:t>
            </a:r>
            <a:endParaRPr lang="ru-RU" sz="2800" dirty="0" smtClean="0"/>
          </a:p>
          <a:p>
            <a:r>
              <a:rPr lang="ru-RU" sz="2800" dirty="0" smtClean="0"/>
              <a:t>		</a:t>
            </a:r>
            <a:r>
              <a:rPr lang="en-US" sz="2800" dirty="0" err="1" smtClean="0"/>
              <a:t>int</a:t>
            </a:r>
            <a:r>
              <a:rPr lang="en-US" sz="2800" dirty="0"/>
              <a:t> </a:t>
            </a:r>
            <a:r>
              <a:rPr lang="en-US" sz="2800" dirty="0" err="1" smtClean="0"/>
              <a:t>mLength</a:t>
            </a:r>
            <a:r>
              <a:rPr lang="en-US" sz="2800" dirty="0" smtClean="0"/>
              <a:t>; </a:t>
            </a:r>
            <a:endParaRPr lang="ru-RU" sz="2800" dirty="0" smtClean="0"/>
          </a:p>
          <a:p>
            <a:r>
              <a:rPr lang="en-US" sz="2800" dirty="0" smtClean="0"/>
              <a:t>}</a:t>
            </a:r>
            <a:endParaRPr lang="ru-RU" sz="2800" dirty="0"/>
          </a:p>
        </p:txBody>
      </p:sp>
      <p:sp>
        <p:nvSpPr>
          <p:cNvPr id="5" name="Прямоугольник 4"/>
          <p:cNvSpPr/>
          <p:nvPr/>
        </p:nvSpPr>
        <p:spPr>
          <a:xfrm>
            <a:off x="4860032" y="3068960"/>
            <a:ext cx="4044697" cy="1815882"/>
          </a:xfrm>
          <a:prstGeom prst="rect">
            <a:avLst/>
          </a:prstGeom>
        </p:spPr>
        <p:txBody>
          <a:bodyPr wrap="none">
            <a:spAutoFit/>
          </a:bodyPr>
          <a:lstStyle/>
          <a:p>
            <a:r>
              <a:rPr lang="en-US" sz="2800" dirty="0"/>
              <a:t>void </a:t>
            </a:r>
            <a:r>
              <a:rPr lang="en-US" sz="2800" dirty="0" err="1"/>
              <a:t>setDepth</a:t>
            </a:r>
            <a:r>
              <a:rPr lang="en-US" sz="2800" dirty="0"/>
              <a:t> (</a:t>
            </a:r>
            <a:r>
              <a:rPr lang="en-US" sz="2800" dirty="0" err="1"/>
              <a:t>int</a:t>
            </a:r>
            <a:r>
              <a:rPr lang="en-US" sz="2800" dirty="0"/>
              <a:t> depth) </a:t>
            </a:r>
            <a:endParaRPr lang="ru-RU" sz="2800" dirty="0" smtClean="0"/>
          </a:p>
          <a:p>
            <a:r>
              <a:rPr lang="en-US" sz="2800" dirty="0" smtClean="0"/>
              <a:t>{ </a:t>
            </a:r>
            <a:endParaRPr lang="ru-RU" sz="2800" dirty="0" smtClean="0"/>
          </a:p>
          <a:p>
            <a:r>
              <a:rPr lang="ru-RU" sz="2800" dirty="0"/>
              <a:t>	</a:t>
            </a:r>
            <a:r>
              <a:rPr lang="en-US" sz="2800" dirty="0" err="1" smtClean="0"/>
              <a:t>mDepth</a:t>
            </a:r>
            <a:r>
              <a:rPr lang="en-US" sz="2800" dirty="0"/>
              <a:t> </a:t>
            </a:r>
            <a:r>
              <a:rPr lang="en-US" sz="2800" dirty="0" smtClean="0"/>
              <a:t>= </a:t>
            </a:r>
            <a:r>
              <a:rPr lang="en-US" sz="2800" dirty="0"/>
              <a:t>depth; </a:t>
            </a:r>
            <a:endParaRPr lang="ru-RU" sz="2800" dirty="0" smtClean="0"/>
          </a:p>
          <a:p>
            <a:r>
              <a:rPr lang="en-US" sz="2800" dirty="0" smtClean="0"/>
              <a:t>}</a:t>
            </a:r>
            <a:endParaRPr lang="ru-RU" sz="2800" dirty="0"/>
          </a:p>
        </p:txBody>
      </p:sp>
    </p:spTree>
    <p:extLst>
      <p:ext uri="{BB962C8B-B14F-4D97-AF65-F5344CB8AC3E}">
        <p14:creationId xmlns:p14="http://schemas.microsoft.com/office/powerpoint/2010/main" val="401888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92500" lnSpcReduction="20000"/>
          </a:bodyPr>
          <a:lstStyle/>
          <a:p>
            <a:r>
              <a:rPr lang="ru-RU" b="1" dirty="0"/>
              <a:t>Настраиваемым переменным следует давать то же имя, что и у их типа.</a:t>
            </a:r>
            <a:r>
              <a:rPr lang="ru-RU" dirty="0" smtClean="0"/>
              <a:t/>
            </a:r>
            <a:br>
              <a:rPr lang="ru-RU" dirty="0" smtClean="0"/>
            </a:br>
            <a:endParaRPr lang="ru-RU" b="1" dirty="0"/>
          </a:p>
          <a:p>
            <a:pPr marL="0" indent="0">
              <a:buNone/>
            </a:pPr>
            <a:endParaRPr lang="ru-RU" b="1" dirty="0" smtClean="0"/>
          </a:p>
          <a:p>
            <a:pPr marL="0" indent="0">
              <a:buNone/>
            </a:pPr>
            <a:endParaRPr lang="ru-RU" b="1" dirty="0"/>
          </a:p>
          <a:p>
            <a:pPr marL="0" indent="0">
              <a:buNone/>
            </a:pPr>
            <a:endParaRPr lang="ru-RU" dirty="0" smtClean="0"/>
          </a:p>
          <a:p>
            <a:pPr marL="0" indent="0">
              <a:buNone/>
            </a:pPr>
            <a:endParaRPr lang="ru-RU" sz="3000" dirty="0" smtClean="0"/>
          </a:p>
          <a:p>
            <a:pPr marL="0" indent="0">
              <a:buNone/>
            </a:pPr>
            <a:endParaRPr lang="ru-RU" sz="3000" dirty="0"/>
          </a:p>
          <a:p>
            <a:pPr marL="0" indent="0">
              <a:buNone/>
            </a:pPr>
            <a:r>
              <a:rPr lang="ru-RU" sz="3000" dirty="0" smtClean="0"/>
              <a:t>Сокращайте </a:t>
            </a:r>
            <a:r>
              <a:rPr lang="ru-RU" sz="3000" dirty="0"/>
              <a:t>сложность путём уменьшения числа используемых терминов и имён. Также упрощает распознавание типа просто по имени переменной.</a:t>
            </a:r>
            <a:r>
              <a:rPr lang="ru-RU" sz="3000" dirty="0" smtClean="0"/>
              <a:t/>
            </a:r>
            <a:br>
              <a:rPr lang="ru-RU" sz="3000" dirty="0" smtClean="0"/>
            </a:br>
            <a:r>
              <a:rPr lang="ru-RU" sz="3000" dirty="0" smtClean="0"/>
              <a:t/>
            </a:r>
            <a:br>
              <a:rPr lang="ru-RU" sz="3000" dirty="0" smtClean="0"/>
            </a:br>
            <a:r>
              <a:rPr lang="ru-RU" sz="3000" dirty="0"/>
              <a:t>Если по какой-то причине эта рекомендация кажется </a:t>
            </a:r>
            <a:r>
              <a:rPr lang="ru-RU" sz="3000" dirty="0" smtClean="0"/>
              <a:t>неподходящей</a:t>
            </a:r>
            <a:r>
              <a:rPr lang="ru-RU" sz="3000" dirty="0"/>
              <a:t>, это означает, что имя типа выбрано неверно. </a:t>
            </a:r>
            <a:r>
              <a:rPr lang="ru-RU" dirty="0" smtClean="0"/>
              <a:t/>
            </a:r>
            <a:br>
              <a:rPr lang="ru-RU" dirty="0" smtClean="0"/>
            </a:br>
            <a:endParaRPr lang="ru-RU" dirty="0"/>
          </a:p>
        </p:txBody>
      </p:sp>
      <p:sp>
        <p:nvSpPr>
          <p:cNvPr id="4" name="Прямоугольник 3"/>
          <p:cNvSpPr/>
          <p:nvPr/>
        </p:nvSpPr>
        <p:spPr>
          <a:xfrm>
            <a:off x="611560" y="1700808"/>
            <a:ext cx="8208912" cy="1754326"/>
          </a:xfrm>
          <a:prstGeom prst="rect">
            <a:avLst/>
          </a:prstGeom>
        </p:spPr>
        <p:txBody>
          <a:bodyPr wrap="square">
            <a:spAutoFit/>
          </a:bodyPr>
          <a:lstStyle/>
          <a:p>
            <a:r>
              <a:rPr lang="en-US" dirty="0"/>
              <a:t>void </a:t>
            </a:r>
            <a:r>
              <a:rPr lang="en-US" dirty="0" err="1"/>
              <a:t>setTopic</a:t>
            </a:r>
            <a:r>
              <a:rPr lang="en-US" dirty="0"/>
              <a:t>(Topic* topic) </a:t>
            </a:r>
            <a:r>
              <a:rPr lang="en-US" i="1" dirty="0"/>
              <a:t>// </a:t>
            </a:r>
            <a:r>
              <a:rPr lang="ru-RU" i="1" dirty="0"/>
              <a:t>НЕЛЬЗЯ: </a:t>
            </a:r>
            <a:r>
              <a:rPr lang="en-US" i="1" dirty="0"/>
              <a:t>void </a:t>
            </a:r>
            <a:r>
              <a:rPr lang="en-US" i="1" dirty="0" err="1"/>
              <a:t>setTopic</a:t>
            </a:r>
            <a:r>
              <a:rPr lang="en-US" i="1" dirty="0"/>
              <a:t>(Topic* value)</a:t>
            </a:r>
            <a:r>
              <a:rPr lang="en-US" dirty="0"/>
              <a:t> </a:t>
            </a:r>
            <a:endParaRPr lang="ru-RU" dirty="0" smtClean="0"/>
          </a:p>
          <a:p>
            <a:r>
              <a:rPr lang="ru-RU" i="1" dirty="0"/>
              <a:t>	</a:t>
            </a:r>
            <a:r>
              <a:rPr lang="ru-RU" i="1" dirty="0" smtClean="0"/>
              <a:t>	            </a:t>
            </a:r>
            <a:r>
              <a:rPr lang="en-US" i="1" dirty="0" smtClean="0"/>
              <a:t>// </a:t>
            </a:r>
            <a:r>
              <a:rPr lang="ru-RU" i="1" dirty="0"/>
              <a:t>НЕЛЬЗЯ: </a:t>
            </a:r>
            <a:r>
              <a:rPr lang="en-US" i="1" dirty="0"/>
              <a:t>void </a:t>
            </a:r>
            <a:r>
              <a:rPr lang="en-US" i="1" dirty="0" err="1"/>
              <a:t>setTopic</a:t>
            </a:r>
            <a:r>
              <a:rPr lang="en-US" i="1" dirty="0"/>
              <a:t>(Topic* </a:t>
            </a:r>
            <a:r>
              <a:rPr lang="en-US" i="1" dirty="0" err="1"/>
              <a:t>aTopic</a:t>
            </a:r>
            <a:r>
              <a:rPr lang="en-US" i="1" dirty="0"/>
              <a:t>)</a:t>
            </a:r>
            <a:r>
              <a:rPr lang="en-US" dirty="0"/>
              <a:t> </a:t>
            </a:r>
            <a:endParaRPr lang="ru-RU" dirty="0" smtClean="0"/>
          </a:p>
          <a:p>
            <a:r>
              <a:rPr lang="ru-RU" i="1" dirty="0"/>
              <a:t> </a:t>
            </a:r>
            <a:r>
              <a:rPr lang="ru-RU" i="1" dirty="0" smtClean="0"/>
              <a:t>                                              </a:t>
            </a:r>
            <a:r>
              <a:rPr lang="en-US" i="1" dirty="0" smtClean="0"/>
              <a:t>// </a:t>
            </a:r>
            <a:r>
              <a:rPr lang="ru-RU" i="1" dirty="0"/>
              <a:t>НЕЛЬЗЯ: </a:t>
            </a:r>
            <a:r>
              <a:rPr lang="en-US" i="1" dirty="0"/>
              <a:t>void </a:t>
            </a:r>
            <a:r>
              <a:rPr lang="en-US" i="1" dirty="0" err="1"/>
              <a:t>setTopic</a:t>
            </a:r>
            <a:r>
              <a:rPr lang="en-US" i="1" dirty="0"/>
              <a:t>(Topic* t)</a:t>
            </a:r>
            <a:r>
              <a:rPr lang="en-US" dirty="0"/>
              <a:t> </a:t>
            </a:r>
            <a:endParaRPr lang="ru-RU" dirty="0" smtClean="0"/>
          </a:p>
          <a:p>
            <a:endParaRPr lang="ru-RU" dirty="0"/>
          </a:p>
          <a:p>
            <a:r>
              <a:rPr lang="en-US" dirty="0" smtClean="0"/>
              <a:t>void </a:t>
            </a:r>
            <a:r>
              <a:rPr lang="en-US" dirty="0"/>
              <a:t>connect(Database* database) </a:t>
            </a:r>
            <a:r>
              <a:rPr lang="en-US" i="1" dirty="0"/>
              <a:t>// </a:t>
            </a:r>
            <a:r>
              <a:rPr lang="ru-RU" i="1" dirty="0"/>
              <a:t>НЕЛЬЗЯ: </a:t>
            </a:r>
            <a:r>
              <a:rPr lang="en-US" i="1" dirty="0"/>
              <a:t>void connect(Database* </a:t>
            </a:r>
            <a:r>
              <a:rPr lang="en-US" i="1" dirty="0" err="1"/>
              <a:t>db</a:t>
            </a:r>
            <a:r>
              <a:rPr lang="en-US" i="1" dirty="0"/>
              <a:t>)</a:t>
            </a:r>
            <a:r>
              <a:rPr lang="en-US" dirty="0"/>
              <a:t> </a:t>
            </a:r>
            <a:endParaRPr lang="ru-RU" dirty="0" smtClean="0"/>
          </a:p>
          <a:p>
            <a:r>
              <a:rPr lang="ru-RU" i="1" dirty="0"/>
              <a:t> </a:t>
            </a:r>
            <a:r>
              <a:rPr lang="ru-RU" i="1" dirty="0" smtClean="0"/>
              <a:t>                                                            </a:t>
            </a:r>
            <a:r>
              <a:rPr lang="en-US" i="1" dirty="0" smtClean="0"/>
              <a:t>// </a:t>
            </a:r>
            <a:r>
              <a:rPr lang="ru-RU" i="1" dirty="0"/>
              <a:t>НЕЛЬЗЯ: </a:t>
            </a:r>
            <a:r>
              <a:rPr lang="en-US" i="1" dirty="0"/>
              <a:t>void connect (Database* </a:t>
            </a:r>
            <a:r>
              <a:rPr lang="en-US" i="1" dirty="0" err="1"/>
              <a:t>oracleDB</a:t>
            </a:r>
            <a:r>
              <a:rPr lang="en-US" i="1" dirty="0"/>
              <a:t>)</a:t>
            </a:r>
            <a:endParaRPr lang="ru-RU" dirty="0"/>
          </a:p>
        </p:txBody>
      </p:sp>
    </p:spTree>
    <p:extLst>
      <p:ext uri="{BB962C8B-B14F-4D97-AF65-F5344CB8AC3E}">
        <p14:creationId xmlns:p14="http://schemas.microsoft.com/office/powerpoint/2010/main" val="369835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dirty="0" smtClean="0"/>
              <a:t/>
            </a:r>
            <a:br>
              <a:rPr lang="ru-RU" dirty="0" smtClean="0"/>
            </a:br>
            <a:endParaRPr lang="ru-RU" sz="3000" dirty="0"/>
          </a:p>
          <a:p>
            <a:pPr marL="0" indent="0">
              <a:buNone/>
            </a:pPr>
            <a:r>
              <a:rPr lang="ru-RU" sz="2800" dirty="0"/>
              <a:t>Не являющиеся настраиваемыми переменные могут быть названы по их назначению и типу:</a:t>
            </a:r>
            <a:r>
              <a:rPr lang="ru-RU" sz="2800" dirty="0" smtClean="0"/>
              <a:t/>
            </a:r>
            <a:br>
              <a:rPr lang="ru-RU" sz="2800" dirty="0" smtClean="0"/>
            </a:br>
            <a:endParaRPr lang="ru-RU" dirty="0"/>
          </a:p>
        </p:txBody>
      </p:sp>
      <p:sp>
        <p:nvSpPr>
          <p:cNvPr id="4" name="Прямоугольник 3"/>
          <p:cNvSpPr/>
          <p:nvPr/>
        </p:nvSpPr>
        <p:spPr>
          <a:xfrm>
            <a:off x="467544" y="2420888"/>
            <a:ext cx="8208912" cy="1446550"/>
          </a:xfrm>
          <a:prstGeom prst="rect">
            <a:avLst/>
          </a:prstGeom>
        </p:spPr>
        <p:txBody>
          <a:bodyPr wrap="square">
            <a:spAutoFit/>
          </a:bodyPr>
          <a:lstStyle/>
          <a:p>
            <a:r>
              <a:rPr lang="en-US" sz="4400" dirty="0"/>
              <a:t>Point </a:t>
            </a:r>
            <a:r>
              <a:rPr lang="en-US" sz="4400" dirty="0" err="1"/>
              <a:t>startingPoint</a:t>
            </a:r>
            <a:r>
              <a:rPr lang="en-US" sz="4400" dirty="0"/>
              <a:t>, </a:t>
            </a:r>
            <a:r>
              <a:rPr lang="en-US" sz="4400" dirty="0" err="1"/>
              <a:t>centerPoint</a:t>
            </a:r>
            <a:r>
              <a:rPr lang="en-US" sz="4400" i="1" dirty="0"/>
              <a:t>;</a:t>
            </a:r>
            <a:r>
              <a:rPr lang="en-US" sz="4400" dirty="0"/>
              <a:t> </a:t>
            </a:r>
            <a:endParaRPr lang="ru-RU" sz="4400" dirty="0" smtClean="0"/>
          </a:p>
          <a:p>
            <a:r>
              <a:rPr lang="en-US" sz="4400" dirty="0" smtClean="0"/>
              <a:t>Name </a:t>
            </a:r>
            <a:r>
              <a:rPr lang="en-US" sz="4400" dirty="0" err="1"/>
              <a:t>loginName</a:t>
            </a:r>
            <a:r>
              <a:rPr lang="en-US" sz="4400" i="1" dirty="0"/>
              <a:t>;</a:t>
            </a:r>
            <a:endParaRPr lang="ru-RU" sz="4400" dirty="0"/>
          </a:p>
        </p:txBody>
      </p:sp>
    </p:spTree>
    <p:extLst>
      <p:ext uri="{BB962C8B-B14F-4D97-AF65-F5344CB8AC3E}">
        <p14:creationId xmlns:p14="http://schemas.microsoft.com/office/powerpoint/2010/main" val="4212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a:bodyPr>
          <a:lstStyle/>
          <a:p>
            <a:r>
              <a:rPr lang="ru-RU" b="1" dirty="0"/>
              <a:t>Все имена следует записывать по-английски.</a:t>
            </a:r>
            <a:r>
              <a:rPr lang="ru-RU" dirty="0" smtClean="0"/>
              <a:t/>
            </a:r>
            <a:br>
              <a:rPr lang="ru-RU" dirty="0" smtClean="0"/>
            </a:br>
            <a:endParaRPr lang="ru-RU" b="1" dirty="0"/>
          </a:p>
          <a:p>
            <a:pPr marL="0" indent="0">
              <a:buNone/>
            </a:pPr>
            <a:endParaRPr lang="ru-RU" b="1" dirty="0" smtClean="0"/>
          </a:p>
          <a:p>
            <a:pPr marL="0" indent="0">
              <a:buNone/>
            </a:pPr>
            <a:endParaRPr lang="ru-RU" b="1" dirty="0"/>
          </a:p>
          <a:p>
            <a:pPr marL="0" indent="0">
              <a:buNone/>
            </a:pPr>
            <a:endParaRPr lang="ru-RU" dirty="0" smtClean="0"/>
          </a:p>
          <a:p>
            <a:pPr marL="0" indent="0">
              <a:buNone/>
            </a:pPr>
            <a:r>
              <a:rPr lang="ru-RU" dirty="0"/>
              <a:t>Английский наиболее </a:t>
            </a:r>
            <a:r>
              <a:rPr lang="ru-RU" dirty="0" smtClean="0"/>
              <a:t>предпочтителен </a:t>
            </a:r>
            <a:r>
              <a:rPr lang="ru-RU" dirty="0"/>
              <a:t>для интернациональной разработки</a:t>
            </a:r>
            <a:r>
              <a:rPr lang="ru-RU" dirty="0" smtClean="0"/>
              <a:t>..</a:t>
            </a:r>
            <a:br>
              <a:rPr lang="ru-RU" dirty="0" smtClean="0"/>
            </a:br>
            <a:endParaRPr lang="ru-RU" dirty="0"/>
          </a:p>
        </p:txBody>
      </p:sp>
      <p:sp>
        <p:nvSpPr>
          <p:cNvPr id="4" name="Прямоугольник 3"/>
          <p:cNvSpPr/>
          <p:nvPr/>
        </p:nvSpPr>
        <p:spPr>
          <a:xfrm>
            <a:off x="0" y="2780928"/>
            <a:ext cx="9036496" cy="646331"/>
          </a:xfrm>
          <a:prstGeom prst="rect">
            <a:avLst/>
          </a:prstGeom>
        </p:spPr>
        <p:txBody>
          <a:bodyPr wrap="square">
            <a:spAutoFit/>
          </a:bodyPr>
          <a:lstStyle/>
          <a:p>
            <a:r>
              <a:rPr lang="en-US" sz="3600" dirty="0" err="1"/>
              <a:t>fileName</a:t>
            </a:r>
            <a:r>
              <a:rPr lang="en-US" sz="3600" dirty="0"/>
              <a:t>; </a:t>
            </a:r>
            <a:r>
              <a:rPr lang="en-US" sz="3600" i="1" dirty="0"/>
              <a:t>// </a:t>
            </a:r>
            <a:r>
              <a:rPr lang="ru-RU" sz="3600" i="1" dirty="0"/>
              <a:t>НЕ РЕКОМЕНДУЕТСЯ: </a:t>
            </a:r>
            <a:r>
              <a:rPr lang="en-US" sz="3600" i="1" dirty="0" err="1"/>
              <a:t>imyaFayla</a:t>
            </a:r>
            <a:endParaRPr lang="ru-RU" sz="3600" dirty="0"/>
          </a:p>
        </p:txBody>
      </p:sp>
    </p:spTree>
    <p:extLst>
      <p:ext uri="{BB962C8B-B14F-4D97-AF65-F5344CB8AC3E}">
        <p14:creationId xmlns:p14="http://schemas.microsoft.com/office/powerpoint/2010/main" val="56797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fontScale="85000" lnSpcReduction="20000"/>
          </a:bodyPr>
          <a:lstStyle/>
          <a:p>
            <a:r>
              <a:rPr lang="ru-RU" b="1" dirty="0"/>
              <a:t>Переменные, имеющие большую область видимости, следует называть длинными именами, имеющие небольшую область видимости — короткими.</a:t>
            </a:r>
            <a:r>
              <a:rPr lang="ru-RU" dirty="0" smtClean="0"/>
              <a:t/>
            </a:r>
            <a:br>
              <a:rPr lang="ru-RU" dirty="0" smtClean="0"/>
            </a:br>
            <a:endParaRPr lang="ru-RU" b="1" dirty="0"/>
          </a:p>
          <a:p>
            <a:pPr marL="0" indent="0">
              <a:buNone/>
            </a:pPr>
            <a:r>
              <a:rPr lang="ru-RU" dirty="0" smtClean="0"/>
              <a:t>Имена </a:t>
            </a:r>
            <a:r>
              <a:rPr lang="ru-RU" dirty="0"/>
              <a:t>временных переменных, использующихся для хранения временных значений или индексов, лучше всего делать короткими. Программист, читающий такие переменные, должен иметь возможность предположить, что их значения не используются за пределами нескольких строк кода. Обычно это переменные </a:t>
            </a:r>
            <a:r>
              <a:rPr lang="ru-RU" i="1" dirty="0"/>
              <a:t>i</a:t>
            </a:r>
            <a:r>
              <a:rPr lang="ru-RU" dirty="0"/>
              <a:t>, </a:t>
            </a:r>
            <a:r>
              <a:rPr lang="ru-RU" i="1" dirty="0"/>
              <a:t>j</a:t>
            </a:r>
            <a:r>
              <a:rPr lang="ru-RU" dirty="0"/>
              <a:t>, </a:t>
            </a:r>
            <a:r>
              <a:rPr lang="ru-RU" i="1" dirty="0"/>
              <a:t>k</a:t>
            </a:r>
            <a:r>
              <a:rPr lang="ru-RU" dirty="0"/>
              <a:t>, </a:t>
            </a:r>
            <a:r>
              <a:rPr lang="ru-RU" i="1" dirty="0"/>
              <a:t>l</a:t>
            </a:r>
            <a:r>
              <a:rPr lang="ru-RU" dirty="0"/>
              <a:t>, </a:t>
            </a:r>
            <a:r>
              <a:rPr lang="ru-RU" i="1" dirty="0"/>
              <a:t>m</a:t>
            </a:r>
            <a:r>
              <a:rPr lang="ru-RU" dirty="0"/>
              <a:t>, </a:t>
            </a:r>
            <a:r>
              <a:rPr lang="ru-RU" i="1" dirty="0"/>
              <a:t>n</a:t>
            </a:r>
            <a:r>
              <a:rPr lang="ru-RU" dirty="0"/>
              <a:t> (для целых), а также </a:t>
            </a:r>
            <a:r>
              <a:rPr lang="ru-RU" i="1" dirty="0"/>
              <a:t>c</a:t>
            </a:r>
            <a:r>
              <a:rPr lang="ru-RU" dirty="0"/>
              <a:t> и </a:t>
            </a:r>
            <a:r>
              <a:rPr lang="ru-RU" i="1" dirty="0"/>
              <a:t>d</a:t>
            </a:r>
            <a:r>
              <a:rPr lang="ru-RU" dirty="0"/>
              <a:t> (для символов).</a:t>
            </a:r>
            <a:r>
              <a:rPr lang="ru-RU" dirty="0" smtClean="0"/>
              <a:t/>
            </a:r>
            <a:br>
              <a:rPr lang="ru-RU" dirty="0" smtClean="0"/>
            </a:br>
            <a:endParaRPr lang="ru-RU" dirty="0"/>
          </a:p>
        </p:txBody>
      </p:sp>
    </p:spTree>
    <p:extLst>
      <p:ext uri="{BB962C8B-B14F-4D97-AF65-F5344CB8AC3E}">
        <p14:creationId xmlns:p14="http://schemas.microsoft.com/office/powerpoint/2010/main" val="278784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0"/>
            <a:ext cx="8229600" cy="4925144"/>
          </a:xfrm>
        </p:spPr>
        <p:txBody>
          <a:bodyPr>
            <a:normAutofit/>
          </a:bodyPr>
          <a:lstStyle/>
          <a:p>
            <a:r>
              <a:rPr lang="ru-RU" b="1" dirty="0"/>
              <a:t>Имена объектов не указываются явно, следует избегать указания названий объектов в именах методов</a:t>
            </a:r>
            <a:r>
              <a:rPr lang="ru-RU" b="1" dirty="0" smtClean="0"/>
              <a:t>.</a:t>
            </a:r>
          </a:p>
          <a:p>
            <a:endParaRPr lang="ru-RU" b="1" dirty="0" smtClean="0"/>
          </a:p>
          <a:p>
            <a:pPr marL="0" indent="0">
              <a:buNone/>
            </a:pPr>
            <a:endParaRPr lang="ru-RU" dirty="0" smtClean="0"/>
          </a:p>
          <a:p>
            <a:pPr marL="0" indent="0">
              <a:buNone/>
            </a:pPr>
            <a:r>
              <a:rPr lang="ru-RU" dirty="0" smtClean="0"/>
              <a:t>Второй </a:t>
            </a:r>
            <a:r>
              <a:rPr lang="ru-RU" dirty="0"/>
              <a:t>вариант смотрится вполне естественно в объявлении класса, но совершенно избыточен при использовании, как это и показано в примере.</a:t>
            </a:r>
          </a:p>
        </p:txBody>
      </p:sp>
      <p:sp>
        <p:nvSpPr>
          <p:cNvPr id="4" name="Прямоугольник 3"/>
          <p:cNvSpPr/>
          <p:nvPr/>
        </p:nvSpPr>
        <p:spPr>
          <a:xfrm>
            <a:off x="611560" y="3284984"/>
            <a:ext cx="8208912" cy="461665"/>
          </a:xfrm>
          <a:prstGeom prst="rect">
            <a:avLst/>
          </a:prstGeom>
        </p:spPr>
        <p:txBody>
          <a:bodyPr wrap="square">
            <a:spAutoFit/>
          </a:bodyPr>
          <a:lstStyle/>
          <a:p>
            <a:r>
              <a:rPr lang="en-US" sz="2400" dirty="0" err="1"/>
              <a:t>line.getLength</a:t>
            </a:r>
            <a:r>
              <a:rPr lang="en-US" sz="2400" dirty="0"/>
              <a:t>(); </a:t>
            </a:r>
            <a:r>
              <a:rPr lang="en-US" sz="2400" i="1" dirty="0"/>
              <a:t>// </a:t>
            </a:r>
            <a:r>
              <a:rPr lang="ru-RU" sz="2400" i="1" dirty="0"/>
              <a:t>НЕ РЕКОМЕНДУЕТСЯ: </a:t>
            </a:r>
            <a:r>
              <a:rPr lang="en-US" sz="2400" i="1" dirty="0" err="1"/>
              <a:t>line.getLineLength</a:t>
            </a:r>
            <a:r>
              <a:rPr lang="en-US" sz="2400" i="1" dirty="0"/>
              <a:t>();</a:t>
            </a:r>
            <a:endParaRPr lang="ru-RU" sz="2400" dirty="0"/>
          </a:p>
        </p:txBody>
      </p:sp>
    </p:spTree>
    <p:extLst>
      <p:ext uri="{BB962C8B-B14F-4D97-AF65-F5344CB8AC3E}">
        <p14:creationId xmlns:p14="http://schemas.microsoft.com/office/powerpoint/2010/main" val="410393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a:bodyPr>
          <a:lstStyle/>
          <a:p>
            <a:r>
              <a:rPr lang="ru-RU" b="1" dirty="0" smtClean="0"/>
              <a:t>Вся презентация сделана по принципу «содержимое важнее эстетического удовольствия»</a:t>
            </a:r>
          </a:p>
          <a:p>
            <a:r>
              <a:rPr lang="ru-RU" b="1" dirty="0" smtClean="0"/>
              <a:t>Если вы ожидаете красивую презентацию или у вас приступ </a:t>
            </a:r>
            <a:r>
              <a:rPr lang="ru-RU" b="1" dirty="0" err="1" smtClean="0"/>
              <a:t>перфекционизма</a:t>
            </a:r>
            <a:r>
              <a:rPr lang="ru-RU" b="1" dirty="0" smtClean="0"/>
              <a:t> – покиньте аудиторию</a:t>
            </a:r>
            <a:endParaRPr lang="ru-RU" dirty="0"/>
          </a:p>
        </p:txBody>
      </p:sp>
    </p:spTree>
    <p:extLst>
      <p:ext uri="{BB962C8B-B14F-4D97-AF65-F5344CB8AC3E}">
        <p14:creationId xmlns:p14="http://schemas.microsoft.com/office/powerpoint/2010/main" val="261505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Особые правила именования</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1432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Слова</a:t>
            </a:r>
            <a:r>
              <a:rPr lang="ru-RU" dirty="0"/>
              <a:t> </a:t>
            </a:r>
            <a:r>
              <a:rPr lang="ru-RU" dirty="0" err="1"/>
              <a:t>get</a:t>
            </a:r>
            <a:r>
              <a:rPr lang="ru-RU" dirty="0"/>
              <a:t>/</a:t>
            </a:r>
            <a:r>
              <a:rPr lang="ru-RU" dirty="0" err="1"/>
              <a:t>set</a:t>
            </a:r>
            <a:r>
              <a:rPr lang="ru-RU" dirty="0"/>
              <a:t> </a:t>
            </a:r>
            <a:r>
              <a:rPr lang="ru-RU" b="1" dirty="0"/>
              <a:t>должны быть использованы везде, где осуществляется прямой доступ к атрибуту</a:t>
            </a:r>
            <a:r>
              <a:rPr lang="ru-RU" b="1" dirty="0" smtClean="0"/>
              <a:t>.</a:t>
            </a:r>
          </a:p>
          <a:p>
            <a:endParaRPr lang="ru-RU" b="1" dirty="0"/>
          </a:p>
          <a:p>
            <a:endParaRPr lang="ru-RU" b="1" dirty="0" smtClean="0"/>
          </a:p>
          <a:p>
            <a:endParaRPr lang="ru-RU" b="1" dirty="0" smtClean="0"/>
          </a:p>
          <a:p>
            <a:pPr marL="0" indent="0">
              <a:buNone/>
            </a:pPr>
            <a:endParaRPr lang="ru-RU" dirty="0" smtClean="0"/>
          </a:p>
        </p:txBody>
      </p:sp>
      <p:sp>
        <p:nvSpPr>
          <p:cNvPr id="4" name="Прямоугольник 3"/>
          <p:cNvSpPr/>
          <p:nvPr/>
        </p:nvSpPr>
        <p:spPr>
          <a:xfrm>
            <a:off x="539552" y="1844824"/>
            <a:ext cx="8208912" cy="3046988"/>
          </a:xfrm>
          <a:prstGeom prst="rect">
            <a:avLst/>
          </a:prstGeom>
        </p:spPr>
        <p:txBody>
          <a:bodyPr wrap="square">
            <a:spAutoFit/>
          </a:bodyPr>
          <a:lstStyle/>
          <a:p>
            <a:r>
              <a:rPr lang="en-US" sz="4800" dirty="0" err="1"/>
              <a:t>employee.getName</a:t>
            </a:r>
            <a:r>
              <a:rPr lang="en-US" sz="4800" dirty="0"/>
              <a:t>()</a:t>
            </a:r>
            <a:r>
              <a:rPr lang="en-US" sz="4800" i="1" dirty="0"/>
              <a:t>;</a:t>
            </a:r>
            <a:r>
              <a:rPr lang="en-US" sz="4800" dirty="0"/>
              <a:t> </a:t>
            </a:r>
            <a:endParaRPr lang="ru-RU" sz="4800" dirty="0" smtClean="0"/>
          </a:p>
          <a:p>
            <a:r>
              <a:rPr lang="en-US" sz="4800" dirty="0" err="1" smtClean="0"/>
              <a:t>employee.setName</a:t>
            </a:r>
            <a:r>
              <a:rPr lang="en-US" sz="4800" dirty="0" smtClean="0"/>
              <a:t>(name</a:t>
            </a:r>
            <a:r>
              <a:rPr lang="en-US" sz="4800" dirty="0"/>
              <a:t>)</a:t>
            </a:r>
            <a:r>
              <a:rPr lang="en-US" sz="4800" i="1" dirty="0"/>
              <a:t>;</a:t>
            </a:r>
            <a:r>
              <a:rPr lang="en-US" sz="4800" dirty="0"/>
              <a:t> </a:t>
            </a:r>
            <a:endParaRPr lang="ru-RU" sz="4800" dirty="0" smtClean="0"/>
          </a:p>
          <a:p>
            <a:r>
              <a:rPr lang="en-US" sz="4800" dirty="0" err="1" smtClean="0"/>
              <a:t>matrix.getElement</a:t>
            </a:r>
            <a:r>
              <a:rPr lang="en-US" sz="4800" dirty="0" smtClean="0"/>
              <a:t>(2</a:t>
            </a:r>
            <a:r>
              <a:rPr lang="en-US" sz="4800" dirty="0"/>
              <a:t>, 4)</a:t>
            </a:r>
            <a:r>
              <a:rPr lang="en-US" sz="4800" i="1" dirty="0"/>
              <a:t>;</a:t>
            </a:r>
            <a:r>
              <a:rPr lang="en-US" sz="4800" dirty="0"/>
              <a:t> </a:t>
            </a:r>
            <a:endParaRPr lang="ru-RU" sz="4800" dirty="0" smtClean="0"/>
          </a:p>
          <a:p>
            <a:r>
              <a:rPr lang="en-US" sz="4800" dirty="0" err="1" smtClean="0"/>
              <a:t>matrix.setElement</a:t>
            </a:r>
            <a:r>
              <a:rPr lang="en-US" sz="4800" dirty="0" smtClean="0"/>
              <a:t>(2</a:t>
            </a:r>
            <a:r>
              <a:rPr lang="en-US" sz="4800" dirty="0"/>
              <a:t>, 4, value)</a:t>
            </a:r>
            <a:r>
              <a:rPr lang="en-US" sz="4800" i="1" dirty="0"/>
              <a:t>;</a:t>
            </a:r>
            <a:endParaRPr lang="ru-RU" sz="4800" dirty="0"/>
          </a:p>
        </p:txBody>
      </p:sp>
    </p:spTree>
    <p:extLst>
      <p:ext uri="{BB962C8B-B14F-4D97-AF65-F5344CB8AC3E}">
        <p14:creationId xmlns:p14="http://schemas.microsoft.com/office/powerpoint/2010/main" val="2576540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Слово</a:t>
            </a:r>
            <a:r>
              <a:rPr lang="ru-RU" dirty="0"/>
              <a:t> </a:t>
            </a:r>
            <a:r>
              <a:rPr lang="ru-RU" dirty="0" err="1"/>
              <a:t>compute</a:t>
            </a:r>
            <a:r>
              <a:rPr lang="ru-RU" dirty="0"/>
              <a:t> </a:t>
            </a:r>
            <a:r>
              <a:rPr lang="ru-RU" b="1" dirty="0"/>
              <a:t>может быть использовано в методах, вычисляющих что-либо</a:t>
            </a:r>
            <a:r>
              <a:rPr lang="ru-RU" b="1" dirty="0" smtClean="0"/>
              <a:t>.</a:t>
            </a:r>
          </a:p>
          <a:p>
            <a:endParaRPr lang="ru-RU" b="1" dirty="0"/>
          </a:p>
          <a:p>
            <a:endParaRPr lang="ru-RU" b="1" dirty="0" smtClean="0"/>
          </a:p>
          <a:p>
            <a:endParaRPr lang="ru-RU" b="1" dirty="0"/>
          </a:p>
          <a:p>
            <a:endParaRPr lang="ru-RU" b="1" dirty="0" smtClean="0"/>
          </a:p>
          <a:p>
            <a:endParaRPr lang="ru-RU" b="1" dirty="0"/>
          </a:p>
          <a:p>
            <a:r>
              <a:rPr lang="ru-RU" dirty="0"/>
              <a:t>Дайте читающему сразу понять, что это </a:t>
            </a:r>
            <a:r>
              <a:rPr lang="ru-RU" dirty="0" err="1"/>
              <a:t>времязатратная</a:t>
            </a:r>
            <a:r>
              <a:rPr lang="ru-RU" dirty="0"/>
              <a:t> операция.</a:t>
            </a:r>
            <a:r>
              <a:rPr lang="ru-RU" dirty="0" smtClean="0"/>
              <a:t/>
            </a:r>
            <a:br>
              <a:rPr lang="ru-RU" dirty="0" smtClean="0"/>
            </a:br>
            <a:endParaRPr lang="ru-RU" b="1" dirty="0"/>
          </a:p>
          <a:p>
            <a:endParaRPr lang="ru-RU" b="1" dirty="0" smtClean="0"/>
          </a:p>
          <a:p>
            <a:endParaRPr lang="ru-RU" b="1" dirty="0" smtClean="0"/>
          </a:p>
          <a:p>
            <a:pPr marL="0" indent="0">
              <a:buNone/>
            </a:pPr>
            <a:endParaRPr lang="ru-RU" dirty="0" smtClean="0"/>
          </a:p>
        </p:txBody>
      </p:sp>
      <p:sp>
        <p:nvSpPr>
          <p:cNvPr id="4" name="Прямоугольник 3"/>
          <p:cNvSpPr/>
          <p:nvPr/>
        </p:nvSpPr>
        <p:spPr>
          <a:xfrm>
            <a:off x="539552" y="1844824"/>
            <a:ext cx="8208912" cy="1569660"/>
          </a:xfrm>
          <a:prstGeom prst="rect">
            <a:avLst/>
          </a:prstGeom>
        </p:spPr>
        <p:txBody>
          <a:bodyPr wrap="square">
            <a:spAutoFit/>
          </a:bodyPr>
          <a:lstStyle/>
          <a:p>
            <a:r>
              <a:rPr lang="en-US" sz="4800" dirty="0" err="1"/>
              <a:t>valueSet</a:t>
            </a:r>
            <a:r>
              <a:rPr lang="en-US" sz="4800" dirty="0"/>
              <a:t>-&gt;</a:t>
            </a:r>
            <a:r>
              <a:rPr lang="en-US" sz="4800" dirty="0" err="1"/>
              <a:t>computeAverage</a:t>
            </a:r>
            <a:r>
              <a:rPr lang="en-US" sz="4800" dirty="0"/>
              <a:t>(); matrix-&gt;</a:t>
            </a:r>
            <a:r>
              <a:rPr lang="en-US" sz="4800" dirty="0" err="1"/>
              <a:t>computeInverse</a:t>
            </a:r>
            <a:r>
              <a:rPr lang="en-US" sz="4800" dirty="0"/>
              <a:t>()</a:t>
            </a:r>
            <a:endParaRPr lang="ru-RU" sz="4800" dirty="0"/>
          </a:p>
        </p:txBody>
      </p:sp>
    </p:spTree>
    <p:extLst>
      <p:ext uri="{BB962C8B-B14F-4D97-AF65-F5344CB8AC3E}">
        <p14:creationId xmlns:p14="http://schemas.microsoft.com/office/powerpoint/2010/main" val="398374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Слово</a:t>
            </a:r>
            <a:r>
              <a:rPr lang="ru-RU" dirty="0"/>
              <a:t> </a:t>
            </a:r>
            <a:r>
              <a:rPr lang="ru-RU" dirty="0" err="1"/>
              <a:t>find</a:t>
            </a:r>
            <a:r>
              <a:rPr lang="ru-RU" dirty="0"/>
              <a:t> </a:t>
            </a:r>
            <a:r>
              <a:rPr lang="ru-RU" b="1" dirty="0"/>
              <a:t>может быть использовано в методах, осуществляющих какой-либо поиск.</a:t>
            </a:r>
          </a:p>
          <a:p>
            <a:endParaRPr lang="ru-RU" b="1" dirty="0" smtClean="0"/>
          </a:p>
          <a:p>
            <a:endParaRPr lang="ru-RU" b="1" dirty="0"/>
          </a:p>
          <a:p>
            <a:endParaRPr lang="ru-RU" b="1" dirty="0" smtClean="0"/>
          </a:p>
          <a:p>
            <a:endParaRPr lang="ru-RU" b="1" dirty="0"/>
          </a:p>
          <a:p>
            <a:r>
              <a:rPr lang="ru-RU" dirty="0"/>
              <a:t>Дайте читающему сразу понять, что это простой метод поиска, не требующий больших вычислений.</a:t>
            </a:r>
            <a:endParaRPr lang="ru-RU" b="1" dirty="0" smtClean="0"/>
          </a:p>
          <a:p>
            <a:endParaRPr lang="ru-RU" b="1" dirty="0" smtClean="0"/>
          </a:p>
          <a:p>
            <a:pPr marL="0" indent="0">
              <a:buNone/>
            </a:pPr>
            <a:endParaRPr lang="ru-RU" dirty="0" smtClean="0"/>
          </a:p>
        </p:txBody>
      </p:sp>
      <p:sp>
        <p:nvSpPr>
          <p:cNvPr id="4" name="Прямоугольник 3"/>
          <p:cNvSpPr/>
          <p:nvPr/>
        </p:nvSpPr>
        <p:spPr>
          <a:xfrm>
            <a:off x="539552" y="1844824"/>
            <a:ext cx="8208912" cy="1569660"/>
          </a:xfrm>
          <a:prstGeom prst="rect">
            <a:avLst/>
          </a:prstGeom>
        </p:spPr>
        <p:txBody>
          <a:bodyPr wrap="square">
            <a:spAutoFit/>
          </a:bodyPr>
          <a:lstStyle/>
          <a:p>
            <a:r>
              <a:rPr lang="en-US" sz="4800" dirty="0" err="1"/>
              <a:t>vertex.findNearestVertex</a:t>
            </a:r>
            <a:r>
              <a:rPr lang="en-US" sz="4800" dirty="0"/>
              <a:t>(); </a:t>
            </a:r>
            <a:r>
              <a:rPr lang="en-US" sz="4800" dirty="0" err="1"/>
              <a:t>matrix.findMinElement</a:t>
            </a:r>
            <a:r>
              <a:rPr lang="en-US" sz="4800" dirty="0"/>
              <a:t>();</a:t>
            </a:r>
            <a:endParaRPr lang="ru-RU" sz="4800" dirty="0"/>
          </a:p>
        </p:txBody>
      </p:sp>
    </p:spTree>
    <p:extLst>
      <p:ext uri="{BB962C8B-B14F-4D97-AF65-F5344CB8AC3E}">
        <p14:creationId xmlns:p14="http://schemas.microsoft.com/office/powerpoint/2010/main" val="318346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Слово</a:t>
            </a:r>
            <a:r>
              <a:rPr lang="ru-RU" dirty="0"/>
              <a:t> </a:t>
            </a:r>
            <a:r>
              <a:rPr lang="ru-RU" dirty="0" err="1"/>
              <a:t>initialize</a:t>
            </a:r>
            <a:r>
              <a:rPr lang="ru-RU" dirty="0"/>
              <a:t> </a:t>
            </a:r>
            <a:r>
              <a:rPr lang="ru-RU" b="1" dirty="0"/>
              <a:t>может быть использовано там, где объект или сущность инициализируется.</a:t>
            </a:r>
            <a:endParaRPr lang="ru-RU" b="1" dirty="0" smtClean="0"/>
          </a:p>
          <a:p>
            <a:endParaRPr lang="ru-RU" b="1" dirty="0"/>
          </a:p>
          <a:p>
            <a:endParaRPr lang="ru-RU" b="1" dirty="0" smtClean="0"/>
          </a:p>
          <a:p>
            <a:endParaRPr lang="ru-RU" b="1" dirty="0"/>
          </a:p>
          <a:p>
            <a:r>
              <a:rPr lang="ru-RU" dirty="0"/>
              <a:t>Следует отдавать предпочтение американскому варианту </a:t>
            </a:r>
            <a:r>
              <a:rPr lang="ru-RU" dirty="0" err="1"/>
              <a:t>initiali</a:t>
            </a:r>
            <a:r>
              <a:rPr lang="ru-RU" b="1" dirty="0" err="1"/>
              <a:t>z</a:t>
            </a:r>
            <a:r>
              <a:rPr lang="ru-RU" dirty="0" err="1"/>
              <a:t>e</a:t>
            </a:r>
            <a:r>
              <a:rPr lang="ru-RU" dirty="0"/>
              <a:t>, нежели британскому </a:t>
            </a:r>
            <a:r>
              <a:rPr lang="ru-RU" dirty="0" err="1"/>
              <a:t>initiali</a:t>
            </a:r>
            <a:r>
              <a:rPr lang="ru-RU" b="1" dirty="0" err="1"/>
              <a:t>s</a:t>
            </a:r>
            <a:r>
              <a:rPr lang="ru-RU" dirty="0" err="1"/>
              <a:t>e</a:t>
            </a:r>
            <a:r>
              <a:rPr lang="ru-RU" dirty="0"/>
              <a:t>. Следует избегать сокращения </a:t>
            </a:r>
            <a:r>
              <a:rPr lang="ru-RU" dirty="0" err="1"/>
              <a:t>init</a:t>
            </a:r>
            <a:r>
              <a:rPr lang="ru-RU" dirty="0"/>
              <a:t>.</a:t>
            </a:r>
            <a:endParaRPr lang="ru-RU" b="1" dirty="0" smtClean="0"/>
          </a:p>
          <a:p>
            <a:pPr marL="0" indent="0">
              <a:buNone/>
            </a:pPr>
            <a:endParaRPr lang="ru-RU" dirty="0" smtClean="0"/>
          </a:p>
        </p:txBody>
      </p:sp>
      <p:sp>
        <p:nvSpPr>
          <p:cNvPr id="4" name="Прямоугольник 3"/>
          <p:cNvSpPr/>
          <p:nvPr/>
        </p:nvSpPr>
        <p:spPr>
          <a:xfrm>
            <a:off x="539552" y="1844824"/>
            <a:ext cx="8208912" cy="830997"/>
          </a:xfrm>
          <a:prstGeom prst="rect">
            <a:avLst/>
          </a:prstGeom>
        </p:spPr>
        <p:txBody>
          <a:bodyPr wrap="square">
            <a:spAutoFit/>
          </a:bodyPr>
          <a:lstStyle/>
          <a:p>
            <a:r>
              <a:rPr lang="en-US" sz="4800" dirty="0" err="1"/>
              <a:t>printer.initializeFontSet</a:t>
            </a:r>
            <a:r>
              <a:rPr lang="en-US" sz="4800" dirty="0"/>
              <a:t>();</a:t>
            </a:r>
            <a:endParaRPr lang="ru-RU" sz="4800" dirty="0"/>
          </a:p>
        </p:txBody>
      </p:sp>
    </p:spTree>
    <p:extLst>
      <p:ext uri="{BB962C8B-B14F-4D97-AF65-F5344CB8AC3E}">
        <p14:creationId xmlns:p14="http://schemas.microsoft.com/office/powerpoint/2010/main" val="325026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Множественное число следует использовать для представления наборов (коллекций) объектов.</a:t>
            </a:r>
          </a:p>
          <a:p>
            <a:endParaRPr lang="ru-RU" b="1" dirty="0" smtClean="0"/>
          </a:p>
          <a:p>
            <a:endParaRPr lang="ru-RU" b="1" dirty="0"/>
          </a:p>
          <a:p>
            <a:pPr marL="0" indent="0">
              <a:buNone/>
            </a:pPr>
            <a:endParaRPr lang="ru-RU" dirty="0" smtClean="0"/>
          </a:p>
          <a:p>
            <a:pPr marL="0" indent="0">
              <a:buNone/>
            </a:pPr>
            <a:r>
              <a:rPr lang="ru-RU" dirty="0" smtClean="0"/>
              <a:t>Однако порой даже лучше указать тип в переменной</a:t>
            </a:r>
          </a:p>
          <a:p>
            <a:pPr marL="0" indent="0">
              <a:buNone/>
            </a:pPr>
            <a:endParaRPr lang="ru-RU" dirty="0" smtClean="0"/>
          </a:p>
        </p:txBody>
      </p:sp>
      <p:sp>
        <p:nvSpPr>
          <p:cNvPr id="4" name="Прямоугольник 3"/>
          <p:cNvSpPr/>
          <p:nvPr/>
        </p:nvSpPr>
        <p:spPr>
          <a:xfrm>
            <a:off x="539552" y="1844824"/>
            <a:ext cx="8208912" cy="1569660"/>
          </a:xfrm>
          <a:prstGeom prst="rect">
            <a:avLst/>
          </a:prstGeom>
        </p:spPr>
        <p:txBody>
          <a:bodyPr wrap="square">
            <a:spAutoFit/>
          </a:bodyPr>
          <a:lstStyle/>
          <a:p>
            <a:r>
              <a:rPr lang="en-US" sz="4800" dirty="0" smtClean="0"/>
              <a:t>vector&lt;Point&gt; points; </a:t>
            </a:r>
            <a:endParaRPr lang="ru-RU" sz="4800" dirty="0" smtClean="0"/>
          </a:p>
          <a:p>
            <a:r>
              <a:rPr lang="en-US" sz="4800" dirty="0" err="1" smtClean="0"/>
              <a:t>int</a:t>
            </a:r>
            <a:r>
              <a:rPr lang="en-US" sz="4800" dirty="0" smtClean="0"/>
              <a:t> </a:t>
            </a:r>
            <a:r>
              <a:rPr lang="en-US" sz="4800" dirty="0"/>
              <a:t>values[];</a:t>
            </a:r>
            <a:endParaRPr lang="ru-RU" sz="4800" dirty="0"/>
          </a:p>
        </p:txBody>
      </p:sp>
      <p:sp>
        <p:nvSpPr>
          <p:cNvPr id="5" name="Прямоугольник 4"/>
          <p:cNvSpPr/>
          <p:nvPr/>
        </p:nvSpPr>
        <p:spPr>
          <a:xfrm>
            <a:off x="467544" y="4725144"/>
            <a:ext cx="7776864" cy="1077218"/>
          </a:xfrm>
          <a:prstGeom prst="rect">
            <a:avLst/>
          </a:prstGeom>
        </p:spPr>
        <p:txBody>
          <a:bodyPr wrap="square">
            <a:spAutoFit/>
          </a:bodyPr>
          <a:lstStyle/>
          <a:p>
            <a:r>
              <a:rPr lang="en-US" sz="3200" dirty="0" smtClean="0"/>
              <a:t>map</a:t>
            </a:r>
            <a:r>
              <a:rPr lang="en-US" sz="3200" dirty="0" smtClean="0"/>
              <a:t>&lt;</a:t>
            </a:r>
            <a:r>
              <a:rPr lang="en-US" sz="3200" dirty="0" err="1" smtClean="0"/>
              <a:t>int</a:t>
            </a:r>
            <a:r>
              <a:rPr lang="en-US" sz="3200" dirty="0" smtClean="0"/>
              <a:t>, </a:t>
            </a:r>
            <a:r>
              <a:rPr lang="en-US" sz="3200" dirty="0" err="1" smtClean="0"/>
              <a:t>std</a:t>
            </a:r>
            <a:r>
              <a:rPr lang="en-US" sz="3200" dirty="0" smtClean="0"/>
              <a:t>::string&gt; mapNumber2Family;</a:t>
            </a:r>
            <a:endParaRPr lang="ru-RU" sz="3200" dirty="0" smtClean="0"/>
          </a:p>
          <a:p>
            <a:r>
              <a:rPr lang="en-US" sz="3200" dirty="0" smtClean="0"/>
              <a:t>vector&lt;Mark&gt; </a:t>
            </a:r>
            <a:r>
              <a:rPr lang="en-US" sz="3200" dirty="0" err="1" smtClean="0"/>
              <a:t>vectorMarks</a:t>
            </a:r>
            <a:r>
              <a:rPr lang="en-US" sz="3200" dirty="0" smtClean="0"/>
              <a:t>;</a:t>
            </a:r>
            <a:endParaRPr lang="ru-RU" sz="3200" dirty="0"/>
          </a:p>
        </p:txBody>
      </p:sp>
    </p:spTree>
    <p:extLst>
      <p:ext uri="{BB962C8B-B14F-4D97-AF65-F5344CB8AC3E}">
        <p14:creationId xmlns:p14="http://schemas.microsoft.com/office/powerpoint/2010/main" val="1848008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85000" lnSpcReduction="20000"/>
          </a:bodyPr>
          <a:lstStyle/>
          <a:p>
            <a:r>
              <a:rPr lang="ru-RU" b="1" dirty="0"/>
              <a:t> Переменным-итераторам следует давать имена </a:t>
            </a:r>
            <a:r>
              <a:rPr lang="ru-RU" dirty="0" smtClean="0"/>
              <a:t>i, </a:t>
            </a:r>
            <a:r>
              <a:rPr lang="ru-RU" dirty="0"/>
              <a:t>j, k</a:t>
            </a:r>
            <a:r>
              <a:rPr lang="ru-RU" b="1" dirty="0"/>
              <a:t> и т. д</a:t>
            </a:r>
            <a:r>
              <a:rPr lang="ru-RU" b="1" dirty="0" smtClean="0"/>
              <a:t>.</a:t>
            </a:r>
            <a:endParaRPr lang="en-US" b="1" dirty="0" smtClean="0"/>
          </a:p>
          <a:p>
            <a:endParaRPr lang="en-US" b="1" dirty="0" smtClean="0"/>
          </a:p>
          <a:p>
            <a:endParaRPr lang="en-US" b="1" dirty="0"/>
          </a:p>
          <a:p>
            <a:endParaRPr lang="en-US" b="1" dirty="0" smtClean="0"/>
          </a:p>
          <a:p>
            <a:endParaRPr lang="en-US" b="1" dirty="0" smtClean="0"/>
          </a:p>
          <a:p>
            <a:endParaRPr lang="en-US" b="1" dirty="0"/>
          </a:p>
          <a:p>
            <a:endParaRPr lang="en-US" b="1" dirty="0" smtClean="0"/>
          </a:p>
          <a:p>
            <a:endParaRPr lang="en-US" b="1" dirty="0"/>
          </a:p>
          <a:p>
            <a:r>
              <a:rPr lang="ru-RU" dirty="0"/>
              <a:t>Обозначение взято из математики, где оно является установившимся соглашением для обозначения итераторов.</a:t>
            </a:r>
            <a:r>
              <a:rPr lang="ru-RU" dirty="0" smtClean="0"/>
              <a:t/>
            </a:r>
            <a:br>
              <a:rPr lang="ru-RU" dirty="0" smtClean="0"/>
            </a:br>
            <a:r>
              <a:rPr lang="ru-RU" dirty="0" smtClean="0"/>
              <a:t/>
            </a:r>
            <a:br>
              <a:rPr lang="ru-RU" dirty="0" smtClean="0"/>
            </a:br>
            <a:r>
              <a:rPr lang="ru-RU" dirty="0"/>
              <a:t>Переменные с именами </a:t>
            </a:r>
            <a:r>
              <a:rPr lang="ru-RU" i="1" dirty="0"/>
              <a:t>j</a:t>
            </a:r>
            <a:r>
              <a:rPr lang="ru-RU" dirty="0"/>
              <a:t>, </a:t>
            </a:r>
            <a:r>
              <a:rPr lang="ru-RU" i="1" dirty="0"/>
              <a:t>k</a:t>
            </a:r>
            <a:r>
              <a:rPr lang="ru-RU" dirty="0"/>
              <a:t> и т. д. рекомендуется использовать только во вложенных циклах.</a:t>
            </a:r>
            <a:r>
              <a:rPr lang="ru-RU" dirty="0" smtClean="0"/>
              <a:t/>
            </a:r>
            <a:br>
              <a:rPr lang="ru-RU" dirty="0" smtClean="0"/>
            </a:br>
            <a:endParaRPr lang="ru-RU" b="1" dirty="0" smtClean="0"/>
          </a:p>
        </p:txBody>
      </p:sp>
      <p:sp>
        <p:nvSpPr>
          <p:cNvPr id="4" name="Прямоугольник 3"/>
          <p:cNvSpPr/>
          <p:nvPr/>
        </p:nvSpPr>
        <p:spPr>
          <a:xfrm>
            <a:off x="539552" y="1844824"/>
            <a:ext cx="8208912" cy="2308324"/>
          </a:xfrm>
          <a:prstGeom prst="rect">
            <a:avLst/>
          </a:prstGeom>
        </p:spPr>
        <p:txBody>
          <a:bodyPr wrap="square">
            <a:spAutoFit/>
          </a:bodyPr>
          <a:lstStyle/>
          <a:p>
            <a:r>
              <a:rPr lang="nn-NO" sz="2400" dirty="0"/>
              <a:t>for (int i = 0; i &lt; nTables); i++) </a:t>
            </a:r>
            <a:endParaRPr lang="nn-NO" sz="2400" dirty="0" smtClean="0"/>
          </a:p>
          <a:p>
            <a:r>
              <a:rPr lang="nn-NO" sz="2400" dirty="0" smtClean="0"/>
              <a:t>{ ... </a:t>
            </a:r>
            <a:r>
              <a:rPr lang="nn-NO" sz="2400" dirty="0"/>
              <a:t>} </a:t>
            </a:r>
            <a:endParaRPr lang="nn-NO" sz="2400" dirty="0" smtClean="0"/>
          </a:p>
          <a:p>
            <a:r>
              <a:rPr lang="nn-NO" sz="2400" dirty="0" smtClean="0"/>
              <a:t>for </a:t>
            </a:r>
            <a:r>
              <a:rPr lang="nn-NO" sz="2400" dirty="0"/>
              <a:t>(vector&lt;MyClass&gt;::iterator i = list.begin(); i != list.end(); i++) </a:t>
            </a:r>
            <a:endParaRPr lang="nn-NO" sz="2400" dirty="0" smtClean="0"/>
          </a:p>
          <a:p>
            <a:r>
              <a:rPr lang="nn-NO" sz="2400" dirty="0" smtClean="0"/>
              <a:t>{ </a:t>
            </a:r>
          </a:p>
          <a:p>
            <a:r>
              <a:rPr lang="nn-NO" sz="2400" dirty="0"/>
              <a:t>	</a:t>
            </a:r>
            <a:r>
              <a:rPr lang="nn-NO" sz="2400" dirty="0" smtClean="0"/>
              <a:t>Element </a:t>
            </a:r>
            <a:r>
              <a:rPr lang="nn-NO" sz="2400" dirty="0"/>
              <a:t>element = *i; ... </a:t>
            </a:r>
            <a:endParaRPr lang="nn-NO" sz="2400" dirty="0" smtClean="0"/>
          </a:p>
          <a:p>
            <a:r>
              <a:rPr lang="nn-NO" sz="2400" dirty="0" smtClean="0"/>
              <a:t>}</a:t>
            </a:r>
            <a:endParaRPr lang="ru-RU" sz="2400" dirty="0"/>
          </a:p>
        </p:txBody>
      </p:sp>
    </p:spTree>
    <p:extLst>
      <p:ext uri="{BB962C8B-B14F-4D97-AF65-F5344CB8AC3E}">
        <p14:creationId xmlns:p14="http://schemas.microsoft.com/office/powerpoint/2010/main" val="184800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Префикс</a:t>
            </a:r>
            <a:r>
              <a:rPr lang="ru-RU" dirty="0"/>
              <a:t> </a:t>
            </a:r>
            <a:r>
              <a:rPr lang="ru-RU" dirty="0" err="1"/>
              <a:t>is</a:t>
            </a:r>
            <a:r>
              <a:rPr lang="ru-RU" dirty="0"/>
              <a:t> </a:t>
            </a:r>
            <a:r>
              <a:rPr lang="ru-RU" b="1" dirty="0"/>
              <a:t>следует использовать только для булевых (логических) переменных и методов</a:t>
            </a:r>
            <a:r>
              <a:rPr lang="ru-RU" b="1" dirty="0" smtClean="0"/>
              <a:t>.</a:t>
            </a:r>
          </a:p>
          <a:p>
            <a:endParaRPr lang="ru-RU" b="1" dirty="0"/>
          </a:p>
          <a:p>
            <a:endParaRPr lang="ru-RU" b="1" dirty="0" smtClean="0"/>
          </a:p>
          <a:p>
            <a:endParaRPr lang="ru-RU" b="1" dirty="0"/>
          </a:p>
          <a:p>
            <a:r>
              <a:rPr lang="ru-RU" dirty="0"/>
              <a:t>Использование этого префикса избавляет от таких имён, как </a:t>
            </a:r>
            <a:r>
              <a:rPr lang="ru-RU" i="1" dirty="0" err="1"/>
              <a:t>status</a:t>
            </a:r>
            <a:r>
              <a:rPr lang="ru-RU" dirty="0"/>
              <a:t> или </a:t>
            </a:r>
            <a:r>
              <a:rPr lang="ru-RU" i="1" dirty="0" err="1"/>
              <a:t>flag</a:t>
            </a:r>
            <a:r>
              <a:rPr lang="ru-RU" dirty="0"/>
              <a:t>. </a:t>
            </a:r>
            <a:r>
              <a:rPr lang="ru-RU" i="1" dirty="0" err="1"/>
              <a:t>isStatus</a:t>
            </a:r>
            <a:r>
              <a:rPr lang="ru-RU" dirty="0"/>
              <a:t> или </a:t>
            </a:r>
            <a:r>
              <a:rPr lang="ru-RU" i="1" dirty="0" err="1"/>
              <a:t>isFlag</a:t>
            </a:r>
            <a:r>
              <a:rPr lang="ru-RU" dirty="0"/>
              <a:t> просто не подходят, и программист вынужден выбирать более осмысленные имена. </a:t>
            </a:r>
            <a:endParaRPr lang="ru-RU" dirty="0" smtClean="0"/>
          </a:p>
        </p:txBody>
      </p:sp>
      <p:sp>
        <p:nvSpPr>
          <p:cNvPr id="4" name="Прямоугольник 3"/>
          <p:cNvSpPr/>
          <p:nvPr/>
        </p:nvSpPr>
        <p:spPr>
          <a:xfrm>
            <a:off x="539552" y="1844824"/>
            <a:ext cx="8208912" cy="1569660"/>
          </a:xfrm>
          <a:prstGeom prst="rect">
            <a:avLst/>
          </a:prstGeom>
        </p:spPr>
        <p:txBody>
          <a:bodyPr wrap="square">
            <a:spAutoFit/>
          </a:bodyPr>
          <a:lstStyle/>
          <a:p>
            <a:r>
              <a:rPr lang="en-US" sz="4800" dirty="0" err="1"/>
              <a:t>isSet</a:t>
            </a:r>
            <a:r>
              <a:rPr lang="en-US" sz="4800" dirty="0"/>
              <a:t>, </a:t>
            </a:r>
            <a:r>
              <a:rPr lang="en-US" sz="4800" dirty="0" err="1"/>
              <a:t>isVisible</a:t>
            </a:r>
            <a:r>
              <a:rPr lang="en-US" sz="4800" dirty="0"/>
              <a:t>, </a:t>
            </a:r>
            <a:r>
              <a:rPr lang="en-US" sz="4800" dirty="0" err="1"/>
              <a:t>isFinished</a:t>
            </a:r>
            <a:r>
              <a:rPr lang="en-US" sz="4800" dirty="0"/>
              <a:t>, </a:t>
            </a:r>
            <a:r>
              <a:rPr lang="en-US" sz="4800" dirty="0" err="1"/>
              <a:t>isFound</a:t>
            </a:r>
            <a:r>
              <a:rPr lang="en-US" sz="4800" dirty="0"/>
              <a:t>, </a:t>
            </a:r>
            <a:r>
              <a:rPr lang="en-US" sz="4800" dirty="0" err="1"/>
              <a:t>isOpen</a:t>
            </a:r>
            <a:endParaRPr lang="ru-RU" sz="4800" dirty="0"/>
          </a:p>
        </p:txBody>
      </p:sp>
    </p:spTree>
    <p:extLst>
      <p:ext uri="{BB962C8B-B14F-4D97-AF65-F5344CB8AC3E}">
        <p14:creationId xmlns:p14="http://schemas.microsoft.com/office/powerpoint/2010/main" val="1919950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dirty="0"/>
              <a:t>В некоторых ситуациях префикс </a:t>
            </a:r>
            <a:r>
              <a:rPr lang="ru-RU" i="1" dirty="0" err="1"/>
              <a:t>is</a:t>
            </a:r>
            <a:r>
              <a:rPr lang="ru-RU" dirty="0"/>
              <a:t> лучше заменить на другой: </a:t>
            </a:r>
            <a:r>
              <a:rPr lang="ru-RU" i="1" dirty="0" err="1"/>
              <a:t>has</a:t>
            </a:r>
            <a:r>
              <a:rPr lang="ru-RU" dirty="0"/>
              <a:t>, </a:t>
            </a:r>
            <a:r>
              <a:rPr lang="ru-RU" i="1" dirty="0" err="1"/>
              <a:t>can</a:t>
            </a:r>
            <a:r>
              <a:rPr lang="ru-RU" dirty="0"/>
              <a:t> или </a:t>
            </a:r>
            <a:r>
              <a:rPr lang="ru-RU" i="1" dirty="0" err="1"/>
              <a:t>should</a:t>
            </a:r>
            <a:r>
              <a:rPr lang="ru-RU" dirty="0"/>
              <a:t>:</a:t>
            </a:r>
            <a:endParaRPr lang="ru-RU" b="1" dirty="0"/>
          </a:p>
          <a:p>
            <a:endParaRPr lang="ru-RU" b="1" dirty="0" smtClean="0"/>
          </a:p>
          <a:p>
            <a:endParaRPr lang="ru-RU" b="1" dirty="0"/>
          </a:p>
          <a:p>
            <a:r>
              <a:rPr lang="ru-RU" dirty="0"/>
              <a:t> </a:t>
            </a:r>
            <a:endParaRPr lang="ru-RU" dirty="0" smtClean="0"/>
          </a:p>
        </p:txBody>
      </p:sp>
      <p:sp>
        <p:nvSpPr>
          <p:cNvPr id="4" name="Прямоугольник 3"/>
          <p:cNvSpPr/>
          <p:nvPr/>
        </p:nvSpPr>
        <p:spPr>
          <a:xfrm>
            <a:off x="539552" y="1844824"/>
            <a:ext cx="8208912" cy="2308324"/>
          </a:xfrm>
          <a:prstGeom prst="rect">
            <a:avLst/>
          </a:prstGeom>
        </p:spPr>
        <p:txBody>
          <a:bodyPr wrap="square">
            <a:spAutoFit/>
          </a:bodyPr>
          <a:lstStyle/>
          <a:p>
            <a:r>
              <a:rPr lang="en-US" sz="4800" dirty="0" err="1"/>
              <a:t>bool</a:t>
            </a:r>
            <a:r>
              <a:rPr lang="en-US" sz="4800" dirty="0"/>
              <a:t> </a:t>
            </a:r>
            <a:r>
              <a:rPr lang="en-US" sz="4800" dirty="0" err="1"/>
              <a:t>hasLicense</a:t>
            </a:r>
            <a:r>
              <a:rPr lang="en-US" sz="4800" dirty="0"/>
              <a:t>(); </a:t>
            </a:r>
            <a:endParaRPr lang="en-US" sz="4800" dirty="0" smtClean="0"/>
          </a:p>
          <a:p>
            <a:r>
              <a:rPr lang="en-US" sz="4800" dirty="0" err="1" smtClean="0"/>
              <a:t>bool</a:t>
            </a:r>
            <a:r>
              <a:rPr lang="en-US" sz="4800" dirty="0" smtClean="0"/>
              <a:t> </a:t>
            </a:r>
            <a:r>
              <a:rPr lang="en-US" sz="4800" dirty="0" err="1"/>
              <a:t>canEvaluate</a:t>
            </a:r>
            <a:r>
              <a:rPr lang="en-US" sz="4800" dirty="0"/>
              <a:t>(); </a:t>
            </a:r>
            <a:endParaRPr lang="en-US" sz="4800" dirty="0" smtClean="0"/>
          </a:p>
          <a:p>
            <a:r>
              <a:rPr lang="en-US" sz="4800" dirty="0" err="1" smtClean="0"/>
              <a:t>bool</a:t>
            </a:r>
            <a:r>
              <a:rPr lang="en-US" sz="4800" dirty="0" smtClean="0"/>
              <a:t> </a:t>
            </a:r>
            <a:r>
              <a:rPr lang="en-US" sz="4800" dirty="0" err="1"/>
              <a:t>shouldSort</a:t>
            </a:r>
            <a:r>
              <a:rPr lang="en-US" sz="4800" dirty="0"/>
              <a:t>();</a:t>
            </a:r>
            <a:endParaRPr lang="ru-RU" sz="4800" dirty="0"/>
          </a:p>
        </p:txBody>
      </p:sp>
    </p:spTree>
    <p:extLst>
      <p:ext uri="{BB962C8B-B14F-4D97-AF65-F5344CB8AC3E}">
        <p14:creationId xmlns:p14="http://schemas.microsoft.com/office/powerpoint/2010/main" val="2346878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Симметричные имена должны использоваться для соответствующих операций.</a:t>
            </a:r>
            <a:endParaRPr lang="ru-RU" b="1" dirty="0" smtClean="0"/>
          </a:p>
          <a:p>
            <a:endParaRPr lang="ru-RU" b="1" dirty="0"/>
          </a:p>
          <a:p>
            <a:r>
              <a:rPr lang="ru-RU" dirty="0"/>
              <a:t> </a:t>
            </a:r>
            <a:endParaRPr lang="ru-RU" dirty="0" smtClean="0"/>
          </a:p>
        </p:txBody>
      </p:sp>
      <p:sp>
        <p:nvSpPr>
          <p:cNvPr id="4" name="Прямоугольник 3"/>
          <p:cNvSpPr/>
          <p:nvPr/>
        </p:nvSpPr>
        <p:spPr>
          <a:xfrm>
            <a:off x="539552" y="1844824"/>
            <a:ext cx="8208912" cy="3416320"/>
          </a:xfrm>
          <a:prstGeom prst="rect">
            <a:avLst/>
          </a:prstGeom>
        </p:spPr>
        <p:txBody>
          <a:bodyPr wrap="square">
            <a:spAutoFit/>
          </a:bodyPr>
          <a:lstStyle/>
          <a:p>
            <a:r>
              <a:rPr lang="en-US" sz="3600" dirty="0"/>
              <a:t>get/set, add/remove, create/destroy, start/stop, insert/delete, increment/decrement, old/new, begin/end, first/last, up/down, min/max, next/previous, old/new, open/close, show/hide, suspend/resume, и т. д.</a:t>
            </a:r>
            <a:endParaRPr lang="ru-RU" sz="3600" dirty="0"/>
          </a:p>
        </p:txBody>
      </p:sp>
    </p:spTree>
    <p:extLst>
      <p:ext uri="{BB962C8B-B14F-4D97-AF65-F5344CB8AC3E}">
        <p14:creationId xmlns:p14="http://schemas.microsoft.com/office/powerpoint/2010/main" val="21311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fontScale="92500"/>
          </a:bodyPr>
          <a:lstStyle/>
          <a:p>
            <a:r>
              <a:rPr lang="ru-RU" b="1" dirty="0"/>
              <a:t>Допускаются любые нарушения рекомендаций, если это улучшает читаемость</a:t>
            </a:r>
            <a:r>
              <a:rPr lang="ru-RU" b="1" dirty="0" smtClean="0"/>
              <a:t>.</a:t>
            </a:r>
          </a:p>
          <a:p>
            <a:r>
              <a:rPr lang="ru-RU" dirty="0"/>
              <a:t>Основная цель рекомендаций — улучшение читаемости и, следовательно, ясности и лёгкости поддержки, а также общего качества кода. Невозможно дать рекомендации на все случаи жизни, поэтому программист должен мыслить гибко</a:t>
            </a:r>
          </a:p>
        </p:txBody>
      </p:sp>
    </p:spTree>
    <p:extLst>
      <p:ext uri="{BB962C8B-B14F-4D97-AF65-F5344CB8AC3E}">
        <p14:creationId xmlns:p14="http://schemas.microsoft.com/office/powerpoint/2010/main" val="99503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избегать сокращений в именах.</a:t>
            </a:r>
          </a:p>
          <a:p>
            <a:r>
              <a:rPr lang="ru-RU" dirty="0"/>
              <a:t> </a:t>
            </a:r>
            <a:endParaRPr lang="ru-RU" dirty="0" smtClean="0"/>
          </a:p>
        </p:txBody>
      </p:sp>
      <p:sp>
        <p:nvSpPr>
          <p:cNvPr id="4" name="Прямоугольник 3"/>
          <p:cNvSpPr/>
          <p:nvPr/>
        </p:nvSpPr>
        <p:spPr>
          <a:xfrm>
            <a:off x="539552" y="1844824"/>
            <a:ext cx="8208912" cy="646331"/>
          </a:xfrm>
          <a:prstGeom prst="rect">
            <a:avLst/>
          </a:prstGeom>
        </p:spPr>
        <p:txBody>
          <a:bodyPr wrap="square">
            <a:spAutoFit/>
          </a:bodyPr>
          <a:lstStyle/>
          <a:p>
            <a:r>
              <a:rPr lang="en-US" sz="3600" dirty="0" err="1"/>
              <a:t>computeAverage</a:t>
            </a:r>
            <a:r>
              <a:rPr lang="en-US" sz="3600" i="1" dirty="0"/>
              <a:t>()</a:t>
            </a:r>
            <a:r>
              <a:rPr lang="en-US" sz="3600" dirty="0"/>
              <a:t>; </a:t>
            </a:r>
            <a:r>
              <a:rPr lang="en-US" sz="3600" i="1" dirty="0"/>
              <a:t>// </a:t>
            </a:r>
            <a:r>
              <a:rPr lang="ru-RU" sz="3600" i="1" dirty="0"/>
              <a:t>НЕЛЬЗЯ: </a:t>
            </a:r>
            <a:r>
              <a:rPr lang="en-US" sz="3600" i="1" dirty="0" err="1"/>
              <a:t>compAvg</a:t>
            </a:r>
            <a:r>
              <a:rPr lang="en-US" sz="3600" i="1" dirty="0"/>
              <a:t>();</a:t>
            </a:r>
            <a:endParaRPr lang="ru-RU" sz="3600" dirty="0"/>
          </a:p>
        </p:txBody>
      </p:sp>
    </p:spTree>
    <p:extLst>
      <p:ext uri="{BB962C8B-B14F-4D97-AF65-F5344CB8AC3E}">
        <p14:creationId xmlns:p14="http://schemas.microsoft.com/office/powerpoint/2010/main" val="2590588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dirty="0"/>
              <a:t>Рассмотрим два вида слов. Первые — обычные слова, перечисляемые в словарях, которые нельзя сокращать. Никогда не сокращайте: </a:t>
            </a:r>
            <a:endParaRPr lang="ru-RU" dirty="0" smtClean="0"/>
          </a:p>
        </p:txBody>
      </p:sp>
      <p:sp>
        <p:nvSpPr>
          <p:cNvPr id="4" name="Прямоугольник 3"/>
          <p:cNvSpPr/>
          <p:nvPr/>
        </p:nvSpPr>
        <p:spPr>
          <a:xfrm>
            <a:off x="561883" y="2703505"/>
            <a:ext cx="8208912" cy="2862322"/>
          </a:xfrm>
          <a:prstGeom prst="rect">
            <a:avLst/>
          </a:prstGeom>
        </p:spPr>
        <p:txBody>
          <a:bodyPr wrap="square">
            <a:spAutoFit/>
          </a:bodyPr>
          <a:lstStyle/>
          <a:p>
            <a:r>
              <a:rPr lang="en-US" sz="3600" dirty="0" err="1"/>
              <a:t>cmd</a:t>
            </a:r>
            <a:r>
              <a:rPr lang="en-US" sz="3600" dirty="0"/>
              <a:t> </a:t>
            </a:r>
            <a:r>
              <a:rPr lang="ru-RU" sz="3600" dirty="0"/>
              <a:t>вместо </a:t>
            </a:r>
            <a:r>
              <a:rPr lang="en-US" sz="3600" dirty="0"/>
              <a:t>command </a:t>
            </a:r>
            <a:endParaRPr lang="en-US" sz="3600" dirty="0" smtClean="0"/>
          </a:p>
          <a:p>
            <a:r>
              <a:rPr lang="en-US" sz="3600" dirty="0" err="1" smtClean="0"/>
              <a:t>cp</a:t>
            </a:r>
            <a:r>
              <a:rPr lang="en-US" sz="3600" dirty="0" smtClean="0"/>
              <a:t> </a:t>
            </a:r>
            <a:r>
              <a:rPr lang="ru-RU" sz="3600" dirty="0"/>
              <a:t>вместо </a:t>
            </a:r>
            <a:r>
              <a:rPr lang="en-US" sz="3600" dirty="0"/>
              <a:t>copy </a:t>
            </a:r>
            <a:endParaRPr lang="en-US" sz="3600" dirty="0" smtClean="0"/>
          </a:p>
          <a:p>
            <a:r>
              <a:rPr lang="en-US" sz="3600" dirty="0" err="1" smtClean="0"/>
              <a:t>pt</a:t>
            </a:r>
            <a:r>
              <a:rPr lang="en-US" sz="3600" dirty="0" smtClean="0"/>
              <a:t> </a:t>
            </a:r>
            <a:r>
              <a:rPr lang="ru-RU" sz="3600" dirty="0"/>
              <a:t>вместо </a:t>
            </a:r>
            <a:r>
              <a:rPr lang="en-US" sz="3600" dirty="0"/>
              <a:t>point </a:t>
            </a:r>
            <a:endParaRPr lang="en-US" sz="3600" dirty="0" smtClean="0"/>
          </a:p>
          <a:p>
            <a:r>
              <a:rPr lang="en-US" sz="3600" dirty="0" smtClean="0"/>
              <a:t>comp </a:t>
            </a:r>
            <a:r>
              <a:rPr lang="ru-RU" sz="3600" dirty="0"/>
              <a:t>вместо </a:t>
            </a:r>
            <a:r>
              <a:rPr lang="en-US" sz="3600" dirty="0"/>
              <a:t>compute </a:t>
            </a:r>
            <a:endParaRPr lang="en-US" sz="3600" dirty="0" smtClean="0"/>
          </a:p>
          <a:p>
            <a:r>
              <a:rPr lang="en-US" sz="3600" dirty="0" err="1" smtClean="0"/>
              <a:t>init</a:t>
            </a:r>
            <a:r>
              <a:rPr lang="en-US" sz="3600" dirty="0" smtClean="0"/>
              <a:t> </a:t>
            </a:r>
            <a:r>
              <a:rPr lang="ru-RU" sz="3600" dirty="0"/>
              <a:t>вместо </a:t>
            </a:r>
            <a:r>
              <a:rPr lang="en-US" sz="3600" dirty="0"/>
              <a:t>initialize </a:t>
            </a:r>
            <a:r>
              <a:rPr lang="ru-RU" sz="3600" dirty="0"/>
              <a:t>и т. д.</a:t>
            </a:r>
          </a:p>
        </p:txBody>
      </p:sp>
    </p:spTree>
    <p:extLst>
      <p:ext uri="{BB962C8B-B14F-4D97-AF65-F5344CB8AC3E}">
        <p14:creationId xmlns:p14="http://schemas.microsoft.com/office/powerpoint/2010/main" val="131296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dirty="0"/>
              <a:t>Второй вид — слова, специфичные для какой-либо области, которые известны по своему сокращению/аббревиатуре. Их следует записывать сокращённо. Никогда не пишите:</a:t>
            </a:r>
            <a:endParaRPr lang="ru-RU" dirty="0" smtClean="0"/>
          </a:p>
        </p:txBody>
      </p:sp>
      <p:sp>
        <p:nvSpPr>
          <p:cNvPr id="4" name="Прямоугольник 3"/>
          <p:cNvSpPr/>
          <p:nvPr/>
        </p:nvSpPr>
        <p:spPr>
          <a:xfrm>
            <a:off x="467544" y="4005063"/>
            <a:ext cx="8208912" cy="1200329"/>
          </a:xfrm>
          <a:prstGeom prst="rect">
            <a:avLst/>
          </a:prstGeom>
        </p:spPr>
        <p:txBody>
          <a:bodyPr wrap="square">
            <a:spAutoFit/>
          </a:bodyPr>
          <a:lstStyle/>
          <a:p>
            <a:r>
              <a:rPr lang="en-US" sz="3600" dirty="0" err="1"/>
              <a:t>HypertextMarkupLanguage</a:t>
            </a:r>
            <a:r>
              <a:rPr lang="en-US" sz="3600" dirty="0"/>
              <a:t> </a:t>
            </a:r>
            <a:r>
              <a:rPr lang="ru-RU" sz="3600" dirty="0"/>
              <a:t>вместо </a:t>
            </a:r>
            <a:r>
              <a:rPr lang="en-US" sz="3600" dirty="0"/>
              <a:t>html </a:t>
            </a:r>
            <a:r>
              <a:rPr lang="en-US" sz="3600" dirty="0" err="1"/>
              <a:t>CentralProcessingUnit</a:t>
            </a:r>
            <a:r>
              <a:rPr lang="en-US" sz="3600" dirty="0"/>
              <a:t> </a:t>
            </a:r>
            <a:r>
              <a:rPr lang="ru-RU" sz="3600" dirty="0"/>
              <a:t>вместо </a:t>
            </a:r>
            <a:r>
              <a:rPr lang="en-US" sz="3600" dirty="0" err="1"/>
              <a:t>cpu</a:t>
            </a:r>
            <a:r>
              <a:rPr lang="en-US" sz="3600" dirty="0"/>
              <a:t> </a:t>
            </a:r>
            <a:r>
              <a:rPr lang="ru-RU" sz="3600" dirty="0" smtClean="0"/>
              <a:t>и </a:t>
            </a:r>
            <a:r>
              <a:rPr lang="ru-RU" sz="3600" dirty="0"/>
              <a:t>т. д.</a:t>
            </a:r>
          </a:p>
        </p:txBody>
      </p:sp>
    </p:spTree>
    <p:extLst>
      <p:ext uri="{BB962C8B-B14F-4D97-AF65-F5344CB8AC3E}">
        <p14:creationId xmlns:p14="http://schemas.microsoft.com/office/powerpoint/2010/main" val="365333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избегать дополнительного именования </a:t>
            </a:r>
            <a:r>
              <a:rPr lang="ru-RU" b="1" dirty="0" smtClean="0"/>
              <a:t>ссылок.</a:t>
            </a:r>
            <a:endParaRPr lang="en-US" b="1" dirty="0" smtClean="0"/>
          </a:p>
          <a:p>
            <a:endParaRPr lang="en-US" b="1" dirty="0"/>
          </a:p>
          <a:p>
            <a:endParaRPr lang="en-US" b="1" dirty="0" smtClean="0"/>
          </a:p>
          <a:p>
            <a:r>
              <a:rPr lang="ru-RU" b="1" dirty="0" smtClean="0"/>
              <a:t>Старайтесь </a:t>
            </a:r>
            <a:r>
              <a:rPr lang="ru-RU" b="1" dirty="0" smtClean="0"/>
              <a:t>избегать дополнительного именования указателей.</a:t>
            </a:r>
            <a:endParaRPr lang="ru-RU" dirty="0" smtClean="0"/>
          </a:p>
          <a:p>
            <a:endParaRPr lang="ru-RU" dirty="0" smtClean="0"/>
          </a:p>
        </p:txBody>
      </p:sp>
      <p:sp>
        <p:nvSpPr>
          <p:cNvPr id="4" name="Прямоугольник 3"/>
          <p:cNvSpPr/>
          <p:nvPr/>
        </p:nvSpPr>
        <p:spPr>
          <a:xfrm>
            <a:off x="498050" y="1628800"/>
            <a:ext cx="8208912" cy="954107"/>
          </a:xfrm>
          <a:prstGeom prst="rect">
            <a:avLst/>
          </a:prstGeom>
        </p:spPr>
        <p:txBody>
          <a:bodyPr wrap="square">
            <a:spAutoFit/>
          </a:bodyPr>
          <a:lstStyle/>
          <a:p>
            <a:r>
              <a:rPr lang="ru-RU" sz="2800" dirty="0" err="1" smtClean="0"/>
              <a:t>Line</a:t>
            </a:r>
            <a:r>
              <a:rPr lang="en-US" sz="2800" dirty="0"/>
              <a:t>&amp;</a:t>
            </a:r>
            <a:r>
              <a:rPr lang="ru-RU" sz="2800" dirty="0" smtClean="0"/>
              <a:t> </a:t>
            </a:r>
            <a:r>
              <a:rPr lang="ru-RU" sz="2800" dirty="0" err="1" smtClean="0"/>
              <a:t>line</a:t>
            </a:r>
            <a:r>
              <a:rPr lang="en-US" sz="2800" dirty="0" smtClean="0"/>
              <a:t> = …</a:t>
            </a:r>
            <a:r>
              <a:rPr lang="ru-RU" sz="2800" i="1" dirty="0" smtClean="0"/>
              <a:t>;</a:t>
            </a:r>
            <a:r>
              <a:rPr lang="en-US" sz="2800" i="1" dirty="0" smtClean="0"/>
              <a:t> </a:t>
            </a:r>
            <a:r>
              <a:rPr lang="ru-RU" sz="2800" i="1" dirty="0" smtClean="0"/>
              <a:t> </a:t>
            </a:r>
            <a:r>
              <a:rPr lang="ru-RU" sz="2800" i="1" dirty="0"/>
              <a:t>// </a:t>
            </a:r>
            <a:r>
              <a:rPr lang="ru-RU" sz="2800" i="1" dirty="0" smtClean="0"/>
              <a:t>НЕЛЬЗЯ: </a:t>
            </a:r>
            <a:r>
              <a:rPr lang="ru-RU" sz="2800" i="1" dirty="0" err="1" smtClean="0"/>
              <a:t>Line</a:t>
            </a:r>
            <a:r>
              <a:rPr lang="en-US" sz="2800" i="1" dirty="0" smtClean="0"/>
              <a:t>&amp;</a:t>
            </a:r>
            <a:r>
              <a:rPr lang="ru-RU" sz="2800" i="1" dirty="0" smtClean="0"/>
              <a:t> </a:t>
            </a:r>
            <a:r>
              <a:rPr lang="en-US" sz="2800" i="1" dirty="0" err="1" smtClean="0"/>
              <a:t>r</a:t>
            </a:r>
            <a:r>
              <a:rPr lang="ru-RU" sz="2800" i="1" dirty="0" err="1" smtClean="0"/>
              <a:t>Line</a:t>
            </a:r>
            <a:r>
              <a:rPr lang="ru-RU" sz="2800" i="1" dirty="0"/>
              <a:t>;</a:t>
            </a:r>
            <a:r>
              <a:rPr lang="ru-RU" sz="2800" dirty="0"/>
              <a:t> </a:t>
            </a:r>
            <a:endParaRPr lang="ru-RU" sz="2800" dirty="0" smtClean="0"/>
          </a:p>
          <a:p>
            <a:r>
              <a:rPr lang="ru-RU" sz="2800" i="1" dirty="0"/>
              <a:t>	</a:t>
            </a:r>
            <a:r>
              <a:rPr lang="ru-RU" sz="2800" i="1" dirty="0" smtClean="0"/>
              <a:t>        </a:t>
            </a:r>
            <a:r>
              <a:rPr lang="en-US" sz="2800" i="1" dirty="0" smtClean="0"/>
              <a:t>         </a:t>
            </a:r>
            <a:r>
              <a:rPr lang="ru-RU" sz="2800" i="1" dirty="0" smtClean="0"/>
              <a:t>// </a:t>
            </a:r>
            <a:r>
              <a:rPr lang="ru-RU" sz="2800" i="1" dirty="0" smtClean="0"/>
              <a:t>НЕЛЬЗЯ </a:t>
            </a:r>
            <a:r>
              <a:rPr lang="ru-RU" sz="2800" i="1" dirty="0" smtClean="0"/>
              <a:t>: </a:t>
            </a:r>
            <a:r>
              <a:rPr lang="ru-RU" sz="2800" i="1" dirty="0" err="1" smtClean="0"/>
              <a:t>Line</a:t>
            </a:r>
            <a:r>
              <a:rPr lang="en-US" sz="2800" i="1" dirty="0" smtClean="0"/>
              <a:t>&amp;</a:t>
            </a:r>
            <a:r>
              <a:rPr lang="ru-RU" sz="2800" i="1" dirty="0" smtClean="0"/>
              <a:t> </a:t>
            </a:r>
            <a:r>
              <a:rPr lang="ru-RU" sz="2800" i="1" dirty="0" err="1" smtClean="0"/>
              <a:t>line</a:t>
            </a:r>
            <a:r>
              <a:rPr lang="en-US" sz="2800" i="1" dirty="0" smtClean="0"/>
              <a:t>Ref</a:t>
            </a:r>
            <a:r>
              <a:rPr lang="ru-RU" sz="2800" i="1" dirty="0" smtClean="0"/>
              <a:t>;</a:t>
            </a:r>
            <a:endParaRPr lang="ru-RU" sz="2800" dirty="0"/>
          </a:p>
        </p:txBody>
      </p:sp>
      <p:sp>
        <p:nvSpPr>
          <p:cNvPr id="5" name="Прямоугольник 4"/>
          <p:cNvSpPr/>
          <p:nvPr/>
        </p:nvSpPr>
        <p:spPr>
          <a:xfrm>
            <a:off x="498050" y="3933056"/>
            <a:ext cx="8322422" cy="954107"/>
          </a:xfrm>
          <a:prstGeom prst="rect">
            <a:avLst/>
          </a:prstGeom>
        </p:spPr>
        <p:txBody>
          <a:bodyPr wrap="square">
            <a:spAutoFit/>
          </a:bodyPr>
          <a:lstStyle/>
          <a:p>
            <a:r>
              <a:rPr lang="ru-RU" sz="2800" dirty="0" err="1"/>
              <a:t>Line</a:t>
            </a:r>
            <a:r>
              <a:rPr lang="ru-RU" sz="2800" dirty="0"/>
              <a:t>* </a:t>
            </a:r>
            <a:r>
              <a:rPr lang="ru-RU" sz="2800" dirty="0" err="1"/>
              <a:t>line</a:t>
            </a:r>
            <a:r>
              <a:rPr lang="ru-RU" sz="2800" i="1" dirty="0"/>
              <a:t>; // НЕ РЕКОМЕНДУЕТСЯ: </a:t>
            </a:r>
            <a:r>
              <a:rPr lang="ru-RU" sz="2800" i="1" dirty="0" err="1"/>
              <a:t>Line</a:t>
            </a:r>
            <a:r>
              <a:rPr lang="ru-RU" sz="2800" i="1" dirty="0"/>
              <a:t>* </a:t>
            </a:r>
            <a:r>
              <a:rPr lang="ru-RU" sz="2800" i="1" dirty="0" err="1"/>
              <a:t>pLine</a:t>
            </a:r>
            <a:r>
              <a:rPr lang="ru-RU" sz="2800" i="1" dirty="0"/>
              <a:t>;</a:t>
            </a:r>
            <a:r>
              <a:rPr lang="ru-RU" sz="2800" dirty="0"/>
              <a:t> </a:t>
            </a:r>
            <a:endParaRPr lang="ru-RU" sz="2800" dirty="0" smtClean="0"/>
          </a:p>
          <a:p>
            <a:r>
              <a:rPr lang="ru-RU" sz="2800" i="1" dirty="0"/>
              <a:t> </a:t>
            </a:r>
            <a:r>
              <a:rPr lang="ru-RU" sz="2800" i="1" dirty="0" smtClean="0"/>
              <a:t>                 // </a:t>
            </a:r>
            <a:r>
              <a:rPr lang="ru-RU" sz="2800" i="1" dirty="0"/>
              <a:t>НЕ РЕКОМЕНДУЕТСЯ: </a:t>
            </a:r>
            <a:r>
              <a:rPr lang="ru-RU" sz="2800" i="1" dirty="0" err="1"/>
              <a:t>Line</a:t>
            </a:r>
            <a:r>
              <a:rPr lang="ru-RU" sz="2800" i="1" dirty="0"/>
              <a:t>* </a:t>
            </a:r>
            <a:r>
              <a:rPr lang="ru-RU" sz="2800" i="1" dirty="0" err="1"/>
              <a:t>linePtr</a:t>
            </a:r>
            <a:r>
              <a:rPr lang="ru-RU" sz="2800" i="1" dirty="0"/>
              <a:t>;</a:t>
            </a:r>
            <a:endParaRPr lang="ru-RU" sz="2800" dirty="0"/>
          </a:p>
        </p:txBody>
      </p:sp>
    </p:spTree>
    <p:extLst>
      <p:ext uri="{BB962C8B-B14F-4D97-AF65-F5344CB8AC3E}">
        <p14:creationId xmlns:p14="http://schemas.microsoft.com/office/powerpoint/2010/main" val="480365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Классам исключений следует присваивать суффикс</a:t>
            </a:r>
            <a:r>
              <a:rPr lang="ru-RU" dirty="0"/>
              <a:t> </a:t>
            </a:r>
            <a:r>
              <a:rPr lang="ru-RU" dirty="0" err="1"/>
              <a:t>Exception</a:t>
            </a:r>
            <a:r>
              <a:rPr lang="ru-RU" b="1" dirty="0" smtClean="0"/>
              <a:t>.</a:t>
            </a:r>
            <a:endParaRPr lang="en-US" b="1" dirty="0" smtClean="0"/>
          </a:p>
          <a:p>
            <a:endParaRPr lang="en-US" b="1" dirty="0"/>
          </a:p>
          <a:p>
            <a:endParaRPr lang="en-US" b="1" dirty="0" smtClean="0"/>
          </a:p>
          <a:p>
            <a:endParaRPr lang="en-US" b="1" dirty="0"/>
          </a:p>
          <a:p>
            <a:endParaRPr lang="en-US" b="1" dirty="0" smtClean="0"/>
          </a:p>
          <a:p>
            <a:r>
              <a:rPr lang="ru-RU" dirty="0"/>
              <a:t>Классы исключений в действительности не являются частью архитектуры программ, и такое именование отделяет их от других классов.</a:t>
            </a:r>
            <a:endParaRPr lang="en-US" b="1" dirty="0"/>
          </a:p>
          <a:p>
            <a:endParaRPr lang="en-US" b="1" dirty="0" smtClean="0"/>
          </a:p>
          <a:p>
            <a:endParaRPr lang="ru-RU" dirty="0" smtClean="0"/>
          </a:p>
        </p:txBody>
      </p:sp>
      <p:sp>
        <p:nvSpPr>
          <p:cNvPr id="4" name="Прямоугольник 3"/>
          <p:cNvSpPr/>
          <p:nvPr/>
        </p:nvSpPr>
        <p:spPr>
          <a:xfrm>
            <a:off x="498050" y="1628800"/>
            <a:ext cx="8208912" cy="1815882"/>
          </a:xfrm>
          <a:prstGeom prst="rect">
            <a:avLst/>
          </a:prstGeom>
        </p:spPr>
        <p:txBody>
          <a:bodyPr wrap="square">
            <a:spAutoFit/>
          </a:bodyPr>
          <a:lstStyle/>
          <a:p>
            <a:r>
              <a:rPr lang="en-US" sz="2800" dirty="0"/>
              <a:t>class </a:t>
            </a:r>
            <a:r>
              <a:rPr lang="en-US" sz="2800" dirty="0" err="1"/>
              <a:t>AccessException</a:t>
            </a:r>
            <a:r>
              <a:rPr lang="en-US" sz="2800" dirty="0"/>
              <a:t> </a:t>
            </a:r>
            <a:endParaRPr lang="ru-RU" sz="2800" dirty="0" smtClean="0"/>
          </a:p>
          <a:p>
            <a:r>
              <a:rPr lang="en-US" sz="2800" dirty="0" smtClean="0"/>
              <a:t>{ </a:t>
            </a:r>
            <a:endParaRPr lang="ru-RU" sz="2800" dirty="0" smtClean="0"/>
          </a:p>
          <a:p>
            <a:r>
              <a:rPr lang="ru-RU" sz="2800" dirty="0" smtClean="0"/>
              <a:t>	</a:t>
            </a:r>
            <a:r>
              <a:rPr lang="en-US" sz="2800" dirty="0" smtClean="0"/>
              <a:t>: </a:t>
            </a:r>
            <a:endParaRPr lang="ru-RU" sz="2800" dirty="0" smtClean="0"/>
          </a:p>
          <a:p>
            <a:r>
              <a:rPr lang="en-US" sz="2800" dirty="0" smtClean="0"/>
              <a:t>};</a:t>
            </a:r>
            <a:endParaRPr lang="ru-RU" sz="2800" dirty="0"/>
          </a:p>
        </p:txBody>
      </p:sp>
    </p:spTree>
    <p:extLst>
      <p:ext uri="{BB962C8B-B14F-4D97-AF65-F5344CB8AC3E}">
        <p14:creationId xmlns:p14="http://schemas.microsoft.com/office/powerpoint/2010/main" val="3007783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Функциям (методам, возвращающим какие-либо значения) следует давать имена в зависимости от того, что они возвращают, а процедурам — в зависимости от того, что они выполняют (методы </a:t>
            </a:r>
            <a:r>
              <a:rPr lang="ru-RU" b="1" dirty="0" err="1"/>
              <a:t>void</a:t>
            </a:r>
            <a:r>
              <a:rPr lang="ru-RU" b="1" dirty="0" smtClean="0"/>
              <a:t>).</a:t>
            </a:r>
            <a:endParaRPr lang="en-US" b="1" dirty="0" smtClean="0"/>
          </a:p>
          <a:p>
            <a:r>
              <a:rPr lang="ru-RU" dirty="0"/>
              <a:t>Улучшайте читаемость. Такое именование даёт понять, что метод делает, а что нет, а также избавляет код от потенциальных побочных эффектов. </a:t>
            </a:r>
            <a:endParaRPr lang="ru-RU" dirty="0" smtClean="0"/>
          </a:p>
        </p:txBody>
      </p:sp>
    </p:spTree>
    <p:extLst>
      <p:ext uri="{BB962C8B-B14F-4D97-AF65-F5344CB8AC3E}">
        <p14:creationId xmlns:p14="http://schemas.microsoft.com/office/powerpoint/2010/main" val="3007783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Файлы</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804086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Заголовочным файлам C++ следует давать расширение</a:t>
            </a:r>
            <a:r>
              <a:rPr lang="ru-RU" dirty="0"/>
              <a:t> .h </a:t>
            </a:r>
            <a:endParaRPr lang="en-US" dirty="0" smtClean="0"/>
          </a:p>
          <a:p>
            <a:r>
              <a:rPr lang="ru-RU" b="1" dirty="0" smtClean="0"/>
              <a:t>Если в заголовочном файле имеется код (нужно для шаблонов), расширение должно быть </a:t>
            </a:r>
            <a:r>
              <a:rPr lang="en-US" b="1" dirty="0" smtClean="0"/>
              <a:t>.</a:t>
            </a:r>
            <a:r>
              <a:rPr lang="en-US" b="1" dirty="0" err="1" smtClean="0"/>
              <a:t>hpp</a:t>
            </a:r>
            <a:endParaRPr lang="en-US" b="1" dirty="0"/>
          </a:p>
          <a:p>
            <a:r>
              <a:rPr lang="ru-RU" b="1" dirty="0" smtClean="0"/>
              <a:t>Файлы </a:t>
            </a:r>
            <a:r>
              <a:rPr lang="ru-RU" b="1" dirty="0"/>
              <a:t>исходных кодов могут иметь расширения</a:t>
            </a:r>
            <a:r>
              <a:rPr lang="ru-RU" dirty="0"/>
              <a:t> .</a:t>
            </a:r>
            <a:r>
              <a:rPr lang="ru-RU" dirty="0" smtClean="0"/>
              <a:t>c</a:t>
            </a:r>
            <a:r>
              <a:rPr lang="en-US" dirty="0" err="1" smtClean="0"/>
              <a:t>pp</a:t>
            </a:r>
            <a:r>
              <a:rPr lang="ru-RU" dirty="0"/>
              <a:t>  </a:t>
            </a:r>
            <a:r>
              <a:rPr lang="ru-RU" b="1" dirty="0"/>
              <a:t>либо </a:t>
            </a:r>
            <a:r>
              <a:rPr lang="ru-RU" dirty="0"/>
              <a:t>.</a:t>
            </a:r>
            <a:r>
              <a:rPr lang="ru-RU" dirty="0" smtClean="0"/>
              <a:t>c</a:t>
            </a:r>
            <a:r>
              <a:rPr lang="en-US" dirty="0" smtClean="0"/>
              <a:t>++</a:t>
            </a:r>
            <a:r>
              <a:rPr lang="ru-RU" b="1" dirty="0" smtClean="0"/>
              <a:t>.</a:t>
            </a:r>
            <a:endParaRPr lang="ru-RU" dirty="0" smtClean="0"/>
          </a:p>
          <a:p>
            <a:endParaRPr lang="ru-RU" b="1" dirty="0"/>
          </a:p>
          <a:p>
            <a:pPr marL="0" indent="0">
              <a:buNone/>
            </a:pPr>
            <a:r>
              <a:rPr lang="ru-RU" dirty="0"/>
              <a:t> </a:t>
            </a:r>
            <a:endParaRPr lang="ru-RU" dirty="0" smtClean="0"/>
          </a:p>
        </p:txBody>
      </p:sp>
      <p:sp>
        <p:nvSpPr>
          <p:cNvPr id="4" name="Прямоугольник 3"/>
          <p:cNvSpPr/>
          <p:nvPr/>
        </p:nvSpPr>
        <p:spPr>
          <a:xfrm>
            <a:off x="539552" y="4153148"/>
            <a:ext cx="8208912" cy="830997"/>
          </a:xfrm>
          <a:prstGeom prst="rect">
            <a:avLst/>
          </a:prstGeom>
        </p:spPr>
        <p:txBody>
          <a:bodyPr wrap="square">
            <a:spAutoFit/>
          </a:bodyPr>
          <a:lstStyle/>
          <a:p>
            <a:r>
              <a:rPr lang="en-US" sz="4800" dirty="0" smtClean="0"/>
              <a:t>MyClass.cpp, </a:t>
            </a:r>
            <a:r>
              <a:rPr lang="en-US" sz="4800" dirty="0" err="1"/>
              <a:t>MyClass.h</a:t>
            </a:r>
            <a:endParaRPr lang="ru-RU" sz="4800" dirty="0"/>
          </a:p>
        </p:txBody>
      </p:sp>
    </p:spTree>
    <p:extLst>
      <p:ext uri="{BB962C8B-B14F-4D97-AF65-F5344CB8AC3E}">
        <p14:creationId xmlns:p14="http://schemas.microsoft.com/office/powerpoint/2010/main" val="3038515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lnSpcReduction="10000"/>
          </a:bodyPr>
          <a:lstStyle/>
          <a:p>
            <a:r>
              <a:rPr lang="ru-RU" b="1" dirty="0"/>
              <a:t>Класс следует объявлять в заголовочном файле и определять (реализовывать) в файле исходного кода, имена файлов совпадают с именем класса</a:t>
            </a:r>
            <a:r>
              <a:rPr lang="ru-RU" b="1" dirty="0" smtClean="0"/>
              <a:t>.</a:t>
            </a:r>
            <a:endParaRPr lang="en-US" b="1" dirty="0" smtClean="0"/>
          </a:p>
          <a:p>
            <a:endParaRPr lang="en-US" b="1" dirty="0"/>
          </a:p>
          <a:p>
            <a:endParaRPr lang="en-US" b="1" dirty="0" smtClean="0"/>
          </a:p>
          <a:p>
            <a:r>
              <a:rPr lang="ru-RU" dirty="0"/>
              <a:t>Облегчает поиск связанных с классом файлов. Очевидное исключение — шаблонные классы, которые должны быть объявлены и определены в заголовочном файле. </a:t>
            </a:r>
            <a:endParaRPr lang="ru-RU" b="1" dirty="0"/>
          </a:p>
          <a:p>
            <a:pPr marL="0" indent="0">
              <a:buNone/>
            </a:pPr>
            <a:r>
              <a:rPr lang="ru-RU" dirty="0"/>
              <a:t> </a:t>
            </a:r>
            <a:endParaRPr lang="ru-RU" dirty="0" smtClean="0"/>
          </a:p>
        </p:txBody>
      </p:sp>
      <p:sp>
        <p:nvSpPr>
          <p:cNvPr id="4" name="Прямоугольник 3"/>
          <p:cNvSpPr/>
          <p:nvPr/>
        </p:nvSpPr>
        <p:spPr>
          <a:xfrm>
            <a:off x="467544" y="2492896"/>
            <a:ext cx="8208912" cy="830997"/>
          </a:xfrm>
          <a:prstGeom prst="rect">
            <a:avLst/>
          </a:prstGeom>
        </p:spPr>
        <p:txBody>
          <a:bodyPr wrap="square">
            <a:spAutoFit/>
          </a:bodyPr>
          <a:lstStyle/>
          <a:p>
            <a:r>
              <a:rPr lang="en-US" sz="4800" dirty="0" err="1"/>
              <a:t>MyClass.h</a:t>
            </a:r>
            <a:r>
              <a:rPr lang="en-US" sz="4800" dirty="0"/>
              <a:t>, </a:t>
            </a:r>
            <a:r>
              <a:rPr lang="en-US" sz="4800" dirty="0" smtClean="0"/>
              <a:t>MyClass.cpp</a:t>
            </a:r>
            <a:endParaRPr lang="ru-RU" sz="4800" dirty="0"/>
          </a:p>
        </p:txBody>
      </p:sp>
    </p:spTree>
    <p:extLst>
      <p:ext uri="{BB962C8B-B14F-4D97-AF65-F5344CB8AC3E}">
        <p14:creationId xmlns:p14="http://schemas.microsoft.com/office/powerpoint/2010/main" val="170419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85000" lnSpcReduction="20000"/>
          </a:bodyPr>
          <a:lstStyle/>
          <a:p>
            <a:r>
              <a:rPr lang="ru-RU" b="1" dirty="0"/>
              <a:t>Все определения должны находиться в файлах исходного кода</a:t>
            </a:r>
            <a:r>
              <a:rPr lang="ru-RU" b="1" dirty="0" smtClean="0"/>
              <a:t>.</a:t>
            </a:r>
            <a:endParaRPr lang="en-US" b="1" dirty="0" smtClean="0"/>
          </a:p>
          <a:p>
            <a:endParaRPr lang="en-US" b="1" dirty="0"/>
          </a:p>
          <a:p>
            <a:endParaRPr lang="en-US" b="1" dirty="0" smtClean="0"/>
          </a:p>
          <a:p>
            <a:endParaRPr lang="en-US" b="1" dirty="0"/>
          </a:p>
          <a:p>
            <a:endParaRPr lang="en-US" b="1" dirty="0" smtClean="0"/>
          </a:p>
          <a:p>
            <a:endParaRPr lang="en-US" b="1" dirty="0" smtClean="0"/>
          </a:p>
          <a:p>
            <a:endParaRPr lang="en-US" b="1" dirty="0"/>
          </a:p>
          <a:p>
            <a:endParaRPr lang="en-US" b="1" dirty="0" smtClean="0"/>
          </a:p>
          <a:p>
            <a:endParaRPr lang="en-US" b="1" dirty="0"/>
          </a:p>
          <a:p>
            <a:r>
              <a:rPr lang="ru-RU" dirty="0"/>
              <a:t>Заголовочные файлы объявляют интерфейс, файлы исходного кода его реализовывают. Если программисту необходимо найти реализацию, он должен быть уверен, что найдёт её именно в файле исходного кода. </a:t>
            </a:r>
            <a:endParaRPr lang="en-US" b="1" dirty="0" smtClean="0"/>
          </a:p>
          <a:p>
            <a:pPr marL="0" indent="0">
              <a:buNone/>
            </a:pPr>
            <a:r>
              <a:rPr lang="en-US" dirty="0" smtClean="0"/>
              <a:t>	</a:t>
            </a:r>
            <a:r>
              <a:rPr lang="ru-RU" dirty="0"/>
              <a:t> </a:t>
            </a:r>
            <a:endParaRPr lang="ru-RU" dirty="0" smtClean="0"/>
          </a:p>
        </p:txBody>
      </p:sp>
      <p:sp>
        <p:nvSpPr>
          <p:cNvPr id="4" name="Прямоугольник 3"/>
          <p:cNvSpPr/>
          <p:nvPr/>
        </p:nvSpPr>
        <p:spPr>
          <a:xfrm>
            <a:off x="457551" y="1484784"/>
            <a:ext cx="8208912" cy="2554545"/>
          </a:xfrm>
          <a:prstGeom prst="rect">
            <a:avLst/>
          </a:prstGeom>
        </p:spPr>
        <p:txBody>
          <a:bodyPr wrap="square">
            <a:spAutoFit/>
          </a:bodyPr>
          <a:lstStyle/>
          <a:p>
            <a:r>
              <a:rPr lang="en-US" sz="3200" dirty="0"/>
              <a:t>class </a:t>
            </a:r>
            <a:r>
              <a:rPr lang="en-US" sz="3200" dirty="0" err="1"/>
              <a:t>MyClass</a:t>
            </a:r>
            <a:r>
              <a:rPr lang="en-US" sz="3200" dirty="0"/>
              <a:t> </a:t>
            </a:r>
            <a:endParaRPr lang="en-US" sz="3200" dirty="0" smtClean="0"/>
          </a:p>
          <a:p>
            <a:r>
              <a:rPr lang="en-US" sz="3200" dirty="0" smtClean="0"/>
              <a:t>{ </a:t>
            </a:r>
          </a:p>
          <a:p>
            <a:r>
              <a:rPr lang="en-US" sz="3200" dirty="0" smtClean="0"/>
              <a:t>public</a:t>
            </a:r>
            <a:r>
              <a:rPr lang="en-US" sz="3200" dirty="0"/>
              <a:t>: </a:t>
            </a:r>
            <a:endParaRPr lang="en-US" sz="3200" dirty="0" smtClean="0"/>
          </a:p>
          <a:p>
            <a:r>
              <a:rPr lang="en-US" sz="3200" dirty="0"/>
              <a:t>	</a:t>
            </a:r>
            <a:r>
              <a:rPr lang="en-US" sz="3200" dirty="0" err="1" smtClean="0"/>
              <a:t>int</a:t>
            </a:r>
            <a:r>
              <a:rPr lang="en-US" sz="3200" dirty="0" smtClean="0"/>
              <a:t> </a:t>
            </a:r>
            <a:r>
              <a:rPr lang="en-US" sz="3200" dirty="0" err="1"/>
              <a:t>getValue</a:t>
            </a:r>
            <a:r>
              <a:rPr lang="en-US" sz="3200" dirty="0"/>
              <a:t> () {return value_;} </a:t>
            </a:r>
            <a:r>
              <a:rPr lang="en-US" sz="3200" i="1" dirty="0"/>
              <a:t>// </a:t>
            </a:r>
            <a:r>
              <a:rPr lang="ru-RU" sz="3200" i="1" dirty="0"/>
              <a:t>НЕЛЬЗЯ</a:t>
            </a:r>
            <a:r>
              <a:rPr lang="ru-RU" sz="3200" i="1" dirty="0" smtClean="0"/>
              <a:t>!</a:t>
            </a:r>
            <a:endParaRPr lang="en-US" sz="3200" i="1" dirty="0" smtClean="0"/>
          </a:p>
          <a:p>
            <a:r>
              <a:rPr lang="en-US" sz="3200" dirty="0" smtClean="0"/>
              <a:t>}</a:t>
            </a:r>
            <a:endParaRPr lang="ru-RU" sz="3200" dirty="0"/>
          </a:p>
        </p:txBody>
      </p:sp>
    </p:spTree>
    <p:extLst>
      <p:ext uri="{BB962C8B-B14F-4D97-AF65-F5344CB8AC3E}">
        <p14:creationId xmlns:p14="http://schemas.microsoft.com/office/powerpoint/2010/main" val="5939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0000" lnSpcReduction="20000"/>
          </a:bodyPr>
          <a:lstStyle/>
          <a:p>
            <a:r>
              <a:rPr lang="ru-RU" b="1" dirty="0"/>
              <a:t>Правила могут быть нарушены, если против них есть персональные </a:t>
            </a:r>
            <a:r>
              <a:rPr lang="ru-RU" b="1" dirty="0" smtClean="0"/>
              <a:t>возражения.</a:t>
            </a:r>
          </a:p>
          <a:p>
            <a:r>
              <a:rPr lang="ru-RU" dirty="0"/>
              <a:t>Это попытка создать набор общих рекомендаций, не навязывая всем единый стиль. Опытные программисты обычно всё равно подгоняют стиль под себя. Подобный список рекомендаций, имеющийся под рукой (или хотя бы требование ознакомиться с ним), обычно заставляет людей задумываться о стиле программирования и оценке их собственных практик в этой области.</a:t>
            </a:r>
            <a:r>
              <a:rPr lang="ru-RU" dirty="0" smtClean="0"/>
              <a:t/>
            </a:r>
            <a:br>
              <a:rPr lang="ru-RU" dirty="0" smtClean="0"/>
            </a:br>
            <a:r>
              <a:rPr lang="ru-RU" dirty="0" smtClean="0"/>
              <a:t/>
            </a:r>
            <a:br>
              <a:rPr lang="ru-RU" dirty="0" smtClean="0"/>
            </a:br>
            <a:r>
              <a:rPr lang="ru-RU" dirty="0"/>
              <a:t>С другой стороны, новички и неопытные программисты обычно используют рекомендации по стилю для лучшего понимания жаргона программистов</a:t>
            </a:r>
            <a:r>
              <a:rPr lang="ru-RU" dirty="0" smtClean="0"/>
              <a:t>.</a:t>
            </a:r>
          </a:p>
          <a:p>
            <a:r>
              <a:rPr lang="ru-RU" dirty="0" smtClean="0"/>
              <a:t>Это вам на будущее, в рамках нашего курса это правило работает только для преподавателей </a:t>
            </a:r>
            <a:r>
              <a:rPr lang="ru-RU" dirty="0" smtClean="0">
                <a:sym typeface="Wingdings" pitchFamily="2" charset="2"/>
              </a:rPr>
              <a:t></a:t>
            </a:r>
            <a:endParaRPr lang="ru-RU" dirty="0"/>
          </a:p>
        </p:txBody>
      </p:sp>
    </p:spTree>
    <p:extLst>
      <p:ext uri="{BB962C8B-B14F-4D97-AF65-F5344CB8AC3E}">
        <p14:creationId xmlns:p14="http://schemas.microsoft.com/office/powerpoint/2010/main" val="2618794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92500" lnSpcReduction="20000"/>
          </a:bodyPr>
          <a:lstStyle/>
          <a:p>
            <a:r>
              <a:rPr lang="ru-RU" b="1" dirty="0"/>
              <a:t>Содержимое файлов не должно превышать 80 колонок.</a:t>
            </a:r>
            <a:endParaRPr lang="en-US" b="1" dirty="0" smtClean="0"/>
          </a:p>
          <a:p>
            <a:endParaRPr lang="en-US" b="1" dirty="0"/>
          </a:p>
          <a:p>
            <a:r>
              <a:rPr lang="ru-RU" dirty="0" smtClean="0"/>
              <a:t>80 </a:t>
            </a:r>
            <a:r>
              <a:rPr lang="ru-RU" dirty="0"/>
              <a:t>колонок — широко распространённое разрешение для редакторов, эмуляторов терминалов, принтеров и отладчиков; файлы передаются между различными людьми, поэтому нужно придерживаться этих ограничений. Уместная разбивка строк улучшает читаемость при совместной работе над исходным кодом.</a:t>
            </a:r>
            <a:r>
              <a:rPr lang="en-US" dirty="0" smtClean="0"/>
              <a:t>	</a:t>
            </a:r>
            <a:r>
              <a:rPr lang="ru-RU" dirty="0"/>
              <a:t> </a:t>
            </a:r>
            <a:endParaRPr lang="en-US" dirty="0" smtClean="0"/>
          </a:p>
          <a:p>
            <a:r>
              <a:rPr lang="ru-RU" dirty="0" smtClean="0"/>
              <a:t>На деле в небольших проектах люди лояльны, и если у всех широкие мониторы главным требованием является то, чтобы строки умещались на экран</a:t>
            </a:r>
          </a:p>
        </p:txBody>
      </p:sp>
    </p:spTree>
    <p:extLst>
      <p:ext uri="{BB962C8B-B14F-4D97-AF65-F5344CB8AC3E}">
        <p14:creationId xmlns:p14="http://schemas.microsoft.com/office/powerpoint/2010/main" val="1102746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Заголовочные файлы должны содержать защиту от вложенного включения.</a:t>
            </a:r>
            <a:r>
              <a:rPr lang="ru-RU" dirty="0" smtClean="0"/>
              <a:t/>
            </a:r>
            <a:br>
              <a:rPr lang="ru-RU" dirty="0" smtClean="0"/>
            </a:br>
            <a:endParaRPr lang="ru-RU" dirty="0"/>
          </a:p>
          <a:p>
            <a:r>
              <a:rPr lang="en-US" b="1" dirty="0" smtClean="0"/>
              <a:t>#pragma once; </a:t>
            </a:r>
            <a:r>
              <a:rPr lang="ru-RU" b="1" dirty="0" smtClean="0"/>
              <a:t>если компилятор позволяет</a:t>
            </a:r>
          </a:p>
          <a:p>
            <a:endParaRPr lang="ru-RU" b="1" dirty="0"/>
          </a:p>
          <a:p>
            <a:endParaRPr lang="ru-RU" b="1" dirty="0" smtClean="0"/>
          </a:p>
          <a:p>
            <a:endParaRPr lang="ru-RU" b="1" dirty="0"/>
          </a:p>
          <a:p>
            <a:r>
              <a:rPr lang="ru-RU" dirty="0"/>
              <a:t>Конструкция позволяет избегать ошибок компиляции. Это соглашение позволяет увидеть положение файла в структуре проекта и предотвращает конфликты имён.</a:t>
            </a:r>
            <a:endParaRPr lang="en-US" b="1" dirty="0" smtClean="0"/>
          </a:p>
          <a:p>
            <a:endParaRPr lang="en-US" b="1" dirty="0"/>
          </a:p>
        </p:txBody>
      </p:sp>
      <p:sp>
        <p:nvSpPr>
          <p:cNvPr id="4" name="Прямоугольник 3"/>
          <p:cNvSpPr/>
          <p:nvPr/>
        </p:nvSpPr>
        <p:spPr>
          <a:xfrm>
            <a:off x="323528" y="2551836"/>
            <a:ext cx="7776864" cy="1200329"/>
          </a:xfrm>
          <a:prstGeom prst="rect">
            <a:avLst/>
          </a:prstGeom>
        </p:spPr>
        <p:txBody>
          <a:bodyPr wrap="square">
            <a:spAutoFit/>
          </a:bodyPr>
          <a:lstStyle/>
          <a:p>
            <a:r>
              <a:rPr lang="en-US" dirty="0"/>
              <a:t>#</a:t>
            </a:r>
            <a:r>
              <a:rPr lang="en-US" dirty="0" err="1"/>
              <a:t>ifndef</a:t>
            </a:r>
            <a:r>
              <a:rPr lang="en-US" dirty="0"/>
              <a:t> COM_COMPANY_MODULE_CLASSNAME_H </a:t>
            </a:r>
            <a:endParaRPr lang="en-US" dirty="0" smtClean="0"/>
          </a:p>
          <a:p>
            <a:r>
              <a:rPr lang="en-US" dirty="0" smtClean="0"/>
              <a:t>#</a:t>
            </a:r>
            <a:r>
              <a:rPr lang="en-US" dirty="0"/>
              <a:t>define COM_COMPANY_MODULE_CLASSNAME_H </a:t>
            </a:r>
            <a:endParaRPr lang="en-US" dirty="0" smtClean="0"/>
          </a:p>
          <a:p>
            <a:r>
              <a:rPr lang="en-US" dirty="0" smtClean="0"/>
              <a:t>: </a:t>
            </a:r>
          </a:p>
          <a:p>
            <a:r>
              <a:rPr lang="en-US" dirty="0" smtClean="0"/>
              <a:t>#</a:t>
            </a:r>
            <a:r>
              <a:rPr lang="en-US" dirty="0" err="1"/>
              <a:t>endif</a:t>
            </a:r>
            <a:r>
              <a:rPr lang="en-US" dirty="0"/>
              <a:t> </a:t>
            </a:r>
            <a:r>
              <a:rPr lang="en-US" i="1" dirty="0"/>
              <a:t>// COM_COMPANY_MODULE_CLASSNAME_H</a:t>
            </a:r>
            <a:endParaRPr lang="ru-RU" dirty="0"/>
          </a:p>
        </p:txBody>
      </p:sp>
    </p:spTree>
    <p:extLst>
      <p:ext uri="{BB962C8B-B14F-4D97-AF65-F5344CB8AC3E}">
        <p14:creationId xmlns:p14="http://schemas.microsoft.com/office/powerpoint/2010/main" val="1183782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Директивы включения следует сортировать (по месту в иерархии системы, ниже уровень — выше позиция) и группировать. Оставляйте пустую строку между группами.</a:t>
            </a:r>
            <a:r>
              <a:rPr lang="ru-RU" dirty="0" smtClean="0"/>
              <a:t/>
            </a:r>
            <a:br>
              <a:rPr lang="ru-RU" dirty="0" smtClean="0"/>
            </a:br>
            <a:endParaRPr lang="en-US" b="1" dirty="0"/>
          </a:p>
        </p:txBody>
      </p:sp>
      <p:sp>
        <p:nvSpPr>
          <p:cNvPr id="4" name="Прямоугольник 3"/>
          <p:cNvSpPr/>
          <p:nvPr/>
        </p:nvSpPr>
        <p:spPr>
          <a:xfrm>
            <a:off x="325246" y="2852936"/>
            <a:ext cx="7776864" cy="3046988"/>
          </a:xfrm>
          <a:prstGeom prst="rect">
            <a:avLst/>
          </a:prstGeom>
        </p:spPr>
        <p:txBody>
          <a:bodyPr wrap="square">
            <a:spAutoFit/>
          </a:bodyPr>
          <a:lstStyle/>
          <a:p>
            <a:r>
              <a:rPr lang="en-US" sz="2400" dirty="0"/>
              <a:t>#include &lt;</a:t>
            </a:r>
            <a:r>
              <a:rPr lang="en-US" sz="2400" dirty="0" err="1"/>
              <a:t>fstream</a:t>
            </a:r>
            <a:r>
              <a:rPr lang="en-US" sz="2400" dirty="0"/>
              <a:t>&gt; </a:t>
            </a:r>
            <a:endParaRPr lang="ru-RU" sz="2400" dirty="0" smtClean="0"/>
          </a:p>
          <a:p>
            <a:r>
              <a:rPr lang="en-US" sz="2400" dirty="0" smtClean="0"/>
              <a:t>#</a:t>
            </a:r>
            <a:r>
              <a:rPr lang="en-US" sz="2400" dirty="0"/>
              <a:t>include &lt;</a:t>
            </a:r>
            <a:r>
              <a:rPr lang="en-US" sz="2400" dirty="0" err="1"/>
              <a:t>iomanip</a:t>
            </a:r>
            <a:r>
              <a:rPr lang="en-US" sz="2400" dirty="0"/>
              <a:t>&gt; </a:t>
            </a:r>
            <a:endParaRPr lang="ru-RU" sz="2400" dirty="0" smtClean="0"/>
          </a:p>
          <a:p>
            <a:endParaRPr lang="ru-RU" sz="2400" dirty="0"/>
          </a:p>
          <a:p>
            <a:r>
              <a:rPr lang="en-US" sz="2400" dirty="0" smtClean="0"/>
              <a:t>#</a:t>
            </a:r>
            <a:r>
              <a:rPr lang="en-US" sz="2400" dirty="0"/>
              <a:t>include &lt;</a:t>
            </a:r>
            <a:r>
              <a:rPr lang="en-US" sz="2400" dirty="0" err="1"/>
              <a:t>qt</a:t>
            </a:r>
            <a:r>
              <a:rPr lang="en-US" sz="2400" dirty="0"/>
              <a:t>/</a:t>
            </a:r>
            <a:r>
              <a:rPr lang="en-US" sz="2400" dirty="0" err="1"/>
              <a:t>qbutton.h</a:t>
            </a:r>
            <a:r>
              <a:rPr lang="en-US" sz="2400" dirty="0"/>
              <a:t>&gt; </a:t>
            </a:r>
            <a:endParaRPr lang="ru-RU" sz="2400" dirty="0" smtClean="0"/>
          </a:p>
          <a:p>
            <a:r>
              <a:rPr lang="en-US" sz="2400" dirty="0" smtClean="0"/>
              <a:t>#</a:t>
            </a:r>
            <a:r>
              <a:rPr lang="en-US" sz="2400" dirty="0"/>
              <a:t>include &lt;</a:t>
            </a:r>
            <a:r>
              <a:rPr lang="en-US" sz="2400" dirty="0" err="1"/>
              <a:t>qt</a:t>
            </a:r>
            <a:r>
              <a:rPr lang="en-US" sz="2400" dirty="0"/>
              <a:t>/</a:t>
            </a:r>
            <a:r>
              <a:rPr lang="en-US" sz="2400" dirty="0" err="1"/>
              <a:t>qtextfield.h</a:t>
            </a:r>
            <a:r>
              <a:rPr lang="en-US" sz="2400" dirty="0"/>
              <a:t>&gt; </a:t>
            </a:r>
            <a:endParaRPr lang="ru-RU" sz="2400" dirty="0" smtClean="0"/>
          </a:p>
          <a:p>
            <a:endParaRPr lang="ru-RU" sz="2400" dirty="0"/>
          </a:p>
          <a:p>
            <a:r>
              <a:rPr lang="en-US" sz="2400" dirty="0" smtClean="0"/>
              <a:t>#</a:t>
            </a:r>
            <a:r>
              <a:rPr lang="en-US" sz="2400" dirty="0"/>
              <a:t>include "com/company/</a:t>
            </a:r>
            <a:r>
              <a:rPr lang="en-US" sz="2400" dirty="0" err="1"/>
              <a:t>ui</a:t>
            </a:r>
            <a:r>
              <a:rPr lang="en-US" sz="2400" dirty="0"/>
              <a:t>/</a:t>
            </a:r>
            <a:r>
              <a:rPr lang="en-US" sz="2400" dirty="0" err="1"/>
              <a:t>PropertiesDialog.h</a:t>
            </a:r>
            <a:r>
              <a:rPr lang="en-US" sz="2400" dirty="0"/>
              <a:t>" </a:t>
            </a:r>
            <a:endParaRPr lang="ru-RU" sz="2400" dirty="0" smtClean="0"/>
          </a:p>
          <a:p>
            <a:r>
              <a:rPr lang="en-US" sz="2400" dirty="0" smtClean="0"/>
              <a:t>#</a:t>
            </a:r>
            <a:r>
              <a:rPr lang="en-US" sz="2400" dirty="0"/>
              <a:t>include "com/company/</a:t>
            </a:r>
            <a:r>
              <a:rPr lang="en-US" sz="2400" dirty="0" err="1"/>
              <a:t>ui</a:t>
            </a:r>
            <a:r>
              <a:rPr lang="en-US" sz="2400" dirty="0"/>
              <a:t>/</a:t>
            </a:r>
            <a:r>
              <a:rPr lang="en-US" sz="2400" dirty="0" err="1"/>
              <a:t>MainWindow.h</a:t>
            </a:r>
            <a:r>
              <a:rPr lang="en-US" sz="2400" dirty="0"/>
              <a:t>"</a:t>
            </a:r>
            <a:endParaRPr lang="ru-RU" sz="2400" dirty="0"/>
          </a:p>
        </p:txBody>
      </p:sp>
    </p:spTree>
    <p:extLst>
      <p:ext uri="{BB962C8B-B14F-4D97-AF65-F5344CB8AC3E}">
        <p14:creationId xmlns:p14="http://schemas.microsoft.com/office/powerpoint/2010/main" val="136249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Директивы включения должны располагаться только в начале файла.</a:t>
            </a:r>
            <a:r>
              <a:rPr lang="ru-RU" dirty="0" smtClean="0"/>
              <a:t/>
            </a:r>
            <a:br>
              <a:rPr lang="ru-RU" dirty="0" smtClean="0"/>
            </a:br>
            <a:r>
              <a:rPr lang="ru-RU" b="1" dirty="0" smtClean="0"/>
              <a:t>.</a:t>
            </a:r>
            <a:r>
              <a:rPr lang="ru-RU" dirty="0" smtClean="0"/>
              <a:t/>
            </a:r>
            <a:br>
              <a:rPr lang="ru-RU" dirty="0" smtClean="0"/>
            </a:br>
            <a:endParaRPr lang="en-US" b="1" dirty="0"/>
          </a:p>
        </p:txBody>
      </p:sp>
    </p:spTree>
    <p:extLst>
      <p:ext uri="{BB962C8B-B14F-4D97-AF65-F5344CB8AC3E}">
        <p14:creationId xmlns:p14="http://schemas.microsoft.com/office/powerpoint/2010/main" val="4155396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Never Use using In a Header File</a:t>
            </a:r>
          </a:p>
          <a:p>
            <a:pPr marL="0" indent="0">
              <a:buNone/>
            </a:pPr>
            <a:r>
              <a:rPr lang="ru-RU" dirty="0" smtClean="0"/>
              <a:t/>
            </a:r>
            <a:br>
              <a:rPr lang="ru-RU" dirty="0" smtClean="0"/>
            </a:br>
            <a:r>
              <a:rPr lang="ru-RU" b="1" dirty="0" smtClean="0"/>
              <a:t>.</a:t>
            </a:r>
            <a:r>
              <a:rPr lang="en-US" dirty="0"/>
              <a:t> This causes the name space you are </a:t>
            </a:r>
            <a:r>
              <a:rPr lang="en-US" dirty="0" smtClean="0"/>
              <a:t>using</a:t>
            </a:r>
            <a:r>
              <a:rPr lang="en-US" dirty="0"/>
              <a:t> to be pulled into the namespace of the header file.</a:t>
            </a:r>
            <a:r>
              <a:rPr lang="ru-RU" dirty="0" smtClean="0"/>
              <a:t/>
            </a:r>
            <a:br>
              <a:rPr lang="ru-RU" dirty="0" smtClean="0"/>
            </a:br>
            <a:endParaRPr lang="en-US" b="1" dirty="0"/>
          </a:p>
        </p:txBody>
      </p:sp>
    </p:spTree>
    <p:extLst>
      <p:ext uri="{BB962C8B-B14F-4D97-AF65-F5344CB8AC3E}">
        <p14:creationId xmlns:p14="http://schemas.microsoft.com/office/powerpoint/2010/main" val="3330170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Use "" For Including Local Files</a:t>
            </a:r>
          </a:p>
          <a:p>
            <a:pPr marL="0" indent="0">
              <a:buNone/>
            </a:pPr>
            <a:r>
              <a:rPr lang="ru-RU" dirty="0" smtClean="0"/>
              <a:t/>
            </a:r>
            <a:br>
              <a:rPr lang="ru-RU" dirty="0" smtClean="0"/>
            </a:br>
            <a:r>
              <a:rPr lang="ru-RU" b="1" dirty="0" smtClean="0"/>
              <a:t>.</a:t>
            </a:r>
            <a:r>
              <a:rPr lang="en-US" dirty="0"/>
              <a:t> ... </a:t>
            </a:r>
            <a:r>
              <a:rPr lang="en-US" dirty="0" smtClean="0"/>
              <a:t>&lt;&gt;</a:t>
            </a:r>
            <a:r>
              <a:rPr lang="en-US" dirty="0"/>
              <a:t> is reserved for system includes.</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6889161" cy="44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387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Initialize Member Variables</a:t>
            </a:r>
          </a:p>
          <a:p>
            <a:pPr marL="0" indent="0">
              <a:buNone/>
            </a:pPr>
            <a:r>
              <a:rPr lang="ru-RU" dirty="0" smtClean="0"/>
              <a:t/>
            </a:r>
            <a:br>
              <a:rPr lang="ru-RU" dirty="0" smtClean="0"/>
            </a:br>
            <a:r>
              <a:rPr lang="ru-RU" b="1" dirty="0" smtClean="0"/>
              <a:t>.</a:t>
            </a:r>
            <a:r>
              <a:rPr lang="en-US" dirty="0"/>
              <a:t> ... with the member initializer list</a:t>
            </a:r>
            <a:endParaRPr lang="en-US" b="1" dirty="0"/>
          </a:p>
        </p:txBody>
      </p:sp>
      <p:sp>
        <p:nvSpPr>
          <p:cNvPr id="4" name="Rectangle 1"/>
          <p:cNvSpPr>
            <a:spLocks noChangeArrowheads="1"/>
          </p:cNvSpPr>
          <p:nvPr/>
        </p:nvSpPr>
        <p:spPr bwMode="auto">
          <a:xfrm>
            <a:off x="683568" y="2348880"/>
            <a:ext cx="7077579" cy="393954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err="1" smtClean="0">
                <a:ln>
                  <a:noFill/>
                </a:ln>
                <a:solidFill>
                  <a:srgbClr val="D73A49"/>
                </a:solidFill>
                <a:effectLst/>
                <a:latin typeface="SFMono-Regular"/>
                <a:cs typeface="Arial" pitchFamily="34" charset="0"/>
              </a:rPr>
              <a:t>class</a:t>
            </a:r>
            <a:r>
              <a:rPr kumimoji="0" lang="ru-RU" sz="3200" b="0" i="0" u="none" strike="noStrike" cap="none" normalizeH="0" baseline="0" dirty="0" smtClean="0">
                <a:ln>
                  <a:noFill/>
                </a:ln>
                <a:solidFill>
                  <a:srgbClr val="24292E"/>
                </a:solidFill>
                <a:effectLst/>
                <a:latin typeface="SFMono-Regular"/>
                <a:cs typeface="Arial" pitchFamily="34" charset="0"/>
              </a:rPr>
              <a:t> </a:t>
            </a:r>
            <a:r>
              <a:rPr kumimoji="0" lang="ru-RU" sz="3200" b="0" i="0" u="none" strike="noStrike" cap="none" normalizeH="0" baseline="0" dirty="0" err="1" smtClean="0">
                <a:ln>
                  <a:noFill/>
                </a:ln>
                <a:solidFill>
                  <a:srgbClr val="6F42C1"/>
                </a:solidFill>
                <a:effectLst/>
                <a:latin typeface="SFMono-Regular"/>
                <a:cs typeface="Arial" pitchFamily="34" charset="0"/>
              </a:rPr>
              <a:t>MyClass</a:t>
            </a:r>
            <a:r>
              <a:rPr kumimoji="0" lang="ru-RU" sz="3200" b="0" i="0" u="none" strike="noStrike" cap="none" normalizeH="0" baseline="0" dirty="0" smtClean="0">
                <a:ln>
                  <a:noFill/>
                </a:ln>
                <a:solidFill>
                  <a:srgbClr val="24292E"/>
                </a:solidFill>
                <a:effectLst/>
                <a:latin typeface="SFMono-Regular"/>
                <a:cs typeface="Arial" pitchFamily="34" charset="0"/>
              </a:rPr>
              <a:t> </a:t>
            </a:r>
            <a:endParaRPr kumimoji="0" lang="en-US" sz="32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err="1" smtClean="0">
                <a:ln>
                  <a:noFill/>
                </a:ln>
                <a:solidFill>
                  <a:srgbClr val="D73A49"/>
                </a:solidFill>
                <a:effectLst/>
                <a:latin typeface="SFMono-Regular"/>
                <a:cs typeface="Arial" pitchFamily="34" charset="0"/>
              </a:rPr>
              <a:t>public</a:t>
            </a:r>
            <a:r>
              <a:rPr kumimoji="0" lang="ru-RU" sz="3200" b="0" i="0" u="none" strike="noStrike" cap="none" normalizeH="0" baseline="0" dirty="0" smtClean="0">
                <a:ln>
                  <a:noFill/>
                </a:ln>
                <a:solidFill>
                  <a:srgbClr val="D73A49"/>
                </a:solidFill>
                <a:effectLst/>
                <a:latin typeface="SFMono-Regular"/>
                <a:cs typeface="Arial" pitchFamily="34" charset="0"/>
              </a:rPr>
              <a:t>:</a:t>
            </a:r>
            <a:r>
              <a:rPr kumimoji="0" lang="ru-RU" sz="3200"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3200" dirty="0">
                <a:solidFill>
                  <a:srgbClr val="24292E"/>
                </a:solidFill>
                <a:latin typeface="SFMono-Regular"/>
                <a:cs typeface="Arial" pitchFamily="34" charset="0"/>
              </a:rPr>
              <a:t> </a:t>
            </a:r>
            <a:r>
              <a:rPr lang="ru-RU" sz="3200" dirty="0" smtClean="0">
                <a:solidFill>
                  <a:srgbClr val="24292E"/>
                </a:solidFill>
                <a:latin typeface="SFMono-Regular"/>
                <a:cs typeface="Arial" pitchFamily="34" charset="0"/>
              </a:rPr>
              <a:t>   </a:t>
            </a:r>
            <a:r>
              <a:rPr kumimoji="0" lang="ru-RU" sz="3200" b="0" i="0" u="none" strike="noStrike" cap="none" normalizeH="0" baseline="0" dirty="0" err="1" smtClean="0">
                <a:ln>
                  <a:noFill/>
                </a:ln>
                <a:solidFill>
                  <a:srgbClr val="6F42C1"/>
                </a:solidFill>
                <a:effectLst/>
                <a:latin typeface="SFMono-Regular"/>
                <a:cs typeface="Arial" pitchFamily="34" charset="0"/>
              </a:rPr>
              <a:t>MyClass</a:t>
            </a:r>
            <a:r>
              <a:rPr kumimoji="0" lang="ru-RU" sz="3200" b="0" i="0" u="none" strike="noStrike" cap="none" normalizeH="0" baseline="0" dirty="0" smtClean="0">
                <a:ln>
                  <a:noFill/>
                </a:ln>
                <a:solidFill>
                  <a:srgbClr val="24292E"/>
                </a:solidFill>
                <a:effectLst/>
                <a:latin typeface="SFMono-Regular"/>
                <a:cs typeface="Arial" pitchFamily="34" charset="0"/>
              </a:rPr>
              <a:t>(</a:t>
            </a:r>
            <a:r>
              <a:rPr kumimoji="0" lang="ru-RU" sz="3200" b="0" i="0" u="none" strike="noStrike" cap="none" normalizeH="0" baseline="0" dirty="0" err="1" smtClean="0">
                <a:ln>
                  <a:noFill/>
                </a:ln>
                <a:solidFill>
                  <a:srgbClr val="D73A49"/>
                </a:solidFill>
                <a:effectLst/>
                <a:latin typeface="SFMono-Regular"/>
                <a:cs typeface="Arial" pitchFamily="34" charset="0"/>
              </a:rPr>
              <a:t>int</a:t>
            </a:r>
            <a:r>
              <a:rPr kumimoji="0" lang="ru-RU" sz="3200" b="0" i="0" u="none" strike="noStrike" cap="none" normalizeH="0" baseline="0" dirty="0" smtClean="0">
                <a:ln>
                  <a:noFill/>
                </a:ln>
                <a:solidFill>
                  <a:srgbClr val="24292E"/>
                </a:solidFill>
                <a:effectLst/>
                <a:latin typeface="SFMono-Regular"/>
                <a:cs typeface="Arial" pitchFamily="34" charset="0"/>
              </a:rPr>
              <a:t> </a:t>
            </a:r>
            <a:r>
              <a:rPr kumimoji="0" lang="ru-RU" sz="3200" b="0" i="0" u="none" strike="noStrike" cap="none" normalizeH="0" baseline="0" dirty="0" err="1" smtClean="0">
                <a:ln>
                  <a:noFill/>
                </a:ln>
                <a:solidFill>
                  <a:srgbClr val="24292E"/>
                </a:solidFill>
                <a:effectLst/>
                <a:latin typeface="SFMono-Regular"/>
                <a:cs typeface="Arial" pitchFamily="34" charset="0"/>
              </a:rPr>
              <a:t>value</a:t>
            </a:r>
            <a:r>
              <a:rPr kumimoji="0" lang="ru-RU" sz="3200" b="0" i="0" u="none" strike="noStrike" cap="none" normalizeH="0" baseline="0" dirty="0" smtClean="0">
                <a:ln>
                  <a:noFill/>
                </a:ln>
                <a:solidFill>
                  <a:srgbClr val="24292E"/>
                </a:solidFill>
                <a:effectLst/>
                <a:latin typeface="SFMono-Regular"/>
                <a:cs typeface="Arial" pitchFamily="34" charset="0"/>
              </a:rPr>
              <a:t>) : m</a:t>
            </a:r>
            <a:r>
              <a:rPr kumimoji="0" lang="en-US" sz="3200" b="0" i="0" u="none" strike="noStrike" cap="none" normalizeH="0" baseline="0" dirty="0" smtClean="0">
                <a:ln>
                  <a:noFill/>
                </a:ln>
                <a:solidFill>
                  <a:srgbClr val="24292E"/>
                </a:solidFill>
                <a:effectLst/>
                <a:latin typeface="SFMono-Regular"/>
                <a:cs typeface="Arial" pitchFamily="34" charset="0"/>
              </a:rPr>
              <a:t>V</a:t>
            </a:r>
            <a:r>
              <a:rPr kumimoji="0" lang="ru-RU" sz="3200" b="0" i="0" u="none" strike="noStrike" cap="none" normalizeH="0" baseline="0" dirty="0" err="1" smtClean="0">
                <a:ln>
                  <a:noFill/>
                </a:ln>
                <a:solidFill>
                  <a:srgbClr val="24292E"/>
                </a:solidFill>
                <a:effectLst/>
                <a:latin typeface="SFMono-Regular"/>
                <a:cs typeface="Arial" pitchFamily="34" charset="0"/>
              </a:rPr>
              <a:t>alue</a:t>
            </a:r>
            <a:r>
              <a:rPr kumimoji="0" lang="ru-RU" sz="3200" b="0" i="0" u="none" strike="noStrike" cap="none" normalizeH="0" baseline="0" dirty="0" smtClean="0">
                <a:ln>
                  <a:noFill/>
                </a:ln>
                <a:solidFill>
                  <a:srgbClr val="24292E"/>
                </a:solidFill>
                <a:effectLst/>
                <a:latin typeface="SFMono-Regular"/>
                <a:cs typeface="Arial" pitchFamily="34" charset="0"/>
              </a:rPr>
              <a:t>(</a:t>
            </a:r>
            <a:r>
              <a:rPr kumimoji="0" lang="ru-RU" sz="3200" b="0" i="0" u="none" strike="noStrike" cap="none" normalizeH="0" baseline="0" dirty="0" err="1" smtClean="0">
                <a:ln>
                  <a:noFill/>
                </a:ln>
                <a:solidFill>
                  <a:srgbClr val="24292E"/>
                </a:solidFill>
                <a:effectLst/>
                <a:latin typeface="SFMono-Regular"/>
                <a:cs typeface="Arial" pitchFamily="34" charset="0"/>
              </a:rPr>
              <a:t>value</a:t>
            </a:r>
            <a:r>
              <a:rPr kumimoji="0" lang="ru-RU" sz="3200"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3200" dirty="0">
                <a:solidFill>
                  <a:srgbClr val="24292E"/>
                </a:solidFill>
                <a:latin typeface="SFMono-Regular"/>
                <a:cs typeface="Arial" pitchFamily="34" charset="0"/>
              </a:rPr>
              <a:t> </a:t>
            </a:r>
            <a:r>
              <a:rPr lang="ru-RU" sz="3200" dirty="0" smtClean="0">
                <a:solidFill>
                  <a:srgbClr val="24292E"/>
                </a:solidFill>
                <a:latin typeface="SFMono-Regular"/>
                <a:cs typeface="Arial" pitchFamily="34" charset="0"/>
              </a:rPr>
              <a:t>   </a:t>
            </a:r>
            <a:r>
              <a:rPr kumimoji="0" lang="ru-RU" sz="3200"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err="1" smtClean="0">
                <a:ln>
                  <a:noFill/>
                </a:ln>
                <a:solidFill>
                  <a:srgbClr val="D73A49"/>
                </a:solidFill>
                <a:effectLst/>
                <a:latin typeface="SFMono-Regular"/>
                <a:cs typeface="Arial" pitchFamily="34" charset="0"/>
              </a:rPr>
              <a:t>private</a:t>
            </a:r>
            <a:r>
              <a:rPr kumimoji="0" lang="ru-RU" sz="3200" b="0" i="0" u="none" strike="noStrike" cap="none" normalizeH="0" baseline="0" dirty="0" smtClean="0">
                <a:ln>
                  <a:noFill/>
                </a:ln>
                <a:solidFill>
                  <a:srgbClr val="D73A49"/>
                </a:solidFill>
                <a:effectLst/>
                <a:latin typeface="SFMono-Regular"/>
                <a:cs typeface="Arial" pitchFamily="34" charset="0"/>
              </a:rPr>
              <a:t>:</a:t>
            </a:r>
            <a:r>
              <a:rPr kumimoji="0" lang="ru-RU" sz="3200"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3200" dirty="0">
                <a:solidFill>
                  <a:srgbClr val="24292E"/>
                </a:solidFill>
                <a:latin typeface="SFMono-Regular"/>
                <a:cs typeface="Arial" pitchFamily="34" charset="0"/>
              </a:rPr>
              <a:t> </a:t>
            </a:r>
            <a:r>
              <a:rPr lang="ru-RU" sz="3200" dirty="0" smtClean="0">
                <a:solidFill>
                  <a:srgbClr val="24292E"/>
                </a:solidFill>
                <a:latin typeface="SFMono-Regular"/>
                <a:cs typeface="Arial" pitchFamily="34" charset="0"/>
              </a:rPr>
              <a:t>  </a:t>
            </a:r>
            <a:r>
              <a:rPr kumimoji="0" lang="ru-RU" sz="3200" b="0" i="0" u="none" strike="noStrike" cap="none" normalizeH="0" baseline="0" dirty="0" err="1" smtClean="0">
                <a:ln>
                  <a:noFill/>
                </a:ln>
                <a:solidFill>
                  <a:srgbClr val="D73A49"/>
                </a:solidFill>
                <a:effectLst/>
                <a:latin typeface="SFMono-Regular"/>
                <a:cs typeface="Arial" pitchFamily="34" charset="0"/>
              </a:rPr>
              <a:t>int</a:t>
            </a:r>
            <a:r>
              <a:rPr kumimoji="0" lang="ru-RU" sz="3200" b="0" i="0" u="none" strike="noStrike" cap="none" normalizeH="0" baseline="0" dirty="0" smtClean="0">
                <a:ln>
                  <a:noFill/>
                </a:ln>
                <a:solidFill>
                  <a:srgbClr val="24292E"/>
                </a:solidFill>
                <a:effectLst/>
                <a:latin typeface="SFMono-Regular"/>
                <a:cs typeface="Arial" pitchFamily="34" charset="0"/>
              </a:rPr>
              <a:t> m</a:t>
            </a:r>
            <a:r>
              <a:rPr kumimoji="0" lang="en-US" sz="3200" b="0" i="0" u="none" strike="noStrike" cap="none" normalizeH="0" baseline="0" dirty="0" smtClean="0">
                <a:ln>
                  <a:noFill/>
                </a:ln>
                <a:solidFill>
                  <a:srgbClr val="24292E"/>
                </a:solidFill>
                <a:effectLst/>
                <a:latin typeface="SFMono-Regular"/>
                <a:cs typeface="Arial" pitchFamily="34" charset="0"/>
              </a:rPr>
              <a:t>V</a:t>
            </a:r>
            <a:r>
              <a:rPr kumimoji="0" lang="ru-RU" sz="3200" b="0" i="0" u="none" strike="noStrike" cap="none" normalizeH="0" baseline="0" dirty="0" err="1" smtClean="0">
                <a:ln>
                  <a:noFill/>
                </a:ln>
                <a:solidFill>
                  <a:srgbClr val="24292E"/>
                </a:solidFill>
                <a:effectLst/>
                <a:latin typeface="SFMono-Regular"/>
                <a:cs typeface="Arial" pitchFamily="34" charset="0"/>
              </a:rPr>
              <a:t>alue</a:t>
            </a:r>
            <a:r>
              <a:rPr kumimoji="0" lang="ru-RU" sz="3200" b="0" i="0" u="none" strike="noStrike" cap="none" normalizeH="0" baseline="0" dirty="0" smtClean="0">
                <a:ln>
                  <a:noFill/>
                </a:ln>
                <a:solidFill>
                  <a:srgbClr val="24292E"/>
                </a:solidFill>
                <a:effectLst/>
                <a:latin typeface="SFMono-Regular"/>
                <a:cs typeface="Arial" pitchFamily="34" charset="0"/>
              </a:rPr>
              <a:t>; </a:t>
            </a:r>
            <a:endParaRPr kumimoji="0" lang="en-US" sz="32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smtClean="0">
                <a:ln>
                  <a:noFill/>
                </a:ln>
                <a:solidFill>
                  <a:srgbClr val="24292E"/>
                </a:solidFill>
                <a:effectLst/>
                <a:latin typeface="SFMono-Regular"/>
                <a:cs typeface="Arial" pitchFamily="34" charset="0"/>
              </a:rPr>
              <a:t>};</a:t>
            </a:r>
            <a:r>
              <a:rPr kumimoji="0" lang="ru-RU" sz="3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69494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Forward Declare when Possible</a:t>
            </a:r>
          </a:p>
          <a:p>
            <a:pPr marL="0" indent="0">
              <a:buNone/>
            </a:pPr>
            <a:r>
              <a:rPr lang="ru-RU" dirty="0" smtClean="0"/>
              <a:t/>
            </a:r>
            <a:br>
              <a:rPr lang="ru-RU" dirty="0" smtClean="0"/>
            </a:br>
            <a:r>
              <a:rPr lang="ru-RU" b="1" dirty="0" smtClean="0"/>
              <a:t>.</a:t>
            </a:r>
            <a:r>
              <a:rPr lang="en-US" dirty="0"/>
              <a:t> This is a proactive approach to simplify compilation time and rebuilding dependencies.</a:t>
            </a:r>
            <a:endParaRPr lang="en-US" b="1" dirty="0"/>
          </a:p>
        </p:txBody>
      </p:sp>
      <p:sp>
        <p:nvSpPr>
          <p:cNvPr id="4" name="Rectangle 1"/>
          <p:cNvSpPr>
            <a:spLocks noChangeArrowheads="1"/>
          </p:cNvSpPr>
          <p:nvPr/>
        </p:nvSpPr>
        <p:spPr bwMode="auto">
          <a:xfrm>
            <a:off x="2051720" y="2308230"/>
            <a:ext cx="4760278" cy="44319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fontAlgn="base">
              <a:spcBef>
                <a:spcPct val="0"/>
              </a:spcBef>
              <a:spcAft>
                <a:spcPct val="0"/>
              </a:spcAft>
            </a:pPr>
            <a:r>
              <a:rPr lang="en-US" sz="2400" dirty="0" smtClean="0"/>
              <a:t>//good</a:t>
            </a:r>
          </a:p>
          <a:p>
            <a:pPr lvl="0" fontAlgn="base">
              <a:spcBef>
                <a:spcPct val="0"/>
              </a:spcBef>
              <a:spcAft>
                <a:spcPct val="0"/>
              </a:spcAft>
            </a:pPr>
            <a:r>
              <a:rPr lang="en-US" sz="2400" dirty="0" smtClean="0"/>
              <a:t>// </a:t>
            </a:r>
            <a:r>
              <a:rPr lang="en-US" sz="2400" dirty="0"/>
              <a:t>some header file</a:t>
            </a:r>
            <a:r>
              <a:rPr lang="en-US" sz="2400" dirty="0" smtClean="0"/>
              <a:t> </a:t>
            </a:r>
          </a:p>
          <a:p>
            <a:pPr lvl="0" fontAlgn="base">
              <a:spcBef>
                <a:spcPct val="0"/>
              </a:spcBef>
              <a:spcAft>
                <a:spcPct val="0"/>
              </a:spcAft>
            </a:pPr>
            <a:r>
              <a:rPr lang="en-US" sz="2400" dirty="0" smtClean="0"/>
              <a:t>class </a:t>
            </a:r>
            <a:r>
              <a:rPr lang="en-US" sz="2400" dirty="0" err="1"/>
              <a:t>MyClass</a:t>
            </a:r>
            <a:r>
              <a:rPr lang="en-US" sz="2400" dirty="0" smtClean="0"/>
              <a:t>; </a:t>
            </a:r>
          </a:p>
          <a:p>
            <a:pPr lvl="0" fontAlgn="base">
              <a:spcBef>
                <a:spcPct val="0"/>
              </a:spcBef>
              <a:spcAft>
                <a:spcPct val="0"/>
              </a:spcAft>
            </a:pPr>
            <a:endParaRPr lang="en-US" sz="2400" dirty="0" smtClean="0"/>
          </a:p>
          <a:p>
            <a:pPr lvl="0" fontAlgn="base">
              <a:spcBef>
                <a:spcPct val="0"/>
              </a:spcBef>
              <a:spcAft>
                <a:spcPct val="0"/>
              </a:spcAft>
            </a:pPr>
            <a:r>
              <a:rPr lang="en-US" sz="2400" dirty="0" smtClean="0"/>
              <a:t>void </a:t>
            </a:r>
            <a:r>
              <a:rPr lang="en-US" sz="2400" dirty="0" err="1"/>
              <a:t>doSomething</a:t>
            </a:r>
            <a:r>
              <a:rPr lang="en-US" sz="2400" dirty="0" smtClean="0"/>
              <a:t>(</a:t>
            </a:r>
            <a:r>
              <a:rPr lang="en-US" sz="2400" dirty="0" err="1"/>
              <a:t>const</a:t>
            </a:r>
            <a:r>
              <a:rPr lang="en-US" sz="2400" dirty="0" smtClean="0"/>
              <a:t> </a:t>
            </a:r>
            <a:r>
              <a:rPr lang="en-US" sz="2400" dirty="0" err="1" smtClean="0"/>
              <a:t>MyClass</a:t>
            </a:r>
            <a:r>
              <a:rPr lang="en-US" sz="2400" dirty="0" smtClean="0"/>
              <a:t> &amp;);</a:t>
            </a:r>
            <a:endParaRPr lang="ru-RU" sz="2400" dirty="0" smtClean="0"/>
          </a:p>
          <a:p>
            <a:pPr lvl="0" fontAlgn="base">
              <a:spcBef>
                <a:spcPct val="0"/>
              </a:spcBef>
              <a:spcAft>
                <a:spcPct val="0"/>
              </a:spcAft>
            </a:pPr>
            <a:endParaRPr lang="ru-RU" sz="2400" dirty="0"/>
          </a:p>
          <a:p>
            <a:pPr lvl="0" fontAlgn="base">
              <a:spcBef>
                <a:spcPct val="0"/>
              </a:spcBef>
              <a:spcAft>
                <a:spcPct val="0"/>
              </a:spcAft>
            </a:pPr>
            <a:r>
              <a:rPr lang="en-US" sz="2400" dirty="0" smtClean="0"/>
              <a:t>//bad</a:t>
            </a:r>
          </a:p>
          <a:p>
            <a:pPr lvl="0" fontAlgn="base">
              <a:spcBef>
                <a:spcPct val="0"/>
              </a:spcBef>
              <a:spcAft>
                <a:spcPct val="0"/>
              </a:spcAft>
            </a:pPr>
            <a:r>
              <a:rPr lang="en-US" sz="2400" dirty="0"/>
              <a:t>// some header file</a:t>
            </a:r>
            <a:r>
              <a:rPr lang="en-US" sz="2400" dirty="0" smtClean="0"/>
              <a:t> </a:t>
            </a:r>
          </a:p>
          <a:p>
            <a:pPr lvl="0" fontAlgn="base">
              <a:spcBef>
                <a:spcPct val="0"/>
              </a:spcBef>
              <a:spcAft>
                <a:spcPct val="0"/>
              </a:spcAft>
            </a:pPr>
            <a:r>
              <a:rPr lang="en-US" sz="2400" dirty="0" smtClean="0"/>
              <a:t>#</a:t>
            </a:r>
            <a:r>
              <a:rPr lang="en-US" sz="2400" dirty="0"/>
              <a:t>include</a:t>
            </a:r>
            <a:r>
              <a:rPr lang="en-US" sz="2400" dirty="0" smtClean="0"/>
              <a:t> </a:t>
            </a:r>
            <a:r>
              <a:rPr lang="en-US" sz="2400" dirty="0"/>
              <a:t>"MyClass.hpp"</a:t>
            </a:r>
            <a:r>
              <a:rPr lang="en-US" sz="2400" dirty="0" smtClean="0"/>
              <a:t> </a:t>
            </a:r>
          </a:p>
          <a:p>
            <a:pPr lvl="0" fontAlgn="base">
              <a:spcBef>
                <a:spcPct val="0"/>
              </a:spcBef>
              <a:spcAft>
                <a:spcPct val="0"/>
              </a:spcAft>
            </a:pPr>
            <a:endParaRPr lang="en-US" sz="2400" dirty="0"/>
          </a:p>
          <a:p>
            <a:pPr lvl="0" fontAlgn="base">
              <a:spcBef>
                <a:spcPct val="0"/>
              </a:spcBef>
              <a:spcAft>
                <a:spcPct val="0"/>
              </a:spcAft>
            </a:pPr>
            <a:r>
              <a:rPr lang="en-US" sz="2400" dirty="0" smtClean="0"/>
              <a:t>void </a:t>
            </a:r>
            <a:r>
              <a:rPr lang="en-US" sz="2400" dirty="0" err="1"/>
              <a:t>doSomething</a:t>
            </a:r>
            <a:r>
              <a:rPr lang="en-US" sz="2400" dirty="0" smtClean="0"/>
              <a:t>(</a:t>
            </a:r>
            <a:r>
              <a:rPr lang="en-US" sz="2400" dirty="0" err="1"/>
              <a:t>const</a:t>
            </a:r>
            <a:r>
              <a:rPr lang="en-US" sz="2400" dirty="0" smtClean="0"/>
              <a:t> </a:t>
            </a:r>
            <a:r>
              <a:rPr lang="en-US" sz="2400" dirty="0" err="1" smtClean="0"/>
              <a:t>MyClass</a:t>
            </a:r>
            <a:r>
              <a:rPr lang="en-US" sz="2400" dirty="0" smtClean="0"/>
              <a:t> &amp;);</a:t>
            </a:r>
          </a:p>
          <a:p>
            <a:pPr lvl="0" fontAlgn="base">
              <a:spcBef>
                <a:spcPct val="0"/>
              </a:spcBef>
              <a:spcAft>
                <a:spcPct val="0"/>
              </a:spcAft>
            </a:pP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38792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Выражения</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146753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Локальные типы, используемые в одном файле, должны быть объявлены только в нём.</a:t>
            </a:r>
            <a:r>
              <a:rPr lang="ru-RU" dirty="0" smtClean="0"/>
              <a:t/>
            </a:r>
            <a:br>
              <a:rPr lang="ru-RU" dirty="0" smtClean="0"/>
            </a:br>
            <a:endParaRPr lang="en-US" b="1" dirty="0"/>
          </a:p>
        </p:txBody>
      </p:sp>
      <p:sp>
        <p:nvSpPr>
          <p:cNvPr id="4" name="Прямоугольник 3"/>
          <p:cNvSpPr/>
          <p:nvPr/>
        </p:nvSpPr>
        <p:spPr>
          <a:xfrm>
            <a:off x="325246" y="2852936"/>
            <a:ext cx="7776864" cy="461665"/>
          </a:xfrm>
          <a:prstGeom prst="rect">
            <a:avLst/>
          </a:prstGeom>
        </p:spPr>
        <p:txBody>
          <a:bodyPr wrap="square">
            <a:spAutoFit/>
          </a:bodyPr>
          <a:lstStyle/>
          <a:p>
            <a:r>
              <a:rPr lang="ru-RU" sz="2400" dirty="0"/>
              <a:t>Улучшает сокрытие информации.</a:t>
            </a:r>
          </a:p>
        </p:txBody>
      </p:sp>
    </p:spTree>
    <p:extLst>
      <p:ext uri="{BB962C8B-B14F-4D97-AF65-F5344CB8AC3E}">
        <p14:creationId xmlns:p14="http://schemas.microsoft.com/office/powerpoint/2010/main" val="423154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Соглашения об именовании</a:t>
            </a: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425861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Разделы класса </a:t>
            </a:r>
            <a:r>
              <a:rPr lang="ru-RU" dirty="0" err="1"/>
              <a:t>public</a:t>
            </a:r>
            <a:r>
              <a:rPr lang="ru-RU" b="1" dirty="0"/>
              <a:t>,</a:t>
            </a:r>
            <a:r>
              <a:rPr lang="ru-RU" dirty="0"/>
              <a:t> </a:t>
            </a:r>
            <a:r>
              <a:rPr lang="ru-RU" dirty="0" err="1"/>
              <a:t>protected</a:t>
            </a:r>
            <a:r>
              <a:rPr lang="ru-RU" b="1" dirty="0"/>
              <a:t> и </a:t>
            </a:r>
            <a:r>
              <a:rPr lang="ru-RU" dirty="0" err="1"/>
              <a:t>private</a:t>
            </a:r>
            <a:r>
              <a:rPr lang="ru-RU" b="1" dirty="0"/>
              <a:t> должны быть отсортированы. Все разделы должны быть явно указаны.</a:t>
            </a:r>
            <a:r>
              <a:rPr lang="ru-RU" dirty="0" smtClean="0"/>
              <a:t/>
            </a:r>
            <a:br>
              <a:rPr lang="ru-RU" dirty="0" smtClean="0"/>
            </a:br>
            <a:endParaRPr lang="en-US" b="1" dirty="0"/>
          </a:p>
        </p:txBody>
      </p:sp>
      <p:sp>
        <p:nvSpPr>
          <p:cNvPr id="4" name="Прямоугольник 3"/>
          <p:cNvSpPr/>
          <p:nvPr/>
        </p:nvSpPr>
        <p:spPr>
          <a:xfrm>
            <a:off x="325246" y="2852936"/>
            <a:ext cx="7776864" cy="1200329"/>
          </a:xfrm>
          <a:prstGeom prst="rect">
            <a:avLst/>
          </a:prstGeom>
        </p:spPr>
        <p:txBody>
          <a:bodyPr wrap="square">
            <a:spAutoFit/>
          </a:bodyPr>
          <a:lstStyle/>
          <a:p>
            <a:r>
              <a:rPr lang="ru-RU" sz="2400" dirty="0"/>
              <a:t>Сперва должен идти раздел </a:t>
            </a:r>
            <a:r>
              <a:rPr lang="ru-RU" sz="2400" i="1" dirty="0" err="1"/>
              <a:t>public</a:t>
            </a:r>
            <a:r>
              <a:rPr lang="ru-RU" sz="2400" dirty="0"/>
              <a:t>, что избавит желающих ознакомиться с классом от чтения разделов </a:t>
            </a:r>
            <a:r>
              <a:rPr lang="ru-RU" sz="2400" i="1" dirty="0" err="1"/>
              <a:t>protected</a:t>
            </a:r>
            <a:r>
              <a:rPr lang="ru-RU" sz="2400" i="1" dirty="0"/>
              <a:t>/</a:t>
            </a:r>
            <a:r>
              <a:rPr lang="ru-RU" sz="2400" i="1" dirty="0" err="1"/>
              <a:t>private</a:t>
            </a:r>
            <a:r>
              <a:rPr lang="ru-RU" sz="2400" dirty="0" smtClean="0"/>
              <a:t>.</a:t>
            </a:r>
            <a:endParaRPr lang="ru-RU" sz="2400" dirty="0"/>
          </a:p>
        </p:txBody>
      </p:sp>
    </p:spTree>
    <p:extLst>
      <p:ext uri="{BB962C8B-B14F-4D97-AF65-F5344CB8AC3E}">
        <p14:creationId xmlns:p14="http://schemas.microsoft.com/office/powerpoint/2010/main" val="447922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Приведение типов должно быть явным. Никогда не полагайтесь на неявное приведение типов.</a:t>
            </a:r>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325246" y="2852936"/>
            <a:ext cx="7776864" cy="830997"/>
          </a:xfrm>
          <a:prstGeom prst="rect">
            <a:avLst/>
          </a:prstGeom>
        </p:spPr>
        <p:txBody>
          <a:bodyPr wrap="square">
            <a:spAutoFit/>
          </a:bodyPr>
          <a:lstStyle/>
          <a:p>
            <a:r>
              <a:rPr lang="ru-RU" sz="2400" dirty="0"/>
              <a:t>Этим программист показывает, что ему известно о различии типов, что смешение сделано намеренно.</a:t>
            </a:r>
          </a:p>
        </p:txBody>
      </p:sp>
      <p:sp>
        <p:nvSpPr>
          <p:cNvPr id="6" name="Прямоугольник 5"/>
          <p:cNvSpPr/>
          <p:nvPr/>
        </p:nvSpPr>
        <p:spPr>
          <a:xfrm>
            <a:off x="395536" y="2132856"/>
            <a:ext cx="8496944" cy="400110"/>
          </a:xfrm>
          <a:prstGeom prst="rect">
            <a:avLst/>
          </a:prstGeom>
        </p:spPr>
        <p:txBody>
          <a:bodyPr wrap="square">
            <a:spAutoFit/>
          </a:bodyPr>
          <a:lstStyle/>
          <a:p>
            <a:r>
              <a:rPr lang="en-US" sz="2000" dirty="0" err="1"/>
              <a:t>floatValue</a:t>
            </a:r>
            <a:r>
              <a:rPr lang="en-US" sz="2000" dirty="0"/>
              <a:t> = </a:t>
            </a:r>
            <a:r>
              <a:rPr lang="en-US" sz="2000" dirty="0" err="1"/>
              <a:t>static_cast</a:t>
            </a:r>
            <a:r>
              <a:rPr lang="en-US" sz="2000" dirty="0"/>
              <a:t>&lt;float&gt;(</a:t>
            </a:r>
            <a:r>
              <a:rPr lang="en-US" sz="2000" dirty="0" err="1"/>
              <a:t>intValue</a:t>
            </a:r>
            <a:r>
              <a:rPr lang="en-US" sz="2000" dirty="0"/>
              <a:t>); </a:t>
            </a:r>
            <a:r>
              <a:rPr lang="en-US" sz="2000" i="1" dirty="0"/>
              <a:t>// </a:t>
            </a:r>
            <a:r>
              <a:rPr lang="ru-RU" sz="2000" i="1" dirty="0"/>
              <a:t>НЕЛЬЗЯ: </a:t>
            </a:r>
            <a:r>
              <a:rPr lang="en-US" sz="2000" i="1" dirty="0" err="1"/>
              <a:t>floatValue</a:t>
            </a:r>
            <a:r>
              <a:rPr lang="en-US" sz="2000" i="1" dirty="0"/>
              <a:t> = </a:t>
            </a:r>
            <a:r>
              <a:rPr lang="en-US" sz="2000" i="1" dirty="0" err="1"/>
              <a:t>intValue</a:t>
            </a:r>
            <a:r>
              <a:rPr lang="en-US" sz="2000" i="1" dirty="0"/>
              <a:t>;</a:t>
            </a:r>
            <a:endParaRPr lang="ru-RU" sz="2000" dirty="0"/>
          </a:p>
        </p:txBody>
      </p:sp>
    </p:spTree>
    <p:extLst>
      <p:ext uri="{BB962C8B-B14F-4D97-AF65-F5344CB8AC3E}">
        <p14:creationId xmlns:p14="http://schemas.microsoft.com/office/powerpoint/2010/main" val="1473477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инициализировать переменные в месте их объявления.</a:t>
            </a:r>
            <a:r>
              <a:rPr lang="ru-RU" dirty="0" smtClean="0"/>
              <a:t/>
            </a:r>
            <a:br>
              <a:rPr lang="ru-RU" dirty="0" smtClean="0"/>
            </a:br>
            <a:r>
              <a:rPr lang="ru-RU" dirty="0" smtClean="0"/>
              <a:t/>
            </a:r>
            <a:br>
              <a:rPr lang="ru-RU" dirty="0" smtClean="0"/>
            </a:br>
            <a:r>
              <a:rPr lang="ru-RU" dirty="0"/>
              <a:t>Это даёт гарантию, что переменные пригодны для использования в любой момент времени. Но иногда нет возможности осуществить это:</a:t>
            </a:r>
            <a:endParaRPr lang="en-US" b="1" dirty="0"/>
          </a:p>
        </p:txBody>
      </p:sp>
      <p:sp>
        <p:nvSpPr>
          <p:cNvPr id="6" name="Прямоугольник 5"/>
          <p:cNvSpPr/>
          <p:nvPr/>
        </p:nvSpPr>
        <p:spPr>
          <a:xfrm>
            <a:off x="429126" y="3933056"/>
            <a:ext cx="8496944" cy="707886"/>
          </a:xfrm>
          <a:prstGeom prst="rect">
            <a:avLst/>
          </a:prstGeom>
        </p:spPr>
        <p:txBody>
          <a:bodyPr wrap="square">
            <a:spAutoFit/>
          </a:bodyPr>
          <a:lstStyle/>
          <a:p>
            <a:r>
              <a:rPr lang="en-US" sz="2000" dirty="0" err="1"/>
              <a:t>int</a:t>
            </a:r>
            <a:r>
              <a:rPr lang="en-US" sz="2000" dirty="0"/>
              <a:t> x, y, z</a:t>
            </a:r>
            <a:r>
              <a:rPr lang="en-US" sz="2000" i="1" dirty="0"/>
              <a:t>;</a:t>
            </a:r>
            <a:r>
              <a:rPr lang="en-US" sz="2000" dirty="0"/>
              <a:t> </a:t>
            </a:r>
            <a:endParaRPr lang="ru-RU" sz="2000" dirty="0" smtClean="0"/>
          </a:p>
          <a:p>
            <a:r>
              <a:rPr lang="en-US" sz="2000" dirty="0" err="1" smtClean="0"/>
              <a:t>getCenter</a:t>
            </a:r>
            <a:r>
              <a:rPr lang="en-US" sz="2000" dirty="0"/>
              <a:t>(&amp;x, &amp;y, &amp;z)</a:t>
            </a:r>
            <a:r>
              <a:rPr lang="en-US" sz="2000" i="1" dirty="0"/>
              <a:t>;</a:t>
            </a:r>
            <a:endParaRPr lang="ru-RU" sz="2000" dirty="0"/>
          </a:p>
        </p:txBody>
      </p:sp>
      <p:sp>
        <p:nvSpPr>
          <p:cNvPr id="5" name="Прямоугольник 4"/>
          <p:cNvSpPr/>
          <p:nvPr/>
        </p:nvSpPr>
        <p:spPr>
          <a:xfrm>
            <a:off x="467544" y="4797152"/>
            <a:ext cx="8280920" cy="1384995"/>
          </a:xfrm>
          <a:prstGeom prst="rect">
            <a:avLst/>
          </a:prstGeom>
        </p:spPr>
        <p:txBody>
          <a:bodyPr wrap="square">
            <a:spAutoFit/>
          </a:bodyPr>
          <a:lstStyle/>
          <a:p>
            <a:r>
              <a:rPr lang="ru-RU" sz="2800" dirty="0"/>
              <a:t>В этих случаях лучше оставить переменные неинициализированными, чем присваивать им какие-либо значения. </a:t>
            </a:r>
          </a:p>
        </p:txBody>
      </p:sp>
    </p:spTree>
    <p:extLst>
      <p:ext uri="{BB962C8B-B14F-4D97-AF65-F5344CB8AC3E}">
        <p14:creationId xmlns:p14="http://schemas.microsoft.com/office/powerpoint/2010/main" val="1691100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92500" lnSpcReduction="10000"/>
          </a:bodyPr>
          <a:lstStyle/>
          <a:p>
            <a:r>
              <a:rPr lang="ru-RU" b="1" dirty="0"/>
              <a:t> Не следует объявлять </a:t>
            </a:r>
            <a:r>
              <a:rPr lang="ru-RU" b="1" dirty="0" smtClean="0"/>
              <a:t>поля класса </a:t>
            </a:r>
            <a:r>
              <a:rPr lang="ru-RU" b="1" dirty="0"/>
              <a:t>как</a:t>
            </a:r>
            <a:r>
              <a:rPr lang="ru-RU" dirty="0"/>
              <a:t> </a:t>
            </a:r>
            <a:r>
              <a:rPr lang="ru-RU" dirty="0" err="1"/>
              <a:t>public</a:t>
            </a:r>
            <a:r>
              <a:rPr lang="ru-RU" b="1" dirty="0"/>
              <a:t>.</a:t>
            </a:r>
            <a:r>
              <a:rPr lang="ru-RU" dirty="0" smtClean="0"/>
              <a:t/>
            </a:r>
            <a:br>
              <a:rPr lang="ru-RU" dirty="0" smtClean="0"/>
            </a:br>
            <a:r>
              <a:rPr lang="ru-RU" dirty="0" smtClean="0"/>
              <a:t/>
            </a:r>
            <a:br>
              <a:rPr lang="ru-RU" dirty="0" smtClean="0"/>
            </a:br>
            <a:r>
              <a:rPr lang="ru-RU" dirty="0"/>
              <a:t>Эти переменные нарушают принципы сокрытия информации и инкапсуляции. Вместо этого используйте переменные с модификатором </a:t>
            </a:r>
            <a:r>
              <a:rPr lang="ru-RU" i="1" dirty="0" err="1"/>
              <a:t>private</a:t>
            </a:r>
            <a:r>
              <a:rPr lang="ru-RU" dirty="0"/>
              <a:t> и соответствующие функции доступа. Исключение — класс без поведения, практически структура данных (эквивалент структур языка C). В этом случае нет смысла скрывать эти переменные.</a:t>
            </a:r>
            <a:r>
              <a:rPr lang="ru-RU" dirty="0" smtClean="0"/>
              <a:t/>
            </a:r>
            <a:br>
              <a:rPr lang="ru-RU" dirty="0" smtClean="0"/>
            </a:br>
            <a:r>
              <a:rPr lang="ru-RU" dirty="0" smtClean="0"/>
              <a:t/>
            </a:r>
            <a:br>
              <a:rPr lang="ru-RU" dirty="0" smtClean="0"/>
            </a:br>
            <a:r>
              <a:rPr lang="ru-RU" dirty="0"/>
              <a:t>Обратите внимание, что структуры в языке C++ оставлены только для совместимости с C; их использование ухудшает читаемость кода. Вместо структур используйте классы.</a:t>
            </a:r>
            <a:endParaRPr lang="en-US" b="1" dirty="0"/>
          </a:p>
        </p:txBody>
      </p:sp>
    </p:spTree>
    <p:extLst>
      <p:ext uri="{BB962C8B-B14F-4D97-AF65-F5344CB8AC3E}">
        <p14:creationId xmlns:p14="http://schemas.microsoft.com/office/powerpoint/2010/main" val="1831604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92500" lnSpcReduction="20000"/>
          </a:bodyPr>
          <a:lstStyle/>
          <a:p>
            <a:r>
              <a:rPr lang="ru-RU" b="1" dirty="0"/>
              <a:t> Символ указателя или ссылки в языке C++ следует ставить сразу после имени типа, а не с именем переменной</a:t>
            </a:r>
            <a:r>
              <a:rPr lang="ru-RU" b="1" dirty="0" smtClean="0"/>
              <a:t>.</a:t>
            </a:r>
          </a:p>
          <a:p>
            <a:endParaRPr lang="ru-RU" b="1" dirty="0"/>
          </a:p>
          <a:p>
            <a:endParaRPr lang="ru-RU" b="1" dirty="0" smtClean="0"/>
          </a:p>
          <a:p>
            <a:endParaRPr lang="ru-RU" b="1" dirty="0"/>
          </a:p>
          <a:p>
            <a:endParaRPr lang="ru-RU" b="1" dirty="0" smtClean="0"/>
          </a:p>
          <a:p>
            <a:endParaRPr lang="ru-RU" b="1" dirty="0"/>
          </a:p>
          <a:p>
            <a:r>
              <a:rPr lang="ru-RU" dirty="0"/>
              <a:t>То, что переменная — указатель или ссылка, относится скорее к её типу, а не к имени. Программисты на C часто используют другой подход, но в C++ лучше придерживаться этой рекомендации</a:t>
            </a:r>
            <a:r>
              <a:rPr lang="ru-RU" dirty="0" smtClean="0"/>
              <a:t>.</a:t>
            </a:r>
            <a:br>
              <a:rPr lang="ru-RU" dirty="0" smtClean="0"/>
            </a:br>
            <a:r>
              <a:rPr lang="ru-RU" dirty="0" smtClean="0"/>
              <a:t/>
            </a:r>
            <a:br>
              <a:rPr lang="ru-RU" dirty="0" smtClean="0"/>
            </a:br>
            <a:endParaRPr lang="en-US" b="1" dirty="0"/>
          </a:p>
        </p:txBody>
      </p:sp>
      <p:sp>
        <p:nvSpPr>
          <p:cNvPr id="4" name="Прямоугольник 3"/>
          <p:cNvSpPr/>
          <p:nvPr/>
        </p:nvSpPr>
        <p:spPr>
          <a:xfrm>
            <a:off x="827583" y="1916832"/>
            <a:ext cx="9677999" cy="1200329"/>
          </a:xfrm>
          <a:prstGeom prst="rect">
            <a:avLst/>
          </a:prstGeom>
        </p:spPr>
        <p:txBody>
          <a:bodyPr wrap="square">
            <a:spAutoFit/>
          </a:bodyPr>
          <a:lstStyle/>
          <a:p>
            <a:r>
              <a:rPr lang="ru-RU" sz="3600" dirty="0" err="1"/>
              <a:t>float</a:t>
            </a:r>
            <a:r>
              <a:rPr lang="ru-RU" sz="3600" dirty="0"/>
              <a:t>* x; </a:t>
            </a:r>
            <a:r>
              <a:rPr lang="ru-RU" sz="3600" i="1" dirty="0"/>
              <a:t>// НЕ РЕКОМЕНДУЕТСЯ: </a:t>
            </a:r>
            <a:r>
              <a:rPr lang="ru-RU" sz="3600" i="1" dirty="0" err="1" smtClean="0"/>
              <a:t>float</a:t>
            </a:r>
            <a:r>
              <a:rPr lang="ru-RU" sz="3600" i="1" dirty="0" smtClean="0"/>
              <a:t> </a:t>
            </a:r>
            <a:r>
              <a:rPr lang="ru-RU" sz="3600" i="1" dirty="0"/>
              <a:t>*x; </a:t>
            </a:r>
            <a:endParaRPr lang="ru-RU" sz="3600" i="1" dirty="0" smtClean="0"/>
          </a:p>
          <a:p>
            <a:r>
              <a:rPr lang="ru-RU" sz="3600" dirty="0" err="1" smtClean="0"/>
              <a:t>int</a:t>
            </a:r>
            <a:r>
              <a:rPr lang="ru-RU" sz="3600" dirty="0"/>
              <a:t>&amp; y; </a:t>
            </a:r>
            <a:r>
              <a:rPr lang="ru-RU" sz="3600" i="1" dirty="0"/>
              <a:t>// НЕ РЕКОМЕНДУЕТСЯ: </a:t>
            </a:r>
            <a:r>
              <a:rPr lang="ru-RU" sz="3600" i="1" dirty="0" err="1"/>
              <a:t>int</a:t>
            </a:r>
            <a:r>
              <a:rPr lang="ru-RU" sz="3600" i="1" dirty="0"/>
              <a:t> &amp;y;</a:t>
            </a:r>
            <a:endParaRPr lang="ru-RU" sz="3600" dirty="0"/>
          </a:p>
        </p:txBody>
      </p:sp>
    </p:spTree>
    <p:extLst>
      <p:ext uri="{BB962C8B-B14F-4D97-AF65-F5344CB8AC3E}">
        <p14:creationId xmlns:p14="http://schemas.microsoft.com/office/powerpoint/2010/main" val="930360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Переменные следует объявлять в как можно меньшей области видимости.</a:t>
            </a:r>
          </a:p>
          <a:p>
            <a:endParaRPr lang="ru-RU" b="1" dirty="0" smtClean="0"/>
          </a:p>
          <a:p>
            <a:endParaRPr lang="ru-RU" b="1" dirty="0"/>
          </a:p>
          <a:p>
            <a:r>
              <a:rPr lang="ru-RU" dirty="0"/>
              <a:t>Это упрощает контроль над действием переменной и сторонними эффектами. </a:t>
            </a:r>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827583" y="1916832"/>
            <a:ext cx="9677999" cy="646331"/>
          </a:xfrm>
          <a:prstGeom prst="rect">
            <a:avLst/>
          </a:prstGeom>
        </p:spPr>
        <p:txBody>
          <a:bodyPr wrap="square">
            <a:spAutoFit/>
          </a:bodyPr>
          <a:lstStyle/>
          <a:p>
            <a:endParaRPr lang="ru-RU" sz="3600" dirty="0"/>
          </a:p>
        </p:txBody>
      </p:sp>
    </p:spTree>
    <p:extLst>
      <p:ext uri="{BB962C8B-B14F-4D97-AF65-F5344CB8AC3E}">
        <p14:creationId xmlns:p14="http://schemas.microsoft.com/office/powerpoint/2010/main" val="1430243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Нельзя включать в конструкцию </a:t>
            </a:r>
            <a:r>
              <a:rPr lang="ru-RU" b="1" dirty="0" err="1"/>
              <a:t>for</a:t>
            </a:r>
            <a:r>
              <a:rPr lang="ru-RU" b="1" dirty="0"/>
              <a:t>() выражения, не относящиеся к управлению циклом.</a:t>
            </a:r>
          </a:p>
          <a:p>
            <a:endParaRPr lang="ru-RU" b="1" dirty="0" smtClean="0"/>
          </a:p>
          <a:p>
            <a:endParaRPr lang="ru-RU" b="1" dirty="0"/>
          </a:p>
          <a:p>
            <a:endParaRPr lang="ru-RU" b="1" dirty="0" smtClean="0"/>
          </a:p>
          <a:p>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0" y="1916832"/>
            <a:ext cx="9677999" cy="1569660"/>
          </a:xfrm>
          <a:prstGeom prst="rect">
            <a:avLst/>
          </a:prstGeom>
        </p:spPr>
        <p:txBody>
          <a:bodyPr wrap="square">
            <a:spAutoFit/>
          </a:bodyPr>
          <a:lstStyle/>
          <a:p>
            <a:r>
              <a:rPr lang="nn-NO" sz="3200" dirty="0"/>
              <a:t>sum = 0; </a:t>
            </a:r>
            <a:endParaRPr lang="ru-RU" sz="3200" dirty="0" smtClean="0"/>
          </a:p>
          <a:p>
            <a:r>
              <a:rPr lang="nn-NO" sz="3200" dirty="0" smtClean="0"/>
              <a:t>for </a:t>
            </a:r>
            <a:r>
              <a:rPr lang="nn-NO" sz="3200" dirty="0"/>
              <a:t>(i = 0; i &lt; 100; i++) </a:t>
            </a:r>
            <a:r>
              <a:rPr lang="ru-RU" sz="3200" dirty="0"/>
              <a:t>	</a:t>
            </a:r>
            <a:endParaRPr lang="ru-RU" sz="3200" dirty="0" smtClean="0"/>
          </a:p>
          <a:p>
            <a:r>
              <a:rPr lang="ru-RU" sz="3200" dirty="0" smtClean="0"/>
              <a:t>	</a:t>
            </a:r>
            <a:r>
              <a:rPr lang="nn-NO" sz="3200" dirty="0" smtClean="0"/>
              <a:t>sum </a:t>
            </a:r>
            <a:r>
              <a:rPr lang="nn-NO" sz="3200" dirty="0"/>
              <a:t>+= value[i]; </a:t>
            </a:r>
            <a:endParaRPr lang="ru-RU" sz="3200" dirty="0" smtClean="0"/>
          </a:p>
        </p:txBody>
      </p:sp>
      <p:sp>
        <p:nvSpPr>
          <p:cNvPr id="5" name="Прямоугольник 4"/>
          <p:cNvSpPr/>
          <p:nvPr/>
        </p:nvSpPr>
        <p:spPr>
          <a:xfrm>
            <a:off x="720179" y="4167664"/>
            <a:ext cx="7165936" cy="1354217"/>
          </a:xfrm>
          <a:prstGeom prst="rect">
            <a:avLst/>
          </a:prstGeom>
        </p:spPr>
        <p:txBody>
          <a:bodyPr wrap="none">
            <a:spAutoFit/>
          </a:bodyPr>
          <a:lstStyle/>
          <a:p>
            <a:r>
              <a:rPr lang="nn-NO" sz="3200" i="1" dirty="0" smtClean="0"/>
              <a:t>// НЕЛЬЗЯ: for (i = 0, sum = 0; i &lt; 100; i++)</a:t>
            </a:r>
            <a:endParaRPr lang="ru-RU" sz="3200" i="1" dirty="0" smtClean="0"/>
          </a:p>
          <a:p>
            <a:r>
              <a:rPr lang="nn-NO" sz="3200" dirty="0" smtClean="0"/>
              <a:t>sum += value[i];</a:t>
            </a:r>
            <a:endParaRPr lang="ru-RU" sz="3200" dirty="0" smtClean="0"/>
          </a:p>
          <a:p>
            <a:r>
              <a:rPr lang="nn-NO" dirty="0" smtClean="0"/>
              <a:t> </a:t>
            </a:r>
            <a:endParaRPr lang="ru-RU" dirty="0" smtClean="0"/>
          </a:p>
        </p:txBody>
      </p:sp>
    </p:spTree>
    <p:extLst>
      <p:ext uri="{BB962C8B-B14F-4D97-AF65-F5344CB8AC3E}">
        <p14:creationId xmlns:p14="http://schemas.microsoft.com/office/powerpoint/2010/main" val="1430243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Переменные, относящиеся к циклу, следует инициализировать непосредственно перед ним</a:t>
            </a:r>
            <a:endParaRPr lang="ru-RU" b="1" dirty="0" smtClean="0"/>
          </a:p>
          <a:p>
            <a:endParaRPr lang="ru-RU" b="1" dirty="0"/>
          </a:p>
          <a:p>
            <a:endParaRPr lang="ru-RU" b="1" dirty="0" smtClean="0"/>
          </a:p>
          <a:p>
            <a:r>
              <a:rPr lang="ru-RU" dirty="0" smtClean="0"/>
              <a:t/>
            </a:r>
            <a:br>
              <a:rPr lang="ru-RU" dirty="0" smtClean="0"/>
            </a:br>
            <a:r>
              <a:rPr lang="ru-RU" dirty="0" smtClean="0"/>
              <a:t/>
            </a:r>
            <a:br>
              <a:rPr lang="ru-RU" dirty="0" smtClean="0"/>
            </a:br>
            <a:endParaRPr lang="en-US" b="1" dirty="0"/>
          </a:p>
        </p:txBody>
      </p:sp>
      <p:sp>
        <p:nvSpPr>
          <p:cNvPr id="5" name="Прямоугольник 4"/>
          <p:cNvSpPr/>
          <p:nvPr/>
        </p:nvSpPr>
        <p:spPr>
          <a:xfrm>
            <a:off x="1907704" y="2194737"/>
            <a:ext cx="3267241" cy="2308324"/>
          </a:xfrm>
          <a:prstGeom prst="rect">
            <a:avLst/>
          </a:prstGeom>
        </p:spPr>
        <p:txBody>
          <a:bodyPr wrap="none">
            <a:spAutoFit/>
          </a:bodyPr>
          <a:lstStyle/>
          <a:p>
            <a:r>
              <a:rPr lang="en-US" sz="3600" dirty="0" err="1"/>
              <a:t>isDone</a:t>
            </a:r>
            <a:r>
              <a:rPr lang="en-US" sz="3600" dirty="0"/>
              <a:t> = false; </a:t>
            </a:r>
            <a:endParaRPr lang="ru-RU" sz="3600" dirty="0" smtClean="0"/>
          </a:p>
          <a:p>
            <a:r>
              <a:rPr lang="en-US" sz="3600" dirty="0"/>
              <a:t>while (!</a:t>
            </a:r>
            <a:r>
              <a:rPr lang="en-US" sz="3600" dirty="0" err="1"/>
              <a:t>isDone</a:t>
            </a:r>
            <a:r>
              <a:rPr lang="en-US" sz="3600" dirty="0"/>
              <a:t>) </a:t>
            </a:r>
            <a:r>
              <a:rPr lang="en-US" sz="3600" dirty="0" smtClean="0"/>
              <a:t>{</a:t>
            </a:r>
            <a:endParaRPr lang="ru-RU" sz="3600" dirty="0" smtClean="0"/>
          </a:p>
          <a:p>
            <a:r>
              <a:rPr lang="en-US" sz="3600" dirty="0" smtClean="0"/>
              <a:t>	</a:t>
            </a:r>
            <a:r>
              <a:rPr lang="ru-RU" sz="3600" dirty="0" smtClean="0"/>
              <a:t>…</a:t>
            </a:r>
          </a:p>
          <a:p>
            <a:r>
              <a:rPr lang="en-US" sz="3600" dirty="0" smtClean="0"/>
              <a:t>}</a:t>
            </a:r>
            <a:r>
              <a:rPr lang="nn-NO" sz="3600" dirty="0" smtClean="0"/>
              <a:t> </a:t>
            </a:r>
            <a:endParaRPr lang="ru-RU" sz="3600" dirty="0" smtClean="0"/>
          </a:p>
        </p:txBody>
      </p:sp>
    </p:spTree>
    <p:extLst>
      <p:ext uri="{BB962C8B-B14F-4D97-AF65-F5344CB8AC3E}">
        <p14:creationId xmlns:p14="http://schemas.microsoft.com/office/powerpoint/2010/main" val="2713647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92500" lnSpcReduction="20000"/>
          </a:bodyPr>
          <a:lstStyle/>
          <a:p>
            <a:r>
              <a:rPr lang="ru-RU" b="1" dirty="0"/>
              <a:t>Можно избегать циклов </a:t>
            </a:r>
            <a:r>
              <a:rPr lang="en-US" b="1" dirty="0"/>
              <a:t>do-while.</a:t>
            </a:r>
            <a:endParaRPr lang="ru-RU" b="1" dirty="0" smtClean="0"/>
          </a:p>
          <a:p>
            <a:endParaRPr lang="ru-RU" b="1" dirty="0"/>
          </a:p>
          <a:p>
            <a:r>
              <a:rPr lang="ru-RU" dirty="0"/>
              <a:t>Такие циклы хуже читаемы, поскольку условие описано после тела. Читающему придётся просмотреть весь цикл, чтобы понять его работу. </a:t>
            </a:r>
            <a:r>
              <a:rPr lang="ru-RU" dirty="0" smtClean="0"/>
              <a:t/>
            </a:r>
            <a:br>
              <a:rPr lang="ru-RU" dirty="0" smtClean="0"/>
            </a:br>
            <a:r>
              <a:rPr lang="ru-RU" dirty="0" smtClean="0"/>
              <a:t/>
            </a:r>
            <a:br>
              <a:rPr lang="ru-RU" dirty="0" smtClean="0"/>
            </a:br>
            <a:r>
              <a:rPr lang="ru-RU" dirty="0"/>
              <a:t>Циклы </a:t>
            </a:r>
            <a:r>
              <a:rPr lang="ru-RU" dirty="0" err="1"/>
              <a:t>do-while</a:t>
            </a:r>
            <a:r>
              <a:rPr lang="ru-RU" dirty="0"/>
              <a:t> вообще не являются острой необходимостью. Любой такой цикл может быть заменён на цикл </a:t>
            </a:r>
            <a:r>
              <a:rPr lang="ru-RU" dirty="0" err="1"/>
              <a:t>while</a:t>
            </a:r>
            <a:r>
              <a:rPr lang="ru-RU" dirty="0"/>
              <a:t> или </a:t>
            </a:r>
            <a:r>
              <a:rPr lang="ru-RU" dirty="0" err="1"/>
              <a:t>for</a:t>
            </a:r>
            <a:r>
              <a:rPr lang="ru-RU" dirty="0"/>
              <a:t>.</a:t>
            </a:r>
            <a:r>
              <a:rPr lang="ru-RU" dirty="0" smtClean="0"/>
              <a:t/>
            </a:r>
            <a:br>
              <a:rPr lang="ru-RU" dirty="0" smtClean="0"/>
            </a:br>
            <a:r>
              <a:rPr lang="ru-RU" dirty="0" smtClean="0"/>
              <a:t/>
            </a:r>
            <a:br>
              <a:rPr lang="ru-RU" dirty="0" smtClean="0"/>
            </a:br>
            <a:r>
              <a:rPr lang="ru-RU" dirty="0"/>
              <a:t>Меньшее число используемых конструкций улучшает читаемость</a:t>
            </a:r>
            <a:endParaRPr lang="ru-RU" b="1" dirty="0" smtClean="0"/>
          </a:p>
          <a:p>
            <a:pPr marL="0" indent="0">
              <a:buNone/>
            </a:pPr>
            <a:r>
              <a:rPr lang="ru-RU" dirty="0" smtClean="0"/>
              <a:t/>
            </a:r>
            <a:br>
              <a:rPr lang="ru-RU" dirty="0" smtClean="0"/>
            </a:br>
            <a:endParaRPr lang="en-US" b="1" dirty="0"/>
          </a:p>
        </p:txBody>
      </p:sp>
    </p:spTree>
    <p:extLst>
      <p:ext uri="{BB962C8B-B14F-4D97-AF65-F5344CB8AC3E}">
        <p14:creationId xmlns:p14="http://schemas.microsoft.com/office/powerpoint/2010/main" val="2713647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Следует избегать использования</a:t>
            </a:r>
            <a:r>
              <a:rPr lang="ru-RU" dirty="0"/>
              <a:t> </a:t>
            </a:r>
            <a:r>
              <a:rPr lang="ru-RU" dirty="0" err="1"/>
              <a:t>break</a:t>
            </a:r>
            <a:r>
              <a:rPr lang="ru-RU" dirty="0"/>
              <a:t> </a:t>
            </a:r>
            <a:r>
              <a:rPr lang="ru-RU" b="1" dirty="0"/>
              <a:t>и</a:t>
            </a:r>
            <a:r>
              <a:rPr lang="ru-RU" dirty="0"/>
              <a:t> </a:t>
            </a:r>
            <a:r>
              <a:rPr lang="ru-RU" dirty="0" err="1"/>
              <a:t>continue</a:t>
            </a:r>
            <a:r>
              <a:rPr lang="ru-RU" dirty="0"/>
              <a:t> </a:t>
            </a:r>
            <a:r>
              <a:rPr lang="ru-RU" b="1" dirty="0"/>
              <a:t>в циклах</a:t>
            </a:r>
            <a:r>
              <a:rPr lang="ru-RU" b="1" dirty="0" smtClean="0"/>
              <a:t>.</a:t>
            </a:r>
            <a:endParaRPr lang="en-US" b="1" dirty="0" smtClean="0"/>
          </a:p>
          <a:p>
            <a:endParaRPr lang="ru-RU" b="1" dirty="0"/>
          </a:p>
          <a:p>
            <a:r>
              <a:rPr lang="ru-RU" dirty="0"/>
              <a:t>Такие выражения следует использовать только тогда, когда они повышают читаемость.</a:t>
            </a:r>
            <a:r>
              <a:rPr lang="ru-RU" dirty="0" smtClean="0"/>
              <a:t/>
            </a:r>
            <a:br>
              <a:rPr lang="ru-RU" dirty="0" smtClean="0"/>
            </a:br>
            <a:r>
              <a:rPr lang="ru-RU" dirty="0" smtClean="0"/>
              <a:t/>
            </a:r>
            <a:br>
              <a:rPr lang="ru-RU" dirty="0" smtClean="0"/>
            </a:br>
            <a:endParaRPr lang="en-US" b="1" dirty="0"/>
          </a:p>
        </p:txBody>
      </p:sp>
    </p:spTree>
    <p:extLst>
      <p:ext uri="{BB962C8B-B14F-4D97-AF65-F5344CB8AC3E}">
        <p14:creationId xmlns:p14="http://schemas.microsoft.com/office/powerpoint/2010/main" val="922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b="1" dirty="0"/>
              <a:t>Имена, представляющие типы, должны быть обязательно написаны в смешанном </a:t>
            </a:r>
            <a:r>
              <a:rPr lang="ru-RU" b="1" dirty="0" smtClean="0"/>
              <a:t>регистре</a:t>
            </a:r>
            <a:r>
              <a:rPr lang="en-US" b="1" dirty="0" smtClean="0"/>
              <a:t> (</a:t>
            </a:r>
            <a:r>
              <a:rPr lang="en-US" b="1" dirty="0" err="1" smtClean="0"/>
              <a:t>CamelCase</a:t>
            </a:r>
            <a:r>
              <a:rPr lang="en-US" b="1" dirty="0" smtClean="0"/>
              <a:t>)</a:t>
            </a:r>
            <a:r>
              <a:rPr lang="ru-RU" b="1" dirty="0" smtClean="0"/>
              <a:t>, начиная </a:t>
            </a:r>
            <a:r>
              <a:rPr lang="ru-RU" b="1" dirty="0"/>
              <a:t>с верхнего</a:t>
            </a:r>
            <a:r>
              <a:rPr lang="ru-RU" b="1" dirty="0" smtClean="0"/>
              <a:t>.</a:t>
            </a:r>
            <a:endParaRPr lang="en-US" b="1" dirty="0" smtClean="0"/>
          </a:p>
          <a:p>
            <a:endParaRPr lang="ru-RU" dirty="0"/>
          </a:p>
        </p:txBody>
      </p:sp>
      <p:sp>
        <p:nvSpPr>
          <p:cNvPr id="4" name="Прямоугольник 3"/>
          <p:cNvSpPr/>
          <p:nvPr/>
        </p:nvSpPr>
        <p:spPr>
          <a:xfrm>
            <a:off x="2286000" y="3105835"/>
            <a:ext cx="4572000" cy="1754326"/>
          </a:xfrm>
          <a:prstGeom prst="rect">
            <a:avLst/>
          </a:prstGeom>
        </p:spPr>
        <p:txBody>
          <a:bodyPr>
            <a:spAutoFit/>
          </a:bodyPr>
          <a:lstStyle/>
          <a:p>
            <a:r>
              <a:rPr lang="en-US" sz="5400" dirty="0"/>
              <a:t>Line, </a:t>
            </a:r>
            <a:r>
              <a:rPr lang="en-US" sz="5400" dirty="0" err="1" smtClean="0"/>
              <a:t>SavingsAccount</a:t>
            </a:r>
            <a:endParaRPr lang="ru-RU" sz="5400" dirty="0"/>
          </a:p>
        </p:txBody>
      </p:sp>
    </p:spTree>
    <p:extLst>
      <p:ext uri="{BB962C8B-B14F-4D97-AF65-F5344CB8AC3E}">
        <p14:creationId xmlns:p14="http://schemas.microsoft.com/office/powerpoint/2010/main" val="1545867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Для бесконечных циклов следует использовать форму</a:t>
            </a:r>
            <a:r>
              <a:rPr lang="ru-RU" dirty="0"/>
              <a:t> </a:t>
            </a:r>
            <a:r>
              <a:rPr lang="ru-RU" dirty="0" err="1"/>
              <a:t>while</a:t>
            </a:r>
            <a:r>
              <a:rPr lang="ru-RU" dirty="0"/>
              <a:t> (</a:t>
            </a:r>
            <a:r>
              <a:rPr lang="ru-RU" dirty="0" err="1"/>
              <a:t>true</a:t>
            </a:r>
            <a:r>
              <a:rPr lang="ru-RU" dirty="0"/>
              <a:t>) </a:t>
            </a:r>
            <a:r>
              <a:rPr lang="ru-RU" b="1" dirty="0"/>
              <a:t>.</a:t>
            </a:r>
          </a:p>
          <a:p>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683568" y="1700809"/>
            <a:ext cx="6174432" cy="4832092"/>
          </a:xfrm>
          <a:prstGeom prst="rect">
            <a:avLst/>
          </a:prstGeom>
        </p:spPr>
        <p:txBody>
          <a:bodyPr wrap="square">
            <a:spAutoFit/>
          </a:bodyPr>
          <a:lstStyle/>
          <a:p>
            <a:r>
              <a:rPr lang="en-US" sz="2800" dirty="0"/>
              <a:t>while (true) </a:t>
            </a:r>
            <a:r>
              <a:rPr lang="en-US" sz="2800" dirty="0" smtClean="0"/>
              <a:t>{</a:t>
            </a:r>
          </a:p>
          <a:p>
            <a:r>
              <a:rPr lang="en-US" sz="2800" dirty="0" smtClean="0"/>
              <a:t> </a:t>
            </a:r>
            <a:r>
              <a:rPr lang="en-US" sz="2800" dirty="0"/>
              <a:t>: </a:t>
            </a:r>
            <a:endParaRPr lang="en-US" sz="2800" dirty="0" smtClean="0"/>
          </a:p>
          <a:p>
            <a:r>
              <a:rPr lang="en-US" sz="2800" dirty="0" smtClean="0"/>
              <a:t>} </a:t>
            </a:r>
          </a:p>
          <a:p>
            <a:r>
              <a:rPr lang="en-US" sz="2800" dirty="0" smtClean="0"/>
              <a:t>for </a:t>
            </a:r>
            <a:r>
              <a:rPr lang="en-US" sz="2800" dirty="0"/>
              <a:t>(;;) </a:t>
            </a:r>
            <a:r>
              <a:rPr lang="en-US" sz="2800" dirty="0" smtClean="0"/>
              <a:t>{</a:t>
            </a:r>
          </a:p>
          <a:p>
            <a:r>
              <a:rPr lang="en-US" sz="2800" dirty="0" smtClean="0"/>
              <a:t> </a:t>
            </a:r>
            <a:r>
              <a:rPr lang="en-US" sz="2800" i="1" dirty="0"/>
              <a:t>// </a:t>
            </a:r>
            <a:r>
              <a:rPr lang="ru-RU" sz="2800" i="1" dirty="0"/>
              <a:t>НЕТ!</a:t>
            </a:r>
            <a:r>
              <a:rPr lang="ru-RU" sz="2800" dirty="0"/>
              <a:t> </a:t>
            </a:r>
            <a:endParaRPr lang="en-US" sz="2800" dirty="0" smtClean="0"/>
          </a:p>
          <a:p>
            <a:r>
              <a:rPr lang="ru-RU" sz="2800" dirty="0" smtClean="0"/>
              <a:t>: </a:t>
            </a:r>
            <a:endParaRPr lang="en-US" sz="2800" dirty="0" smtClean="0"/>
          </a:p>
          <a:p>
            <a:r>
              <a:rPr lang="ru-RU" sz="2800" dirty="0" smtClean="0"/>
              <a:t>} </a:t>
            </a:r>
            <a:endParaRPr lang="en-US" sz="2800" dirty="0" smtClean="0"/>
          </a:p>
          <a:p>
            <a:r>
              <a:rPr lang="en-US" sz="2800" dirty="0" smtClean="0"/>
              <a:t>while </a:t>
            </a:r>
            <a:r>
              <a:rPr lang="en-US" sz="2800" dirty="0"/>
              <a:t>(1) </a:t>
            </a:r>
            <a:r>
              <a:rPr lang="en-US" sz="2800" dirty="0" smtClean="0"/>
              <a:t>{</a:t>
            </a:r>
          </a:p>
          <a:p>
            <a:r>
              <a:rPr lang="en-US" sz="2800" dirty="0" smtClean="0"/>
              <a:t> </a:t>
            </a:r>
            <a:r>
              <a:rPr lang="en-US" sz="2800" i="1" dirty="0"/>
              <a:t>// </a:t>
            </a:r>
            <a:r>
              <a:rPr lang="ru-RU" sz="2800" i="1" dirty="0"/>
              <a:t>НЕТ!</a:t>
            </a:r>
            <a:r>
              <a:rPr lang="ru-RU" sz="2800" dirty="0"/>
              <a:t> </a:t>
            </a:r>
            <a:endParaRPr lang="en-US" sz="2800" dirty="0" smtClean="0"/>
          </a:p>
          <a:p>
            <a:r>
              <a:rPr lang="ru-RU" sz="2800" dirty="0" smtClean="0"/>
              <a:t>: </a:t>
            </a:r>
            <a:endParaRPr lang="en-US" sz="2800" dirty="0" smtClean="0"/>
          </a:p>
          <a:p>
            <a:r>
              <a:rPr lang="ru-RU" sz="2800" dirty="0" smtClean="0"/>
              <a:t>}</a:t>
            </a:r>
            <a:endParaRPr lang="ru-RU" sz="2800" dirty="0"/>
          </a:p>
        </p:txBody>
      </p:sp>
    </p:spTree>
    <p:extLst>
      <p:ext uri="{BB962C8B-B14F-4D97-AF65-F5344CB8AC3E}">
        <p14:creationId xmlns:p14="http://schemas.microsoft.com/office/powerpoint/2010/main" val="2063232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Строго избегайте сложных уловных выражений. Вместо этого вводите булевы переменные</a:t>
            </a:r>
            <a:r>
              <a:rPr lang="ru-RU" b="1" dirty="0" smtClean="0"/>
              <a:t>.</a:t>
            </a:r>
            <a:endParaRPr lang="en-US" b="1" dirty="0" smtClean="0"/>
          </a:p>
          <a:p>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107504" y="1700809"/>
            <a:ext cx="8784976" cy="4524315"/>
          </a:xfrm>
          <a:prstGeom prst="rect">
            <a:avLst/>
          </a:prstGeom>
        </p:spPr>
        <p:txBody>
          <a:bodyPr wrap="square">
            <a:spAutoFit/>
          </a:bodyPr>
          <a:lstStyle/>
          <a:p>
            <a:r>
              <a:rPr lang="en-US" sz="2400" dirty="0" err="1"/>
              <a:t>bool</a:t>
            </a:r>
            <a:r>
              <a:rPr lang="en-US" sz="2400" dirty="0"/>
              <a:t> </a:t>
            </a:r>
            <a:r>
              <a:rPr lang="en-US" sz="2400" dirty="0" err="1"/>
              <a:t>isFinished</a:t>
            </a:r>
            <a:r>
              <a:rPr lang="en-US" sz="2400" dirty="0"/>
              <a:t> = (</a:t>
            </a:r>
            <a:r>
              <a:rPr lang="en-US" sz="2400" dirty="0" err="1"/>
              <a:t>elementNo</a:t>
            </a:r>
            <a:r>
              <a:rPr lang="en-US" sz="2400" dirty="0"/>
              <a:t> &lt; 0) || (</a:t>
            </a:r>
            <a:r>
              <a:rPr lang="en-US" sz="2400" dirty="0" err="1"/>
              <a:t>elementNo</a:t>
            </a:r>
            <a:r>
              <a:rPr lang="en-US" sz="2400" dirty="0"/>
              <a:t> &gt; </a:t>
            </a:r>
            <a:r>
              <a:rPr lang="en-US" sz="2400" dirty="0" err="1"/>
              <a:t>maxElement</a:t>
            </a:r>
            <a:r>
              <a:rPr lang="en-US" sz="2400" dirty="0"/>
              <a:t>); </a:t>
            </a:r>
            <a:endParaRPr lang="en-US" sz="2400" dirty="0" smtClean="0"/>
          </a:p>
          <a:p>
            <a:r>
              <a:rPr lang="en-US" sz="2400" dirty="0" err="1" smtClean="0"/>
              <a:t>bool</a:t>
            </a:r>
            <a:r>
              <a:rPr lang="en-US" sz="2400" dirty="0" smtClean="0"/>
              <a:t> </a:t>
            </a:r>
            <a:r>
              <a:rPr lang="en-US" sz="2400" dirty="0" err="1"/>
              <a:t>isRepeatedEntry</a:t>
            </a:r>
            <a:r>
              <a:rPr lang="en-US" sz="2400" dirty="0"/>
              <a:t> = </a:t>
            </a:r>
            <a:r>
              <a:rPr lang="en-US" sz="2400" dirty="0" err="1"/>
              <a:t>elementNo</a:t>
            </a:r>
            <a:r>
              <a:rPr lang="en-US" sz="2400" dirty="0"/>
              <a:t> == </a:t>
            </a:r>
            <a:r>
              <a:rPr lang="en-US" sz="2400" dirty="0" err="1"/>
              <a:t>lastElement</a:t>
            </a:r>
            <a:r>
              <a:rPr lang="en-US" sz="2400" dirty="0"/>
              <a:t>; </a:t>
            </a:r>
            <a:endParaRPr lang="en-US" sz="2400" dirty="0" smtClean="0"/>
          </a:p>
          <a:p>
            <a:r>
              <a:rPr lang="en-US" sz="2400" dirty="0" smtClean="0"/>
              <a:t>if </a:t>
            </a:r>
            <a:r>
              <a:rPr lang="en-US" sz="2400" dirty="0"/>
              <a:t>(</a:t>
            </a:r>
            <a:r>
              <a:rPr lang="en-US" sz="2400" dirty="0" err="1"/>
              <a:t>isFinished</a:t>
            </a:r>
            <a:r>
              <a:rPr lang="en-US" sz="2400" dirty="0"/>
              <a:t> || </a:t>
            </a:r>
            <a:r>
              <a:rPr lang="en-US" sz="2400" dirty="0" err="1"/>
              <a:t>isRepeatedEntry</a:t>
            </a:r>
            <a:r>
              <a:rPr lang="en-US" sz="2400" dirty="0"/>
              <a:t>) </a:t>
            </a:r>
            <a:endParaRPr lang="en-US" sz="2400" dirty="0" smtClean="0"/>
          </a:p>
          <a:p>
            <a:r>
              <a:rPr lang="en-US" sz="2400" dirty="0" smtClean="0"/>
              <a:t>{ </a:t>
            </a:r>
          </a:p>
          <a:p>
            <a:r>
              <a:rPr lang="en-US" sz="2400" dirty="0" smtClean="0"/>
              <a:t>	: </a:t>
            </a:r>
          </a:p>
          <a:p>
            <a:r>
              <a:rPr lang="en-US" sz="2400" dirty="0" smtClean="0"/>
              <a:t>} </a:t>
            </a:r>
          </a:p>
          <a:p>
            <a:r>
              <a:rPr lang="en-US" sz="2400" dirty="0" smtClean="0"/>
              <a:t>// </a:t>
            </a:r>
            <a:r>
              <a:rPr lang="en-US" sz="2400" dirty="0"/>
              <a:t>NOT: </a:t>
            </a:r>
            <a:endParaRPr lang="en-US" sz="2400" dirty="0" smtClean="0"/>
          </a:p>
          <a:p>
            <a:r>
              <a:rPr lang="en-US" sz="2400" dirty="0" smtClean="0"/>
              <a:t>if </a:t>
            </a:r>
            <a:r>
              <a:rPr lang="en-US" sz="2400" dirty="0"/>
              <a:t>((</a:t>
            </a:r>
            <a:r>
              <a:rPr lang="en-US" sz="2400" dirty="0" err="1"/>
              <a:t>elementNo</a:t>
            </a:r>
            <a:r>
              <a:rPr lang="en-US" sz="2400" dirty="0"/>
              <a:t> &lt; 0) || (</a:t>
            </a:r>
            <a:r>
              <a:rPr lang="en-US" sz="2400" dirty="0" err="1"/>
              <a:t>elementNo</a:t>
            </a:r>
            <a:r>
              <a:rPr lang="en-US" sz="2400" dirty="0"/>
              <a:t> &gt; </a:t>
            </a:r>
            <a:r>
              <a:rPr lang="en-US" sz="2400" dirty="0" err="1"/>
              <a:t>maxElement</a:t>
            </a:r>
            <a:r>
              <a:rPr lang="en-US" sz="2400" dirty="0"/>
              <a:t>)|| </a:t>
            </a:r>
            <a:r>
              <a:rPr lang="en-US" sz="2400" dirty="0" err="1"/>
              <a:t>elementNo</a:t>
            </a:r>
            <a:r>
              <a:rPr lang="en-US" sz="2400" dirty="0"/>
              <a:t> == </a:t>
            </a:r>
            <a:r>
              <a:rPr lang="en-US" sz="2400" dirty="0" err="1"/>
              <a:t>lastElement</a:t>
            </a:r>
            <a:r>
              <a:rPr lang="en-US" sz="2400" dirty="0"/>
              <a:t>) </a:t>
            </a:r>
            <a:endParaRPr lang="en-US" sz="2400" dirty="0" smtClean="0"/>
          </a:p>
          <a:p>
            <a:r>
              <a:rPr lang="en-US" sz="2400" dirty="0" smtClean="0"/>
              <a:t>{</a:t>
            </a:r>
          </a:p>
          <a:p>
            <a:r>
              <a:rPr lang="en-US" sz="2400" dirty="0" smtClean="0"/>
              <a:t> </a:t>
            </a:r>
            <a:r>
              <a:rPr lang="en-US" sz="2400" dirty="0"/>
              <a:t>: </a:t>
            </a:r>
            <a:endParaRPr lang="en-US" sz="2400" dirty="0" smtClean="0"/>
          </a:p>
          <a:p>
            <a:r>
              <a:rPr lang="en-US" sz="2400" dirty="0" smtClean="0"/>
              <a:t>}</a:t>
            </a:r>
            <a:endParaRPr lang="ru-RU" sz="2400" dirty="0"/>
          </a:p>
        </p:txBody>
      </p:sp>
    </p:spTree>
    <p:extLst>
      <p:ext uri="{BB962C8B-B14F-4D97-AF65-F5344CB8AC3E}">
        <p14:creationId xmlns:p14="http://schemas.microsoft.com/office/powerpoint/2010/main" val="2067076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Строго избегайте сложных уловных выражений. Вместо этого вводите булевы переменные</a:t>
            </a:r>
            <a:r>
              <a:rPr lang="ru-RU" b="1" dirty="0" smtClean="0"/>
              <a:t>.</a:t>
            </a:r>
            <a:endParaRPr lang="en-US" b="1" dirty="0" smtClean="0"/>
          </a:p>
          <a:p>
            <a:pPr marL="0" indent="0">
              <a:buNone/>
            </a:pPr>
            <a:r>
              <a:rPr lang="ru-RU" dirty="0" smtClean="0"/>
              <a:t/>
            </a:r>
            <a:br>
              <a:rPr lang="ru-RU" dirty="0" smtClean="0"/>
            </a:br>
            <a:r>
              <a:rPr lang="ru-RU" dirty="0" smtClean="0"/>
              <a:t/>
            </a:r>
            <a:br>
              <a:rPr lang="ru-RU" dirty="0" smtClean="0"/>
            </a:br>
            <a:endParaRPr lang="en-US" b="1" dirty="0"/>
          </a:p>
        </p:txBody>
      </p:sp>
      <p:sp>
        <p:nvSpPr>
          <p:cNvPr id="4" name="Прямоугольник 3"/>
          <p:cNvSpPr/>
          <p:nvPr/>
        </p:nvSpPr>
        <p:spPr>
          <a:xfrm>
            <a:off x="251520" y="3068960"/>
            <a:ext cx="8784976" cy="1200329"/>
          </a:xfrm>
          <a:prstGeom prst="rect">
            <a:avLst/>
          </a:prstGeom>
        </p:spPr>
        <p:txBody>
          <a:bodyPr wrap="square">
            <a:spAutoFit/>
          </a:bodyPr>
          <a:lstStyle/>
          <a:p>
            <a:r>
              <a:rPr lang="ru-RU" sz="2400" dirty="0"/>
              <a:t>Задание булевых переменных для выражений приведёт к </a:t>
            </a:r>
            <a:r>
              <a:rPr lang="ru-RU" sz="2400" b="1" dirty="0" err="1"/>
              <a:t>самодокументированию</a:t>
            </a:r>
            <a:r>
              <a:rPr lang="ru-RU" sz="2400" dirty="0"/>
              <a:t> программы. Конструкцию будет легче читать, отлаживать и поддерживать.</a:t>
            </a:r>
          </a:p>
        </p:txBody>
      </p:sp>
    </p:spTree>
    <p:extLst>
      <p:ext uri="{BB962C8B-B14F-4D97-AF65-F5344CB8AC3E}">
        <p14:creationId xmlns:p14="http://schemas.microsoft.com/office/powerpoint/2010/main" val="3619707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85000" lnSpcReduction="10000"/>
          </a:bodyPr>
          <a:lstStyle/>
          <a:p>
            <a:r>
              <a:rPr lang="ru-RU" b="1" dirty="0"/>
              <a:t> Ожидаемую часть следует располагать в части </a:t>
            </a:r>
            <a:r>
              <a:rPr lang="ru-RU" dirty="0" err="1"/>
              <a:t>if</a:t>
            </a:r>
            <a:r>
              <a:rPr lang="ru-RU" b="1" dirty="0"/>
              <a:t>, исключение — в части </a:t>
            </a:r>
            <a:r>
              <a:rPr lang="ru-RU" dirty="0" err="1"/>
              <a:t>else</a:t>
            </a:r>
            <a:r>
              <a:rPr lang="ru-RU" b="1" dirty="0"/>
              <a:t>.</a:t>
            </a:r>
            <a:r>
              <a:rPr lang="ru-RU" dirty="0" smtClean="0"/>
              <a:t/>
            </a:r>
            <a:br>
              <a:rPr lang="ru-RU" dirty="0" smtClean="0"/>
            </a:br>
            <a:r>
              <a:rPr lang="ru-RU" dirty="0" smtClean="0"/>
              <a:t/>
            </a:r>
            <a:br>
              <a:rPr lang="ru-RU" dirty="0" smtClean="0"/>
            </a:br>
            <a:endParaRPr lang="en-US"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r>
              <a:rPr lang="ru-RU" dirty="0"/>
              <a:t>Это позволяет убедиться, что исключения не вносят неясности в нормальный ход выполнения. Важно для читаемости и производительности.</a:t>
            </a:r>
            <a:endParaRPr lang="en-US" b="1" dirty="0"/>
          </a:p>
        </p:txBody>
      </p:sp>
      <p:sp>
        <p:nvSpPr>
          <p:cNvPr id="4" name="Прямоугольник 3"/>
          <p:cNvSpPr/>
          <p:nvPr/>
        </p:nvSpPr>
        <p:spPr>
          <a:xfrm>
            <a:off x="107504" y="1700808"/>
            <a:ext cx="8784976" cy="3416320"/>
          </a:xfrm>
          <a:prstGeom prst="rect">
            <a:avLst/>
          </a:prstGeom>
        </p:spPr>
        <p:txBody>
          <a:bodyPr wrap="square">
            <a:spAutoFit/>
          </a:bodyPr>
          <a:lstStyle/>
          <a:p>
            <a:r>
              <a:rPr lang="en-US" sz="2400" dirty="0" err="1"/>
              <a:t>bool</a:t>
            </a:r>
            <a:r>
              <a:rPr lang="en-US" sz="2400" dirty="0"/>
              <a:t> </a:t>
            </a:r>
            <a:r>
              <a:rPr lang="en-US" sz="2400" dirty="0" err="1"/>
              <a:t>isOk</a:t>
            </a:r>
            <a:r>
              <a:rPr lang="en-US" sz="2400" dirty="0"/>
              <a:t> = </a:t>
            </a:r>
            <a:r>
              <a:rPr lang="en-US" sz="2400" dirty="0" err="1"/>
              <a:t>readFile</a:t>
            </a:r>
            <a:r>
              <a:rPr lang="en-US" sz="2400" dirty="0"/>
              <a:t> (</a:t>
            </a:r>
            <a:r>
              <a:rPr lang="en-US" sz="2400" dirty="0" err="1"/>
              <a:t>fileName</a:t>
            </a:r>
            <a:r>
              <a:rPr lang="en-US" sz="2400" dirty="0"/>
              <a:t>); </a:t>
            </a:r>
            <a:endParaRPr lang="en-US" sz="2400" dirty="0" smtClean="0"/>
          </a:p>
          <a:p>
            <a:r>
              <a:rPr lang="en-US" sz="2400" dirty="0" smtClean="0"/>
              <a:t>if </a:t>
            </a:r>
            <a:r>
              <a:rPr lang="en-US" sz="2400" dirty="0"/>
              <a:t>(</a:t>
            </a:r>
            <a:r>
              <a:rPr lang="en-US" sz="2400" dirty="0" err="1"/>
              <a:t>isOk</a:t>
            </a:r>
            <a:r>
              <a:rPr lang="en-US" sz="2400" dirty="0"/>
              <a:t>) </a:t>
            </a:r>
            <a:endParaRPr lang="en-US" sz="2400" dirty="0" smtClean="0"/>
          </a:p>
          <a:p>
            <a:r>
              <a:rPr lang="en-US" sz="2400" dirty="0" smtClean="0"/>
              <a:t>{</a:t>
            </a:r>
          </a:p>
          <a:p>
            <a:r>
              <a:rPr lang="en-US" sz="2400" dirty="0" smtClean="0"/>
              <a:t> </a:t>
            </a:r>
            <a:r>
              <a:rPr lang="en-US" sz="2400" dirty="0"/>
              <a:t>: </a:t>
            </a:r>
            <a:endParaRPr lang="en-US" sz="2400" dirty="0" smtClean="0"/>
          </a:p>
          <a:p>
            <a:r>
              <a:rPr lang="en-US" sz="2400" dirty="0" smtClean="0"/>
              <a:t>} </a:t>
            </a:r>
          </a:p>
          <a:p>
            <a:r>
              <a:rPr lang="en-US" sz="2400" dirty="0" smtClean="0"/>
              <a:t>else </a:t>
            </a:r>
          </a:p>
          <a:p>
            <a:r>
              <a:rPr lang="en-US" sz="2400" dirty="0" smtClean="0"/>
              <a:t>{ </a:t>
            </a:r>
          </a:p>
          <a:p>
            <a:r>
              <a:rPr lang="en-US" sz="2400" dirty="0" smtClean="0"/>
              <a:t>: </a:t>
            </a:r>
          </a:p>
          <a:p>
            <a:r>
              <a:rPr lang="en-US" sz="2400" dirty="0" smtClean="0"/>
              <a:t>}</a:t>
            </a:r>
            <a:r>
              <a:rPr lang="ru-RU" sz="2400" dirty="0" smtClean="0"/>
              <a:t>.</a:t>
            </a:r>
            <a:endParaRPr lang="ru-RU" sz="2400" dirty="0"/>
          </a:p>
        </p:txBody>
      </p:sp>
    </p:spTree>
    <p:extLst>
      <p:ext uri="{BB962C8B-B14F-4D97-AF65-F5344CB8AC3E}">
        <p14:creationId xmlns:p14="http://schemas.microsoft.com/office/powerpoint/2010/main" val="165435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lnSpcReduction="10000"/>
          </a:bodyPr>
          <a:lstStyle/>
          <a:p>
            <a:r>
              <a:rPr lang="ru-RU" b="1" dirty="0"/>
              <a:t>Условие следует размещать в отдельной строке</a:t>
            </a:r>
            <a:r>
              <a:rPr lang="ru-RU" b="1" dirty="0" smtClean="0"/>
              <a:t>.</a:t>
            </a:r>
            <a:endParaRPr lang="en-US" b="1" dirty="0" smtClean="0"/>
          </a:p>
          <a:p>
            <a:r>
              <a:rPr lang="ru-RU" b="1" dirty="0" smtClean="0"/>
              <a:t>И вообще, нужно всегда ставить скобки, даже если у вас один оператор в условии / цикле</a:t>
            </a:r>
            <a:r>
              <a:rPr lang="ru-RU" dirty="0" smtClean="0"/>
              <a:t/>
            </a:r>
            <a:br>
              <a:rPr lang="ru-RU" dirty="0" smtClean="0"/>
            </a:br>
            <a:r>
              <a:rPr lang="ru-RU" dirty="0" smtClean="0"/>
              <a:t/>
            </a:r>
            <a:br>
              <a:rPr lang="ru-RU" dirty="0" smtClean="0"/>
            </a:br>
            <a:endParaRPr lang="en-US" dirty="0" smtClean="0"/>
          </a:p>
          <a:p>
            <a:endParaRPr lang="en-US" b="1" dirty="0"/>
          </a:p>
          <a:p>
            <a:endParaRPr lang="en-US" b="1" dirty="0" smtClean="0"/>
          </a:p>
          <a:p>
            <a:endParaRPr lang="en-US" b="1" dirty="0"/>
          </a:p>
          <a:p>
            <a:endParaRPr lang="en-US" b="1" dirty="0" smtClean="0"/>
          </a:p>
          <a:p>
            <a:r>
              <a:rPr lang="ru-RU" dirty="0"/>
              <a:t>Применяется для отладки.</a:t>
            </a:r>
            <a:endParaRPr lang="en-US" b="1" dirty="0"/>
          </a:p>
        </p:txBody>
      </p:sp>
      <p:sp>
        <p:nvSpPr>
          <p:cNvPr id="4" name="Прямоугольник 3"/>
          <p:cNvSpPr/>
          <p:nvPr/>
        </p:nvSpPr>
        <p:spPr>
          <a:xfrm>
            <a:off x="107504" y="3270468"/>
            <a:ext cx="8784976" cy="1815882"/>
          </a:xfrm>
          <a:prstGeom prst="rect">
            <a:avLst/>
          </a:prstGeom>
        </p:spPr>
        <p:txBody>
          <a:bodyPr wrap="square">
            <a:spAutoFit/>
          </a:bodyPr>
          <a:lstStyle/>
          <a:p>
            <a:r>
              <a:rPr lang="en-US" sz="2800" dirty="0"/>
              <a:t>if (</a:t>
            </a:r>
            <a:r>
              <a:rPr lang="en-US" sz="2800" dirty="0" err="1"/>
              <a:t>isDone</a:t>
            </a:r>
            <a:r>
              <a:rPr lang="en-US" sz="2800" dirty="0"/>
              <a:t>) // </a:t>
            </a:r>
            <a:r>
              <a:rPr lang="ru-RU" sz="2800" dirty="0"/>
              <a:t>НЕ РЕКОМЕНДУЕТСЯ: </a:t>
            </a:r>
            <a:r>
              <a:rPr lang="en-US" sz="2800" dirty="0"/>
              <a:t>if (</a:t>
            </a:r>
            <a:r>
              <a:rPr lang="en-US" sz="2800" dirty="0" err="1"/>
              <a:t>isDone</a:t>
            </a:r>
            <a:r>
              <a:rPr lang="en-US" sz="2800" dirty="0"/>
              <a:t>) </a:t>
            </a:r>
            <a:r>
              <a:rPr lang="en-US" sz="2800" dirty="0" err="1"/>
              <a:t>doCleanup</a:t>
            </a:r>
            <a:r>
              <a:rPr lang="en-US" sz="2800" dirty="0"/>
              <a:t>(); </a:t>
            </a:r>
            <a:endParaRPr lang="en-US" sz="2800" dirty="0" smtClean="0"/>
          </a:p>
          <a:p>
            <a:r>
              <a:rPr lang="en-US" sz="2800" dirty="0" smtClean="0"/>
              <a:t>{</a:t>
            </a:r>
          </a:p>
          <a:p>
            <a:r>
              <a:rPr lang="en-US" sz="2800" dirty="0" smtClean="0"/>
              <a:t>	</a:t>
            </a:r>
            <a:r>
              <a:rPr lang="en-US" sz="2800" dirty="0" err="1" smtClean="0"/>
              <a:t>doCleanup</a:t>
            </a:r>
            <a:r>
              <a:rPr lang="en-US" sz="2800" dirty="0" smtClean="0"/>
              <a:t>();</a:t>
            </a:r>
            <a:endParaRPr lang="en-US" sz="2800" dirty="0"/>
          </a:p>
          <a:p>
            <a:r>
              <a:rPr lang="en-US" sz="2800" dirty="0" smtClean="0"/>
              <a:t>}</a:t>
            </a:r>
            <a:endParaRPr lang="ru-RU" sz="2800" dirty="0"/>
          </a:p>
        </p:txBody>
      </p:sp>
    </p:spTree>
    <p:extLst>
      <p:ext uri="{BB962C8B-B14F-4D97-AF65-F5344CB8AC3E}">
        <p14:creationId xmlns:p14="http://schemas.microsoft.com/office/powerpoint/2010/main" val="333110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строго избегать исполнимых выражений в условиях.</a:t>
            </a:r>
            <a:r>
              <a:rPr lang="ru-RU" dirty="0" smtClean="0"/>
              <a:t/>
            </a:r>
            <a:br>
              <a:rPr lang="ru-RU" dirty="0" smtClean="0"/>
            </a:br>
            <a:r>
              <a:rPr lang="ru-RU" dirty="0" smtClean="0"/>
              <a:t/>
            </a:r>
            <a:br>
              <a:rPr lang="ru-RU" dirty="0" smtClean="0"/>
            </a:br>
            <a:endParaRPr lang="en-US" dirty="0" smtClean="0"/>
          </a:p>
          <a:p>
            <a:endParaRPr lang="en-US" b="1" dirty="0"/>
          </a:p>
          <a:p>
            <a:endParaRPr lang="en-US" b="1" dirty="0" smtClean="0"/>
          </a:p>
          <a:p>
            <a:endParaRPr lang="en-US" b="1" dirty="0"/>
          </a:p>
          <a:p>
            <a:endParaRPr lang="en-US" b="1" dirty="0" smtClean="0"/>
          </a:p>
          <a:p>
            <a:endParaRPr lang="en-US" dirty="0" smtClean="0"/>
          </a:p>
          <a:p>
            <a:r>
              <a:rPr lang="ru-RU" dirty="0" smtClean="0"/>
              <a:t>Исполняемые </a:t>
            </a:r>
            <a:r>
              <a:rPr lang="ru-RU" dirty="0"/>
              <a:t>выражения в условиях усложняют читаемость.</a:t>
            </a:r>
            <a:r>
              <a:rPr lang="ru-RU" dirty="0" smtClean="0"/>
              <a:t>.</a:t>
            </a:r>
            <a:endParaRPr lang="en-US" b="1" dirty="0"/>
          </a:p>
        </p:txBody>
      </p:sp>
      <p:sp>
        <p:nvSpPr>
          <p:cNvPr id="4" name="Прямоугольник 3"/>
          <p:cNvSpPr/>
          <p:nvPr/>
        </p:nvSpPr>
        <p:spPr>
          <a:xfrm>
            <a:off x="116669" y="1556792"/>
            <a:ext cx="8784976" cy="3108543"/>
          </a:xfrm>
          <a:prstGeom prst="rect">
            <a:avLst/>
          </a:prstGeom>
        </p:spPr>
        <p:txBody>
          <a:bodyPr wrap="square">
            <a:spAutoFit/>
          </a:bodyPr>
          <a:lstStyle/>
          <a:p>
            <a:r>
              <a:rPr lang="en-US" sz="2800" dirty="0"/>
              <a:t>File* </a:t>
            </a:r>
            <a:r>
              <a:rPr lang="en-US" sz="2800" dirty="0" err="1"/>
              <a:t>fileHandle</a:t>
            </a:r>
            <a:r>
              <a:rPr lang="en-US" sz="2800" dirty="0"/>
              <a:t> = open(</a:t>
            </a:r>
            <a:r>
              <a:rPr lang="en-US" sz="2800" dirty="0" err="1"/>
              <a:t>fileName</a:t>
            </a:r>
            <a:r>
              <a:rPr lang="en-US" sz="2800" dirty="0"/>
              <a:t>, "w"); </a:t>
            </a:r>
            <a:endParaRPr lang="en-US" sz="2800" dirty="0" smtClean="0"/>
          </a:p>
          <a:p>
            <a:r>
              <a:rPr lang="en-US" sz="2800" dirty="0" smtClean="0"/>
              <a:t>if </a:t>
            </a:r>
            <a:r>
              <a:rPr lang="en-US" sz="2800" dirty="0"/>
              <a:t>(!</a:t>
            </a:r>
            <a:r>
              <a:rPr lang="en-US" sz="2800" dirty="0" err="1"/>
              <a:t>fileHandle</a:t>
            </a:r>
            <a:r>
              <a:rPr lang="en-US" sz="2800" dirty="0"/>
              <a:t>) { </a:t>
            </a:r>
            <a:endParaRPr lang="en-US" sz="2800" dirty="0" smtClean="0"/>
          </a:p>
          <a:p>
            <a:r>
              <a:rPr lang="en-US" sz="2800" dirty="0"/>
              <a:t>	</a:t>
            </a:r>
            <a:r>
              <a:rPr lang="en-US" sz="2800" dirty="0" smtClean="0"/>
              <a:t>: </a:t>
            </a:r>
          </a:p>
          <a:p>
            <a:r>
              <a:rPr lang="en-US" sz="2800" dirty="0" smtClean="0"/>
              <a:t>} </a:t>
            </a:r>
          </a:p>
          <a:p>
            <a:r>
              <a:rPr lang="en-US" sz="2800" i="1" dirty="0" smtClean="0"/>
              <a:t>// </a:t>
            </a:r>
            <a:r>
              <a:rPr lang="ru-RU" sz="2800" i="1" dirty="0"/>
              <a:t>НЕЛЬЗЯ:</a:t>
            </a:r>
            <a:r>
              <a:rPr lang="ru-RU" sz="2800" dirty="0"/>
              <a:t> </a:t>
            </a:r>
            <a:endParaRPr lang="en-US" sz="2800" dirty="0" smtClean="0"/>
          </a:p>
          <a:p>
            <a:r>
              <a:rPr lang="en-US" sz="2800" dirty="0" smtClean="0"/>
              <a:t>if </a:t>
            </a:r>
            <a:r>
              <a:rPr lang="en-US" sz="2800" dirty="0"/>
              <a:t>(!(</a:t>
            </a:r>
            <a:r>
              <a:rPr lang="en-US" sz="2800" dirty="0" err="1"/>
              <a:t>fileHandle</a:t>
            </a:r>
            <a:r>
              <a:rPr lang="en-US" sz="2800" dirty="0"/>
              <a:t> = open(</a:t>
            </a:r>
            <a:r>
              <a:rPr lang="en-US" sz="2800" dirty="0" err="1"/>
              <a:t>fileName</a:t>
            </a:r>
            <a:r>
              <a:rPr lang="en-US" sz="2800" dirty="0"/>
              <a:t>, "w"))) </a:t>
            </a:r>
            <a:endParaRPr lang="en-US" sz="2800" dirty="0" smtClean="0"/>
          </a:p>
          <a:p>
            <a:r>
              <a:rPr lang="en-US" sz="2800" dirty="0" smtClean="0"/>
              <a:t>{ </a:t>
            </a:r>
            <a:r>
              <a:rPr lang="en-US" sz="2800" dirty="0"/>
              <a:t>: }</a:t>
            </a:r>
            <a:endParaRPr lang="ru-RU" sz="2800" dirty="0"/>
          </a:p>
        </p:txBody>
      </p:sp>
    </p:spTree>
    <p:extLst>
      <p:ext uri="{BB962C8B-B14F-4D97-AF65-F5344CB8AC3E}">
        <p14:creationId xmlns:p14="http://schemas.microsoft.com/office/powerpoint/2010/main" val="40346977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избегать «магических» чисел в коде. Числа, отличные от 0 или 1, следует объявлять как именованные константы.</a:t>
            </a:r>
            <a:r>
              <a:rPr lang="ru-RU" dirty="0" smtClean="0"/>
              <a:t/>
            </a:r>
            <a:br>
              <a:rPr lang="ru-RU" dirty="0" smtClean="0"/>
            </a:br>
            <a:r>
              <a:rPr lang="ru-RU" dirty="0" smtClean="0"/>
              <a:t/>
            </a:r>
            <a:br>
              <a:rPr lang="ru-RU" dirty="0" smtClean="0"/>
            </a:br>
            <a:r>
              <a:rPr lang="ru-RU" dirty="0" smtClean="0"/>
              <a:t>Если </a:t>
            </a:r>
            <a:r>
              <a:rPr lang="ru-RU" dirty="0"/>
              <a:t>число само по себе не имеет очевидного значения, читаемость улучшается путём введения именованной константы. Другой подход — создание метода, с помощью которого можно было бы осуществлять доступ к константе.</a:t>
            </a:r>
            <a:endParaRPr lang="en-US" b="1" dirty="0"/>
          </a:p>
        </p:txBody>
      </p:sp>
    </p:spTree>
    <p:extLst>
      <p:ext uri="{BB962C8B-B14F-4D97-AF65-F5344CB8AC3E}">
        <p14:creationId xmlns:p14="http://schemas.microsoft.com/office/powerpoint/2010/main" val="34363081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У функций нужно обязательно указывать тип возвращаемого значения.</a:t>
            </a:r>
            <a:r>
              <a:rPr lang="ru-RU" dirty="0" smtClean="0"/>
              <a:t/>
            </a:r>
            <a:br>
              <a:rPr lang="ru-RU" dirty="0" smtClean="0"/>
            </a:br>
            <a:endParaRPr lang="en-US" dirty="0" smtClean="0"/>
          </a:p>
          <a:p>
            <a:endParaRPr lang="en-US" dirty="0"/>
          </a:p>
          <a:p>
            <a:r>
              <a:rPr lang="ru-RU" dirty="0" smtClean="0"/>
              <a:t/>
            </a:r>
            <a:br>
              <a:rPr lang="ru-RU" dirty="0" smtClean="0"/>
            </a:br>
            <a:r>
              <a:rPr lang="ru-RU" dirty="0"/>
              <a:t>Если это не указано явно, C++ считает, что возвращаемое значение имеет тип </a:t>
            </a:r>
            <a:r>
              <a:rPr lang="ru-RU" dirty="0" err="1"/>
              <a:t>int</a:t>
            </a:r>
            <a:r>
              <a:rPr lang="ru-RU" dirty="0"/>
              <a:t>. Никогда нельзя полагаться на это, поскольку такой способ может смутить программистов, не знакомых с ним.</a:t>
            </a:r>
            <a:endParaRPr lang="en-US" b="1" dirty="0"/>
          </a:p>
        </p:txBody>
      </p:sp>
      <p:sp>
        <p:nvSpPr>
          <p:cNvPr id="4" name="Прямоугольник 3"/>
          <p:cNvSpPr/>
          <p:nvPr/>
        </p:nvSpPr>
        <p:spPr>
          <a:xfrm>
            <a:off x="899592" y="1628800"/>
            <a:ext cx="7795724" cy="1323439"/>
          </a:xfrm>
          <a:prstGeom prst="rect">
            <a:avLst/>
          </a:prstGeom>
        </p:spPr>
        <p:txBody>
          <a:bodyPr wrap="none">
            <a:spAutoFit/>
          </a:bodyPr>
          <a:lstStyle/>
          <a:p>
            <a:r>
              <a:rPr lang="en-US" sz="4000" dirty="0" err="1"/>
              <a:t>int</a:t>
            </a:r>
            <a:r>
              <a:rPr lang="en-US" sz="4000" dirty="0"/>
              <a:t> </a:t>
            </a:r>
            <a:r>
              <a:rPr lang="en-US" sz="4000" dirty="0" err="1"/>
              <a:t>getValue</a:t>
            </a:r>
            <a:r>
              <a:rPr lang="en-US" sz="4000" dirty="0"/>
              <a:t>() </a:t>
            </a:r>
            <a:r>
              <a:rPr lang="en-US" sz="4000" i="1" dirty="0"/>
              <a:t>// </a:t>
            </a:r>
            <a:r>
              <a:rPr lang="ru-RU" sz="4000" i="1" dirty="0"/>
              <a:t>НЕЛЬЗЯ: </a:t>
            </a:r>
            <a:r>
              <a:rPr lang="en-US" sz="4000" i="1" dirty="0" err="1"/>
              <a:t>getValue</a:t>
            </a:r>
            <a:r>
              <a:rPr lang="en-US" sz="4000" i="1" dirty="0"/>
              <a:t>()</a:t>
            </a:r>
            <a:r>
              <a:rPr lang="en-US" sz="4000" dirty="0"/>
              <a:t> </a:t>
            </a:r>
            <a:endParaRPr lang="en-US" sz="4000" dirty="0" smtClean="0"/>
          </a:p>
          <a:p>
            <a:r>
              <a:rPr lang="en-US" sz="4000" dirty="0" smtClean="0"/>
              <a:t>{ </a:t>
            </a:r>
            <a:r>
              <a:rPr lang="en-US" sz="4000" dirty="0"/>
              <a:t>: }</a:t>
            </a:r>
            <a:endParaRPr lang="ru-RU" sz="4000" dirty="0"/>
          </a:p>
        </p:txBody>
      </p:sp>
    </p:spTree>
    <p:extLst>
      <p:ext uri="{BB962C8B-B14F-4D97-AF65-F5344CB8AC3E}">
        <p14:creationId xmlns:p14="http://schemas.microsoft.com/office/powerpoint/2010/main" val="235583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Не следует использовать </a:t>
            </a:r>
            <a:r>
              <a:rPr lang="en-US" dirty="0" err="1"/>
              <a:t>goto</a:t>
            </a:r>
            <a:r>
              <a:rPr lang="en-US" b="1" dirty="0"/>
              <a:t>.</a:t>
            </a:r>
            <a:r>
              <a:rPr lang="ru-RU" dirty="0" smtClean="0"/>
              <a:t/>
            </a:r>
            <a:br>
              <a:rPr lang="ru-RU" dirty="0" smtClean="0"/>
            </a:br>
            <a:endParaRPr lang="en-US" dirty="0" smtClean="0"/>
          </a:p>
          <a:p>
            <a:endParaRPr lang="en-US" dirty="0"/>
          </a:p>
          <a:p>
            <a:r>
              <a:rPr lang="ru-RU" dirty="0" smtClean="0"/>
              <a:t/>
            </a:r>
            <a:br>
              <a:rPr lang="ru-RU" dirty="0" smtClean="0"/>
            </a:br>
            <a:r>
              <a:rPr lang="ru-RU" dirty="0"/>
              <a:t>Этот оператор нарушает принципы структурного программирования. Следует использовать только в очень редких случаях (например, для выхода из глубоко вложенного цикла), когда иные варианты однозначно ухудшат читаемость.</a:t>
            </a:r>
            <a:endParaRPr lang="en-US" b="1" dirty="0"/>
          </a:p>
        </p:txBody>
      </p:sp>
    </p:spTree>
    <p:extLst>
      <p:ext uri="{BB962C8B-B14F-4D97-AF65-F5344CB8AC3E}">
        <p14:creationId xmlns:p14="http://schemas.microsoft.com/office/powerpoint/2010/main" val="1045255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Следует использовать </a:t>
            </a:r>
            <a:r>
              <a:rPr lang="ru-RU" b="1" dirty="0" smtClean="0"/>
              <a:t>«</a:t>
            </a:r>
            <a:r>
              <a:rPr lang="en-US" b="1" dirty="0" err="1" smtClean="0"/>
              <a:t>nullptr</a:t>
            </a:r>
            <a:r>
              <a:rPr lang="ru-RU" b="1" dirty="0" smtClean="0"/>
              <a:t>» </a:t>
            </a:r>
            <a:r>
              <a:rPr lang="ru-RU" b="1" dirty="0"/>
              <a:t>вместо «NULL».</a:t>
            </a:r>
            <a:r>
              <a:rPr lang="ru-RU" dirty="0" smtClean="0"/>
              <a:t/>
            </a:r>
            <a:br>
              <a:rPr lang="ru-RU" dirty="0" smtClean="0"/>
            </a:br>
            <a:endParaRPr lang="en-US" dirty="0" smtClean="0"/>
          </a:p>
          <a:p>
            <a:endParaRPr lang="en-US" dirty="0"/>
          </a:p>
          <a:p>
            <a:r>
              <a:rPr lang="ru-RU" dirty="0"/>
              <a:t>NULL является частью стандартной библиотеки C и устарело в C</a:t>
            </a:r>
            <a:r>
              <a:rPr lang="ru-RU" dirty="0" smtClean="0"/>
              <a:t>++.</a:t>
            </a:r>
            <a:endParaRPr lang="en-US" b="1" dirty="0"/>
          </a:p>
        </p:txBody>
      </p:sp>
    </p:spTree>
    <p:extLst>
      <p:ext uri="{BB962C8B-B14F-4D97-AF65-F5344CB8AC3E}">
        <p14:creationId xmlns:p14="http://schemas.microsoft.com/office/powerpoint/2010/main" val="197600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b="1" dirty="0"/>
              <a:t>Имена переменных должны быть записаны в смешанном регистре, начиная с </a:t>
            </a:r>
            <a:r>
              <a:rPr lang="ru-RU" b="1" dirty="0" smtClean="0"/>
              <a:t>нижнего.</a:t>
            </a:r>
            <a:endParaRPr lang="en-US" b="1" dirty="0" smtClean="0"/>
          </a:p>
          <a:p>
            <a:endParaRPr lang="ru-RU" dirty="0"/>
          </a:p>
        </p:txBody>
      </p:sp>
      <p:sp>
        <p:nvSpPr>
          <p:cNvPr id="4" name="Прямоугольник 3"/>
          <p:cNvSpPr/>
          <p:nvPr/>
        </p:nvSpPr>
        <p:spPr>
          <a:xfrm>
            <a:off x="2286000" y="3105835"/>
            <a:ext cx="4572000" cy="1754326"/>
          </a:xfrm>
          <a:prstGeom prst="rect">
            <a:avLst/>
          </a:prstGeom>
        </p:spPr>
        <p:txBody>
          <a:bodyPr>
            <a:spAutoFit/>
          </a:bodyPr>
          <a:lstStyle/>
          <a:p>
            <a:r>
              <a:rPr lang="en-US" sz="5400" dirty="0"/>
              <a:t>line, </a:t>
            </a:r>
            <a:r>
              <a:rPr lang="en-US" sz="5400" dirty="0" err="1"/>
              <a:t>savingsAccount</a:t>
            </a:r>
            <a:endParaRPr lang="ru-RU" sz="5400" dirty="0"/>
          </a:p>
        </p:txBody>
      </p:sp>
    </p:spTree>
    <p:extLst>
      <p:ext uri="{BB962C8B-B14F-4D97-AF65-F5344CB8AC3E}">
        <p14:creationId xmlns:p14="http://schemas.microsoft.com/office/powerpoint/2010/main" val="3710997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Avoid raw memory access</a:t>
            </a:r>
          </a:p>
          <a:p>
            <a:endParaRPr lang="en-US" dirty="0"/>
          </a:p>
          <a:p>
            <a:r>
              <a:rPr lang="en-US" dirty="0"/>
              <a:t>Raw memory access, allocation and </a:t>
            </a:r>
            <a:r>
              <a:rPr lang="en-US" dirty="0" err="1"/>
              <a:t>deallocation</a:t>
            </a:r>
            <a:r>
              <a:rPr lang="en-US" dirty="0"/>
              <a:t>, are difficult to get correct in C++ without risking memory errors and leaks. C++11 provides tools to avoid these problems.</a:t>
            </a:r>
            <a:endParaRPr lang="en-US" b="1" dirty="0"/>
          </a:p>
        </p:txBody>
      </p:sp>
      <p:sp>
        <p:nvSpPr>
          <p:cNvPr id="4" name="Rectangle 1"/>
          <p:cNvSpPr>
            <a:spLocks noChangeArrowheads="1"/>
          </p:cNvSpPr>
          <p:nvPr/>
        </p:nvSpPr>
        <p:spPr bwMode="auto">
          <a:xfrm>
            <a:off x="740680" y="3717032"/>
            <a:ext cx="7957628" cy="276998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Bad</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Idea</a:t>
            </a:r>
            <a:r>
              <a:rPr kumimoji="0" lang="ru-RU" sz="2000" b="0" i="0" u="none" strike="noStrike" cap="none" normalizeH="0" baseline="0" dirty="0" smtClean="0">
                <a:ln>
                  <a:noFill/>
                </a:ln>
                <a:solidFill>
                  <a:srgbClr val="24292E"/>
                </a:solidFill>
                <a:effectLst/>
                <a:latin typeface="SFMono-Regular"/>
                <a:cs typeface="Arial" pitchFamily="34" charset="0"/>
              </a:rPr>
              <a:t> </a:t>
            </a:r>
            <a:endParaRPr kumimoji="0" lang="en-US" sz="20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24292E"/>
                </a:solidFill>
                <a:effectLst/>
                <a:latin typeface="SFMono-Regular"/>
                <a:cs typeface="Arial" pitchFamily="34" charset="0"/>
              </a:rPr>
              <a:t>MyClass</a:t>
            </a:r>
            <a:r>
              <a:rPr kumimoji="0" lang="ru-RU" sz="2000" b="0" i="0" u="none" strike="noStrike" cap="none" normalizeH="0" baseline="0" dirty="0" smtClean="0">
                <a:ln>
                  <a:noFill/>
                </a:ln>
                <a:solidFill>
                  <a:srgbClr val="24292E"/>
                </a:solidFill>
                <a:effectLst/>
                <a:latin typeface="SFMono-Regular"/>
                <a:cs typeface="Arial" pitchFamily="34" charset="0"/>
              </a:rPr>
              <a:t> *</a:t>
            </a:r>
            <a:r>
              <a:rPr kumimoji="0" lang="ru-RU" sz="2000" b="0" i="0" u="none" strike="noStrike" cap="none" normalizeH="0" baseline="0" dirty="0" err="1" smtClean="0">
                <a:ln>
                  <a:noFill/>
                </a:ln>
                <a:solidFill>
                  <a:srgbClr val="24292E"/>
                </a:solidFill>
                <a:effectLst/>
                <a:latin typeface="SFMono-Regular"/>
                <a:cs typeface="Arial" pitchFamily="34" charset="0"/>
              </a:rPr>
              <a:t>myobj</a:t>
            </a:r>
            <a:r>
              <a:rPr kumimoji="0" lang="ru-RU" sz="2000" b="0" i="0" u="none" strike="noStrike" cap="none" normalizeH="0" baseline="0" dirty="0" smtClean="0">
                <a:ln>
                  <a:noFill/>
                </a:ln>
                <a:solidFill>
                  <a:srgbClr val="24292E"/>
                </a:solidFill>
                <a:effectLst/>
                <a:latin typeface="SFMono-Regular"/>
                <a:cs typeface="Arial" pitchFamily="34" charset="0"/>
              </a:rPr>
              <a:t> = </a:t>
            </a:r>
            <a:r>
              <a:rPr kumimoji="0" lang="ru-RU" sz="2000" b="0" i="0" u="none" strike="noStrike" cap="none" normalizeH="0" baseline="0" dirty="0" err="1" smtClean="0">
                <a:ln>
                  <a:noFill/>
                </a:ln>
                <a:solidFill>
                  <a:srgbClr val="D73A49"/>
                </a:solidFill>
                <a:effectLst/>
                <a:latin typeface="SFMono-Regular"/>
                <a:cs typeface="Arial" pitchFamily="34" charset="0"/>
              </a:rPr>
              <a:t>new</a:t>
            </a:r>
            <a:r>
              <a:rPr kumimoji="0" lang="ru-RU" sz="2000" b="0" i="0" u="none" strike="noStrike" cap="none" normalizeH="0" baseline="0" dirty="0" smtClean="0">
                <a:ln>
                  <a:noFill/>
                </a:ln>
                <a:solidFill>
                  <a:srgbClr val="24292E"/>
                </a:solidFill>
                <a:effectLst/>
                <a:latin typeface="SFMono-Regular"/>
                <a:cs typeface="Arial" pitchFamily="34" charset="0"/>
              </a:rPr>
              <a:t> </a:t>
            </a:r>
            <a:r>
              <a:rPr kumimoji="0" lang="ru-RU" sz="2000" b="0" i="0" u="none" strike="noStrike" cap="none" normalizeH="0" baseline="0" dirty="0" err="1" smtClean="0">
                <a:ln>
                  <a:noFill/>
                </a:ln>
                <a:solidFill>
                  <a:srgbClr val="24292E"/>
                </a:solidFill>
                <a:effectLst/>
                <a:latin typeface="SFMono-Regular"/>
                <a:cs typeface="Arial" pitchFamily="34" charset="0"/>
              </a:rPr>
              <a:t>MyClass</a:t>
            </a:r>
            <a:r>
              <a:rPr kumimoji="0" lang="ru-RU" sz="2000" b="0" i="0" u="none" strike="noStrike" cap="none" normalizeH="0" baseline="0" dirty="0" smtClean="0">
                <a:ln>
                  <a:noFill/>
                </a:ln>
                <a:solidFill>
                  <a:srgbClr val="24292E"/>
                </a:solidFill>
                <a:effectLst/>
                <a:latin typeface="SFMono-Regular"/>
                <a:cs typeface="Arial" pitchFamily="34" charset="0"/>
              </a:rPr>
              <a:t>; </a:t>
            </a:r>
            <a:endParaRPr kumimoji="0" lang="en-US" sz="20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6A737D"/>
                </a:solidFill>
                <a:effectLst/>
                <a:latin typeface="SFMono-Regular"/>
                <a:cs typeface="Arial" pitchFamily="34" charset="0"/>
              </a:rPr>
              <a:t>// ...</a:t>
            </a:r>
            <a:endParaRPr kumimoji="0" lang="en-US" sz="2000" b="0" i="0" u="none" strike="noStrike" cap="none" normalizeH="0" baseline="0" dirty="0" smtClean="0">
              <a:ln>
                <a:noFill/>
              </a:ln>
              <a:solidFill>
                <a:srgbClr val="6A737D"/>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D73A49"/>
                </a:solidFill>
                <a:effectLst/>
                <a:latin typeface="SFMono-Regular"/>
                <a:cs typeface="Arial" pitchFamily="34" charset="0"/>
              </a:rPr>
              <a:t>delete</a:t>
            </a:r>
            <a:r>
              <a:rPr kumimoji="0" lang="ru-RU" sz="2000" b="0" i="0" u="none" strike="noStrike" cap="none" normalizeH="0" baseline="0" dirty="0" smtClean="0">
                <a:ln>
                  <a:noFill/>
                </a:ln>
                <a:solidFill>
                  <a:srgbClr val="24292E"/>
                </a:solidFill>
                <a:effectLst/>
                <a:latin typeface="SFMono-Regular"/>
                <a:cs typeface="Arial" pitchFamily="34" charset="0"/>
              </a:rPr>
              <a:t> </a:t>
            </a:r>
            <a:r>
              <a:rPr kumimoji="0" lang="ru-RU" sz="2000" b="0" i="0" u="none" strike="noStrike" cap="none" normalizeH="0" baseline="0" dirty="0" err="1" smtClean="0">
                <a:ln>
                  <a:noFill/>
                </a:ln>
                <a:solidFill>
                  <a:srgbClr val="24292E"/>
                </a:solidFill>
                <a:effectLst/>
                <a:latin typeface="SFMono-Regular"/>
                <a:cs typeface="Arial" pitchFamily="34" charset="0"/>
              </a:rPr>
              <a:t>myobj</a:t>
            </a:r>
            <a:r>
              <a:rPr kumimoji="0" lang="ru-RU" sz="2000" b="0" i="0" u="none" strike="noStrike" cap="none" normalizeH="0" baseline="0" dirty="0" smtClean="0">
                <a:ln>
                  <a:noFill/>
                </a:ln>
                <a:solidFill>
                  <a:srgbClr val="24292E"/>
                </a:solidFill>
                <a:effectLst/>
                <a:latin typeface="SFMono-Regular"/>
                <a:cs typeface="Arial" pitchFamily="34" charset="0"/>
              </a:rPr>
              <a:t>; </a:t>
            </a:r>
            <a:endParaRPr kumimoji="0" lang="en-US" sz="20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24292E"/>
              </a:solidFill>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Good</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Idea</a:t>
            </a:r>
            <a:r>
              <a:rPr kumimoji="0" lang="ru-RU" sz="2000" b="0" i="0" u="none" strike="noStrike" cap="none" normalizeH="0" baseline="0" dirty="0" smtClean="0">
                <a:ln>
                  <a:noFill/>
                </a:ln>
                <a:solidFill>
                  <a:srgbClr val="24292E"/>
                </a:solidFill>
                <a:effectLst/>
                <a:latin typeface="SFMono-Regular"/>
                <a:cs typeface="Arial" pitchFamily="34" charset="0"/>
              </a:rPr>
              <a:t> </a:t>
            </a:r>
            <a:endParaRPr kumimoji="0" lang="en-US" sz="20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24292E"/>
                </a:solidFill>
                <a:effectLst/>
                <a:latin typeface="SFMono-Regular"/>
                <a:cs typeface="Arial" pitchFamily="34" charset="0"/>
              </a:rPr>
              <a:t>std</a:t>
            </a:r>
            <a:r>
              <a:rPr kumimoji="0" lang="ru-RU" sz="2000" b="0" i="0" u="none" strike="noStrike" cap="none" normalizeH="0" baseline="0" dirty="0" smtClean="0">
                <a:ln>
                  <a:noFill/>
                </a:ln>
                <a:solidFill>
                  <a:srgbClr val="24292E"/>
                </a:solidFill>
                <a:effectLst/>
                <a:latin typeface="SFMono-Regular"/>
                <a:cs typeface="Arial" pitchFamily="34" charset="0"/>
              </a:rPr>
              <a:t>::</a:t>
            </a:r>
            <a:r>
              <a:rPr kumimoji="0" lang="ru-RU" sz="2000" b="0" i="0" u="none" strike="noStrike" cap="none" normalizeH="0" baseline="0" dirty="0" err="1" smtClean="0">
                <a:ln>
                  <a:noFill/>
                </a:ln>
                <a:solidFill>
                  <a:srgbClr val="24292E"/>
                </a:solidFill>
                <a:effectLst/>
                <a:latin typeface="SFMono-Regular"/>
                <a:cs typeface="Arial" pitchFamily="34" charset="0"/>
              </a:rPr>
              <a:t>shared_ptr</a:t>
            </a:r>
            <a:r>
              <a:rPr kumimoji="0" lang="ru-RU" sz="2000" b="0" i="0" u="none" strike="noStrike" cap="none" normalizeH="0" baseline="0" dirty="0" smtClean="0">
                <a:ln>
                  <a:noFill/>
                </a:ln>
                <a:solidFill>
                  <a:srgbClr val="24292E"/>
                </a:solidFill>
                <a:effectLst/>
                <a:latin typeface="SFMono-Regular"/>
                <a:cs typeface="Arial" pitchFamily="34" charset="0"/>
              </a:rPr>
              <a:t>&lt;</a:t>
            </a:r>
            <a:r>
              <a:rPr kumimoji="0" lang="ru-RU" sz="2000" b="0" i="0" u="none" strike="noStrike" cap="none" normalizeH="0" baseline="0" dirty="0" err="1" smtClean="0">
                <a:ln>
                  <a:noFill/>
                </a:ln>
                <a:solidFill>
                  <a:srgbClr val="24292E"/>
                </a:solidFill>
                <a:effectLst/>
                <a:latin typeface="SFMono-Regular"/>
                <a:cs typeface="Arial" pitchFamily="34" charset="0"/>
              </a:rPr>
              <a:t>MyClass</a:t>
            </a:r>
            <a:r>
              <a:rPr kumimoji="0" lang="ru-RU" sz="2000" b="0" i="0" u="none" strike="noStrike" cap="none" normalizeH="0" baseline="0" dirty="0" smtClean="0">
                <a:ln>
                  <a:noFill/>
                </a:ln>
                <a:solidFill>
                  <a:srgbClr val="24292E"/>
                </a:solidFill>
                <a:effectLst/>
                <a:latin typeface="SFMono-Regular"/>
                <a:cs typeface="Arial" pitchFamily="34" charset="0"/>
              </a:rPr>
              <a:t>&gt; </a:t>
            </a:r>
            <a:r>
              <a:rPr kumimoji="0" lang="ru-RU" sz="2000" b="0" i="0" u="none" strike="noStrike" cap="none" normalizeH="0" baseline="0" dirty="0" err="1" smtClean="0">
                <a:ln>
                  <a:noFill/>
                </a:ln>
                <a:solidFill>
                  <a:srgbClr val="24292E"/>
                </a:solidFill>
                <a:effectLst/>
                <a:latin typeface="SFMono-Regular"/>
                <a:cs typeface="Arial" pitchFamily="34" charset="0"/>
              </a:rPr>
              <a:t>myobj</a:t>
            </a:r>
            <a:r>
              <a:rPr kumimoji="0" lang="ru-RU" sz="2000" b="0" i="0" u="none" strike="noStrike" cap="none" normalizeH="0" baseline="0" dirty="0" smtClean="0">
                <a:ln>
                  <a:noFill/>
                </a:ln>
                <a:solidFill>
                  <a:srgbClr val="24292E"/>
                </a:solidFill>
                <a:effectLst/>
                <a:latin typeface="SFMono-Regular"/>
                <a:cs typeface="Arial" pitchFamily="34" charset="0"/>
              </a:rPr>
              <a:t> = </a:t>
            </a:r>
            <a:r>
              <a:rPr kumimoji="0" lang="ru-RU" sz="2000" b="0" i="0" u="none" strike="noStrike" cap="none" normalizeH="0" baseline="0" dirty="0" err="1" smtClean="0">
                <a:ln>
                  <a:noFill/>
                </a:ln>
                <a:solidFill>
                  <a:srgbClr val="24292E"/>
                </a:solidFill>
                <a:effectLst/>
                <a:latin typeface="SFMono-Regular"/>
                <a:cs typeface="Arial" pitchFamily="34" charset="0"/>
              </a:rPr>
              <a:t>make_shared</a:t>
            </a:r>
            <a:r>
              <a:rPr kumimoji="0" lang="ru-RU" sz="2000" b="0" i="0" u="none" strike="noStrike" cap="none" normalizeH="0" baseline="0" dirty="0" smtClean="0">
                <a:ln>
                  <a:noFill/>
                </a:ln>
                <a:solidFill>
                  <a:srgbClr val="24292E"/>
                </a:solidFill>
                <a:effectLst/>
                <a:latin typeface="SFMono-Regular"/>
                <a:cs typeface="Arial" pitchFamily="34" charset="0"/>
              </a:rPr>
              <a:t>&lt;</a:t>
            </a:r>
            <a:r>
              <a:rPr kumimoji="0" lang="ru-RU" sz="2000" b="0" i="0" u="none" strike="noStrike" cap="none" normalizeH="0" baseline="0" dirty="0" err="1" smtClean="0">
                <a:ln>
                  <a:noFill/>
                </a:ln>
                <a:solidFill>
                  <a:srgbClr val="24292E"/>
                </a:solidFill>
                <a:effectLst/>
                <a:latin typeface="SFMono-Regular"/>
                <a:cs typeface="Arial" pitchFamily="34" charset="0"/>
              </a:rPr>
              <a:t>MyClass</a:t>
            </a:r>
            <a:r>
              <a:rPr kumimoji="0" lang="ru-RU" sz="2000" b="0" i="0" u="none" strike="noStrike" cap="none" normalizeH="0" baseline="0" dirty="0" smtClean="0">
                <a:ln>
                  <a:noFill/>
                </a:ln>
                <a:solidFill>
                  <a:srgbClr val="24292E"/>
                </a:solidFill>
                <a:effectLst/>
                <a:latin typeface="SFMono-Regular"/>
                <a:cs typeface="Arial" pitchFamily="34" charset="0"/>
              </a:rPr>
              <a:t>&gt;(); </a:t>
            </a:r>
            <a:endParaRPr kumimoji="0" lang="en-US" sz="2000"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6A737D"/>
                </a:solidFill>
                <a:effectLst/>
                <a:latin typeface="SFMono-Regular"/>
                <a:cs typeface="Arial" pitchFamily="34" charset="0"/>
              </a:rPr>
              <a:t>// ... </a:t>
            </a:r>
            <a:endParaRPr kumimoji="0" lang="en-US" sz="2000" b="0" i="0" u="none" strike="noStrike" cap="none" normalizeH="0" baseline="0" dirty="0" smtClean="0">
              <a:ln>
                <a:noFill/>
              </a:ln>
              <a:solidFill>
                <a:srgbClr val="6A737D"/>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myobj</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is</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automatically</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freed</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for</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you</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whenever</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it</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is</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no</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longer</a:t>
            </a:r>
            <a:r>
              <a:rPr kumimoji="0" lang="ru-RU" sz="2000" b="0" i="0" u="none" strike="noStrike" cap="none" normalizeH="0" baseline="0" dirty="0" smtClean="0">
                <a:ln>
                  <a:noFill/>
                </a:ln>
                <a:solidFill>
                  <a:srgbClr val="6A737D"/>
                </a:solidFill>
                <a:effectLst/>
                <a:latin typeface="SFMono-Regular"/>
                <a:cs typeface="Arial" pitchFamily="34" charset="0"/>
              </a:rPr>
              <a:t> </a:t>
            </a:r>
            <a:r>
              <a:rPr kumimoji="0" lang="ru-RU" sz="2000" b="0" i="0" u="none" strike="noStrike" cap="none" normalizeH="0" baseline="0" dirty="0" err="1" smtClean="0">
                <a:ln>
                  <a:noFill/>
                </a:ln>
                <a:solidFill>
                  <a:srgbClr val="6A737D"/>
                </a:solidFill>
                <a:effectLst/>
                <a:latin typeface="SFMono-Regular"/>
                <a:cs typeface="Arial" pitchFamily="34" charset="0"/>
              </a:rPr>
              <a:t>used</a:t>
            </a:r>
            <a:r>
              <a:rPr kumimoji="0" lang="ru-RU" sz="2000" b="0" i="0" u="none" strike="noStrike" cap="none" normalizeH="0" baseline="0" dirty="0" smtClean="0">
                <a:ln>
                  <a:noFill/>
                </a:ln>
                <a:solidFill>
                  <a:srgbClr val="6A737D"/>
                </a:solidFill>
                <a:effectLst/>
                <a:latin typeface="SFMono-Regular"/>
                <a:cs typeface="Arial" pitchFamily="34" charset="0"/>
              </a:rPr>
              <a:t>.</a:t>
            </a:r>
            <a:r>
              <a:rPr kumimoji="0" lang="ru-RU"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164007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Prefer pre-increment to post-increment</a:t>
            </a:r>
          </a:p>
          <a:p>
            <a:endParaRPr lang="en-US" dirty="0"/>
          </a:p>
          <a:p>
            <a:r>
              <a:rPr lang="en-US" dirty="0"/>
              <a:t>... when it is semantically correct. Pre-increment is faster then post-increment because it does not require a copy of the object to be made.</a:t>
            </a:r>
            <a:endParaRPr lang="en-US" b="1" dirty="0"/>
          </a:p>
        </p:txBody>
      </p:sp>
      <p:sp>
        <p:nvSpPr>
          <p:cNvPr id="4" name="Rectangle 1"/>
          <p:cNvSpPr>
            <a:spLocks noChangeArrowheads="1"/>
          </p:cNvSpPr>
          <p:nvPr/>
        </p:nvSpPr>
        <p:spPr bwMode="auto">
          <a:xfrm>
            <a:off x="4572000" y="3011662"/>
            <a:ext cx="4371838" cy="387798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fontAlgn="base">
              <a:spcBef>
                <a:spcPct val="0"/>
              </a:spcBef>
              <a:spcAft>
                <a:spcPct val="0"/>
              </a:spcAft>
            </a:pPr>
            <a:r>
              <a:rPr lang="en-US" sz="2800" dirty="0"/>
              <a:t>// Bad Idea</a:t>
            </a:r>
            <a:r>
              <a:rPr lang="en-US" sz="2800" dirty="0" smtClean="0"/>
              <a:t> </a:t>
            </a:r>
          </a:p>
          <a:p>
            <a:pPr lvl="0" fontAlgn="base">
              <a:spcBef>
                <a:spcPct val="0"/>
              </a:spcBef>
              <a:spcAft>
                <a:spcPct val="0"/>
              </a:spcAft>
            </a:pPr>
            <a:r>
              <a:rPr lang="en-US" sz="2800" dirty="0" smtClean="0"/>
              <a:t>for (</a:t>
            </a:r>
            <a:r>
              <a:rPr lang="en-US" sz="2800" dirty="0" err="1"/>
              <a:t>int</a:t>
            </a:r>
            <a:r>
              <a:rPr lang="en-US" sz="2800" dirty="0" smtClean="0"/>
              <a:t> i = </a:t>
            </a:r>
            <a:r>
              <a:rPr lang="en-US" sz="2800" dirty="0"/>
              <a:t>0</a:t>
            </a:r>
            <a:r>
              <a:rPr lang="en-US" sz="2800" dirty="0" smtClean="0"/>
              <a:t>; i &lt; </a:t>
            </a:r>
            <a:r>
              <a:rPr lang="en-US" sz="2800" dirty="0"/>
              <a:t>15</a:t>
            </a:r>
            <a:r>
              <a:rPr lang="en-US" sz="2800" dirty="0" smtClean="0"/>
              <a:t>; i++) { </a:t>
            </a:r>
          </a:p>
          <a:p>
            <a:pPr lvl="0" fontAlgn="base">
              <a:spcBef>
                <a:spcPct val="0"/>
              </a:spcBef>
              <a:spcAft>
                <a:spcPct val="0"/>
              </a:spcAft>
            </a:pPr>
            <a:r>
              <a:rPr lang="en-US" sz="2800" dirty="0"/>
              <a:t> </a:t>
            </a:r>
            <a:r>
              <a:rPr lang="en-US" sz="2800" dirty="0" smtClean="0"/>
              <a:t>   </a:t>
            </a:r>
            <a:r>
              <a:rPr lang="en-US" sz="2800" dirty="0" err="1" smtClean="0"/>
              <a:t>std</a:t>
            </a:r>
            <a:r>
              <a:rPr lang="en-US" sz="2800" dirty="0" smtClean="0"/>
              <a:t>::</a:t>
            </a:r>
            <a:r>
              <a:rPr lang="en-US" sz="2800" dirty="0" err="1" smtClean="0"/>
              <a:t>cout</a:t>
            </a:r>
            <a:r>
              <a:rPr lang="en-US" sz="2800" dirty="0" smtClean="0"/>
              <a:t> &lt;&lt; i &lt;&lt; </a:t>
            </a:r>
            <a:r>
              <a:rPr lang="en-US" sz="2800" dirty="0" err="1" smtClean="0"/>
              <a:t>std</a:t>
            </a:r>
            <a:r>
              <a:rPr lang="en-US" sz="2800" dirty="0" smtClean="0"/>
              <a:t>::</a:t>
            </a:r>
            <a:r>
              <a:rPr lang="en-US" sz="2800" dirty="0" err="1" smtClean="0"/>
              <a:t>endl</a:t>
            </a:r>
            <a:r>
              <a:rPr lang="en-US" sz="2800" dirty="0" smtClean="0"/>
              <a:t>; </a:t>
            </a:r>
          </a:p>
          <a:p>
            <a:pPr lvl="0" fontAlgn="base">
              <a:spcBef>
                <a:spcPct val="0"/>
              </a:spcBef>
              <a:spcAft>
                <a:spcPct val="0"/>
              </a:spcAft>
            </a:pPr>
            <a:r>
              <a:rPr lang="en-US" sz="2800" dirty="0" smtClean="0"/>
              <a:t>} </a:t>
            </a:r>
          </a:p>
          <a:p>
            <a:pPr lvl="0" fontAlgn="base">
              <a:spcBef>
                <a:spcPct val="0"/>
              </a:spcBef>
              <a:spcAft>
                <a:spcPct val="0"/>
              </a:spcAft>
            </a:pPr>
            <a:endParaRPr lang="en-US" sz="2800" dirty="0"/>
          </a:p>
          <a:p>
            <a:pPr lvl="0" fontAlgn="base">
              <a:spcBef>
                <a:spcPct val="0"/>
              </a:spcBef>
              <a:spcAft>
                <a:spcPct val="0"/>
              </a:spcAft>
            </a:pPr>
            <a:r>
              <a:rPr lang="en-US" sz="2800" dirty="0" smtClean="0"/>
              <a:t>// </a:t>
            </a:r>
            <a:r>
              <a:rPr lang="en-US" sz="2800" dirty="0"/>
              <a:t>Good Idea</a:t>
            </a:r>
            <a:r>
              <a:rPr lang="en-US" sz="2800" dirty="0" smtClean="0"/>
              <a:t> </a:t>
            </a:r>
          </a:p>
          <a:p>
            <a:pPr lvl="0" fontAlgn="base">
              <a:spcBef>
                <a:spcPct val="0"/>
              </a:spcBef>
              <a:spcAft>
                <a:spcPct val="0"/>
              </a:spcAft>
            </a:pPr>
            <a:r>
              <a:rPr lang="en-US" sz="2800" dirty="0" smtClean="0"/>
              <a:t>for (</a:t>
            </a:r>
            <a:r>
              <a:rPr lang="en-US" sz="2800" dirty="0" err="1"/>
              <a:t>int</a:t>
            </a:r>
            <a:r>
              <a:rPr lang="en-US" sz="2800" dirty="0" smtClean="0"/>
              <a:t> i = </a:t>
            </a:r>
            <a:r>
              <a:rPr lang="en-US" sz="2800" dirty="0"/>
              <a:t>0</a:t>
            </a:r>
            <a:r>
              <a:rPr lang="en-US" sz="2800" dirty="0" smtClean="0"/>
              <a:t>; i &lt; </a:t>
            </a:r>
            <a:r>
              <a:rPr lang="en-US" sz="2800" dirty="0"/>
              <a:t>15</a:t>
            </a:r>
            <a:r>
              <a:rPr lang="en-US" sz="2800" dirty="0" smtClean="0"/>
              <a:t>; ++i) { </a:t>
            </a:r>
          </a:p>
          <a:p>
            <a:pPr lvl="0" fontAlgn="base">
              <a:spcBef>
                <a:spcPct val="0"/>
              </a:spcBef>
              <a:spcAft>
                <a:spcPct val="0"/>
              </a:spcAft>
            </a:pPr>
            <a:r>
              <a:rPr lang="en-US" sz="2800" dirty="0" err="1" smtClean="0"/>
              <a:t>std</a:t>
            </a:r>
            <a:r>
              <a:rPr lang="en-US" sz="2800" dirty="0" smtClean="0"/>
              <a:t>::</a:t>
            </a:r>
            <a:r>
              <a:rPr lang="en-US" sz="2800" dirty="0" err="1" smtClean="0"/>
              <a:t>cout</a:t>
            </a:r>
            <a:r>
              <a:rPr lang="en-US" sz="2800" dirty="0" smtClean="0"/>
              <a:t> &lt;&lt; i &lt;&lt; </a:t>
            </a:r>
            <a:r>
              <a:rPr lang="en-US" sz="2800" dirty="0" err="1" smtClean="0"/>
              <a:t>std</a:t>
            </a:r>
            <a:r>
              <a:rPr lang="en-US" sz="2800" dirty="0" smtClean="0"/>
              <a:t>::</a:t>
            </a:r>
            <a:r>
              <a:rPr lang="en-US" sz="2800" dirty="0" err="1" smtClean="0"/>
              <a:t>endl</a:t>
            </a:r>
            <a:r>
              <a:rPr lang="en-US" sz="2800" dirty="0" smtClean="0"/>
              <a:t>; </a:t>
            </a:r>
          </a:p>
          <a:p>
            <a:pPr lvl="0" fontAlgn="base">
              <a:spcBef>
                <a:spcPct val="0"/>
              </a:spcBef>
              <a:spcAft>
                <a:spcPct val="0"/>
              </a:spcAft>
            </a:pPr>
            <a:r>
              <a:rPr lang="en-US" sz="2800" dirty="0" smtClean="0"/>
              <a:t>}</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707019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err="1"/>
              <a:t>Const</a:t>
            </a:r>
            <a:r>
              <a:rPr lang="en-US" b="1" dirty="0"/>
              <a:t> as much as possible</a:t>
            </a:r>
          </a:p>
          <a:p>
            <a:endParaRPr lang="en-US" dirty="0"/>
          </a:p>
          <a:p>
            <a:r>
              <a:rPr lang="en-US" dirty="0" err="1" smtClean="0"/>
              <a:t>const</a:t>
            </a:r>
            <a:r>
              <a:rPr lang="en-US" dirty="0"/>
              <a:t> tells the compiler that a variable or method is immutable. This helps the compiler optimize the code and helps the developer know if a function side effects. Also, using </a:t>
            </a:r>
            <a:r>
              <a:rPr lang="en-US" dirty="0" err="1" smtClean="0"/>
              <a:t>const</a:t>
            </a:r>
            <a:r>
              <a:rPr lang="en-US" dirty="0" smtClean="0"/>
              <a:t> &amp;</a:t>
            </a:r>
            <a:r>
              <a:rPr lang="en-US" dirty="0"/>
              <a:t> prevents the compiler from copying data unnecessarily</a:t>
            </a:r>
            <a:r>
              <a:rPr lang="en-US" dirty="0" smtClean="0"/>
              <a:t>.</a:t>
            </a:r>
          </a:p>
          <a:p>
            <a:r>
              <a:rPr lang="ru-RU" b="1" dirty="0" smtClean="0"/>
              <a:t>Пример на следующем слайде</a:t>
            </a:r>
            <a:endParaRPr lang="en-US" b="1" dirty="0"/>
          </a:p>
        </p:txBody>
      </p:sp>
      <p:sp>
        <p:nvSpPr>
          <p:cNvPr id="4" name="Rectangle 1"/>
          <p:cNvSpPr>
            <a:spLocks noChangeArrowheads="1"/>
          </p:cNvSpPr>
          <p:nvPr/>
        </p:nvSpPr>
        <p:spPr bwMode="auto">
          <a:xfrm>
            <a:off x="7668344" y="5517232"/>
            <a:ext cx="184731" cy="43088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fontAlgn="base">
              <a:spcBef>
                <a:spcPct val="0"/>
              </a:spcBef>
              <a:spcAft>
                <a:spcPct val="0"/>
              </a:spcAft>
            </a:pP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4415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endParaRPr lang="en-US" dirty="0"/>
          </a:p>
        </p:txBody>
      </p:sp>
      <p:sp>
        <p:nvSpPr>
          <p:cNvPr id="4" name="Rectangle 1"/>
          <p:cNvSpPr>
            <a:spLocks noChangeArrowheads="1"/>
          </p:cNvSpPr>
          <p:nvPr/>
        </p:nvSpPr>
        <p:spPr bwMode="auto">
          <a:xfrm>
            <a:off x="7668344" y="5517232"/>
            <a:ext cx="184731" cy="43088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fontAlgn="base">
              <a:spcBef>
                <a:spcPct val="0"/>
              </a:spcBef>
              <a:spcAft>
                <a:spcPct val="0"/>
              </a:spcAft>
            </a:pP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1789838" y="260648"/>
            <a:ext cx="5592108" cy="637097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6A737D"/>
                </a:solidFill>
                <a:effectLst/>
                <a:latin typeface="SFMono-Regular"/>
                <a:cs typeface="Arial" pitchFamily="34" charset="0"/>
              </a:rPr>
              <a:t>// </a:t>
            </a:r>
            <a:r>
              <a:rPr kumimoji="0" lang="ru-RU" b="0" i="0" u="none" strike="noStrike" cap="none" normalizeH="0" baseline="0" dirty="0" err="1" smtClean="0">
                <a:ln>
                  <a:noFill/>
                </a:ln>
                <a:solidFill>
                  <a:srgbClr val="6A737D"/>
                </a:solidFill>
                <a:effectLst/>
                <a:latin typeface="SFMono-Regular"/>
                <a:cs typeface="Arial" pitchFamily="34" charset="0"/>
              </a:rPr>
              <a:t>Bad</a:t>
            </a:r>
            <a:r>
              <a:rPr kumimoji="0" lang="ru-RU" b="0" i="0" u="none" strike="noStrike" cap="none" normalizeH="0" baseline="0" dirty="0" smtClean="0">
                <a:ln>
                  <a:noFill/>
                </a:ln>
                <a:solidFill>
                  <a:srgbClr val="6A737D"/>
                </a:solidFill>
                <a:effectLst/>
                <a:latin typeface="SFMono-Regular"/>
                <a:cs typeface="Arial" pitchFamily="34" charset="0"/>
              </a:rPr>
              <a:t> </a:t>
            </a:r>
            <a:r>
              <a:rPr kumimoji="0" lang="ru-RU" b="0" i="0" u="none" strike="noStrike" cap="none" normalizeH="0" baseline="0" dirty="0" err="1" smtClean="0">
                <a:ln>
                  <a:noFill/>
                </a:ln>
                <a:solidFill>
                  <a:srgbClr val="6A737D"/>
                </a:solidFill>
                <a:effectLst/>
                <a:latin typeface="SFMono-Regular"/>
                <a:cs typeface="Arial" pitchFamily="34" charset="0"/>
              </a:rPr>
              <a:t>Idea</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class</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MyClass</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public</a:t>
            </a:r>
            <a:r>
              <a:rPr kumimoji="0" lang="ru-RU" b="0" i="0" u="none" strike="noStrike" cap="none" normalizeH="0" baseline="0" dirty="0" smtClean="0">
                <a:ln>
                  <a:noFill/>
                </a:ln>
                <a:solidFill>
                  <a:srgbClr val="D73A49"/>
                </a:solidFill>
                <a:effectLst/>
                <a:latin typeface="SFMono-Regular"/>
                <a:cs typeface="Arial" pitchFamily="34" charset="0"/>
              </a:rPr>
              <a:t>:</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MyClass</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value</a:t>
            </a:r>
            <a:r>
              <a:rPr kumimoji="0" lang="ru-RU" b="0" i="0" u="none" strike="noStrike" cap="none" normalizeH="0" baseline="0" dirty="0" smtClean="0">
                <a:ln>
                  <a:noFill/>
                </a:ln>
                <a:solidFill>
                  <a:srgbClr val="24292E"/>
                </a:solidFill>
                <a:effectLst/>
                <a:latin typeface="SFMono-Regular"/>
                <a:cs typeface="Arial" pitchFamily="34" charset="0"/>
              </a:rPr>
              <a:t>) :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value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get_value</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D73A49"/>
                </a:solidFill>
                <a:effectLst/>
                <a:latin typeface="SFMono-Regular"/>
                <a:cs typeface="Arial" pitchFamily="34" charset="0"/>
              </a:rPr>
              <a:t>return</a:t>
            </a:r>
            <a:r>
              <a:rPr kumimoji="0" lang="ru-RU" b="0" i="0" u="none" strike="noStrike" cap="none" normalizeH="0" baseline="0" dirty="0" smtClean="0">
                <a:ln>
                  <a:noFill/>
                </a:ln>
                <a:solidFill>
                  <a:srgbClr val="24292E"/>
                </a:solidFill>
                <a:effectLst/>
                <a:latin typeface="SFMono-Regular"/>
                <a:cs typeface="Arial" pitchFamily="34" charset="0"/>
              </a:rPr>
              <a:t>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private</a:t>
            </a:r>
            <a:r>
              <a:rPr kumimoji="0" lang="ru-RU" b="0" i="0" u="none" strike="noStrike" cap="none" normalizeH="0" baseline="0" dirty="0" smtClean="0">
                <a:ln>
                  <a:noFill/>
                </a:ln>
                <a:solidFill>
                  <a:srgbClr val="D73A49"/>
                </a:solidFill>
                <a:effectLst/>
                <a:latin typeface="SFMono-Regular"/>
                <a:cs typeface="Arial" pitchFamily="34" charset="0"/>
              </a:rPr>
              <a:t>:</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4292E"/>
                </a:solidFill>
                <a:effectLst/>
                <a:latin typeface="SFMono-Regular"/>
                <a:cs typeface="Arial" pitchFamily="34" charset="0"/>
              </a:rPr>
              <a:t>}</a:t>
            </a:r>
            <a:r>
              <a:rPr kumimoji="0" lang="en-US" b="0" i="0" u="none" strike="noStrike" cap="none" normalizeH="0" baseline="0" dirty="0" smtClean="0">
                <a:ln>
                  <a:noFill/>
                </a:ln>
                <a:solidFill>
                  <a:srgbClr val="24292E"/>
                </a:solidFill>
                <a:effectLst/>
                <a:latin typeface="SFMono-Regular"/>
                <a:cs typeface="Arial" pitchFamily="34" charset="0"/>
              </a:rPr>
              <a:t>;</a:t>
            </a:r>
            <a:endParaRPr kumimoji="0" lang="ru-RU" b="0" i="0" u="none" strike="noStrike" cap="none" normalizeH="0" baseline="0" dirty="0" smtClean="0">
              <a:ln>
                <a:noFill/>
              </a:ln>
              <a:solidFill>
                <a:srgbClr val="24292E"/>
              </a:solidFill>
              <a:effectLst/>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ru-RU" dirty="0">
              <a:solidFill>
                <a:srgbClr val="24292E"/>
              </a:solidFill>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6A737D"/>
                </a:solidFill>
                <a:effectLst/>
                <a:latin typeface="SFMono-Regular"/>
                <a:cs typeface="Arial" pitchFamily="34" charset="0"/>
              </a:rPr>
              <a:t>// </a:t>
            </a:r>
            <a:r>
              <a:rPr kumimoji="0" lang="ru-RU" b="0" i="0" u="none" strike="noStrike" cap="none" normalizeH="0" baseline="0" dirty="0" err="1" smtClean="0">
                <a:ln>
                  <a:noFill/>
                </a:ln>
                <a:solidFill>
                  <a:srgbClr val="6A737D"/>
                </a:solidFill>
                <a:effectLst/>
                <a:latin typeface="SFMono-Regular"/>
                <a:cs typeface="Arial" pitchFamily="34" charset="0"/>
              </a:rPr>
              <a:t>Good</a:t>
            </a:r>
            <a:r>
              <a:rPr kumimoji="0" lang="ru-RU" b="0" i="0" u="none" strike="noStrike" cap="none" normalizeH="0" baseline="0" dirty="0" smtClean="0">
                <a:ln>
                  <a:noFill/>
                </a:ln>
                <a:solidFill>
                  <a:srgbClr val="6A737D"/>
                </a:solidFill>
                <a:effectLst/>
                <a:latin typeface="SFMono-Regular"/>
                <a:cs typeface="Arial" pitchFamily="34" charset="0"/>
              </a:rPr>
              <a:t> </a:t>
            </a:r>
            <a:r>
              <a:rPr kumimoji="0" lang="ru-RU" b="0" i="0" u="none" strike="noStrike" cap="none" normalizeH="0" baseline="0" dirty="0" err="1" smtClean="0">
                <a:ln>
                  <a:noFill/>
                </a:ln>
                <a:solidFill>
                  <a:srgbClr val="6A737D"/>
                </a:solidFill>
                <a:effectLst/>
                <a:latin typeface="SFMono-Regular"/>
                <a:cs typeface="Arial" pitchFamily="34" charset="0"/>
              </a:rPr>
              <a:t>Idea</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class</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MyClass</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public</a:t>
            </a:r>
            <a:r>
              <a:rPr kumimoji="0" lang="ru-RU" b="0" i="0" u="none" strike="noStrike" cap="none" normalizeH="0" baseline="0" dirty="0" smtClean="0">
                <a:ln>
                  <a:noFill/>
                </a:ln>
                <a:solidFill>
                  <a:srgbClr val="D73A49"/>
                </a:solidFill>
                <a:effectLst/>
                <a:latin typeface="SFMono-Regular"/>
                <a:cs typeface="Arial" pitchFamily="34" charset="0"/>
              </a:rPr>
              <a:t>:</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MyClass</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D73A49"/>
                </a:solidFill>
                <a:effectLst/>
                <a:latin typeface="SFMono-Regular"/>
                <a:cs typeface="Arial" pitchFamily="34" charset="0"/>
              </a:rPr>
              <a:t>const</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&amp;</a:t>
            </a:r>
            <a:r>
              <a:rPr kumimoji="0" lang="en-US"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value</a:t>
            </a:r>
            <a:r>
              <a:rPr kumimoji="0" lang="ru-RU" b="0" i="0" u="none" strike="noStrike" cap="none" normalizeH="0" baseline="0" dirty="0" smtClean="0">
                <a:ln>
                  <a:noFill/>
                </a:ln>
                <a:solidFill>
                  <a:srgbClr val="24292E"/>
                </a:solidFill>
                <a:effectLst/>
                <a:latin typeface="SFMono-Regular"/>
                <a:cs typeface="Arial" pitchFamily="34" charset="0"/>
              </a:rPr>
              <a:t>) :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value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6F42C1"/>
                </a:solidFill>
                <a:effectLst/>
                <a:latin typeface="SFMono-Regular"/>
                <a:cs typeface="Arial" pitchFamily="34" charset="0"/>
              </a:rPr>
              <a:t>get_value</a:t>
            </a:r>
            <a:r>
              <a:rPr kumimoji="0" lang="ru-RU" b="0" i="0" u="none" strike="noStrike" cap="none" normalizeH="0" baseline="0" dirty="0" smtClean="0">
                <a:ln>
                  <a:noFill/>
                </a:ln>
                <a:solidFill>
                  <a:srgbClr val="24292E"/>
                </a:solidFill>
                <a:effectLst/>
                <a:latin typeface="SFMono-Regular"/>
                <a:cs typeface="Arial" pitchFamily="34" charset="0"/>
              </a:rPr>
              <a:t>() </a:t>
            </a:r>
            <a:r>
              <a:rPr kumimoji="0" lang="ru-RU" b="0" i="0" u="none" strike="noStrike" cap="none" normalizeH="0" baseline="0" dirty="0" err="1" smtClean="0">
                <a:ln>
                  <a:noFill/>
                </a:ln>
                <a:solidFill>
                  <a:srgbClr val="D73A49"/>
                </a:solidFill>
                <a:effectLst/>
                <a:latin typeface="SFMono-Regular"/>
                <a:cs typeface="Arial" pitchFamily="34" charset="0"/>
              </a:rPr>
              <a:t>const</a:t>
            </a:r>
            <a:r>
              <a:rPr kumimoji="0" lang="ru-RU" b="0" i="0" u="none" strike="noStrike" cap="none" normalizeH="0" baseline="0" dirty="0" smtClean="0">
                <a:ln>
                  <a:noFill/>
                </a:ln>
                <a:solidFill>
                  <a:srgbClr val="24292E"/>
                </a:solidFill>
                <a:effectLst/>
                <a:latin typeface="SFMono-Regular"/>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D73A49"/>
                </a:solidFill>
                <a:effectLst/>
                <a:latin typeface="SFMono-Regular"/>
                <a:cs typeface="Arial" pitchFamily="34" charset="0"/>
              </a:rPr>
              <a:t>return</a:t>
            </a:r>
            <a:r>
              <a:rPr kumimoji="0" lang="ru-RU" b="0" i="0" u="none" strike="noStrike" cap="none" normalizeH="0" baseline="0" dirty="0" smtClean="0">
                <a:ln>
                  <a:noFill/>
                </a:ln>
                <a:solidFill>
                  <a:srgbClr val="24292E"/>
                </a:solidFill>
                <a:effectLst/>
                <a:latin typeface="SFMono-Regular"/>
                <a:cs typeface="Arial" pitchFamily="34" charset="0"/>
              </a:rPr>
              <a:t>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err="1" smtClean="0">
                <a:ln>
                  <a:noFill/>
                </a:ln>
                <a:solidFill>
                  <a:srgbClr val="D73A49"/>
                </a:solidFill>
                <a:effectLst/>
                <a:latin typeface="SFMono-Regular"/>
                <a:cs typeface="Arial" pitchFamily="34" charset="0"/>
              </a:rPr>
              <a:t>private</a:t>
            </a:r>
            <a:r>
              <a:rPr kumimoji="0" lang="ru-RU" b="0" i="0" u="none" strike="noStrike" cap="none" normalizeH="0" baseline="0" dirty="0" smtClean="0">
                <a:ln>
                  <a:noFill/>
                </a:ln>
                <a:solidFill>
                  <a:srgbClr val="D73A49"/>
                </a:solidFill>
                <a:effectLst/>
                <a:latin typeface="SFMono-Regular"/>
                <a:cs typeface="Arial" pitchFamily="34" charset="0"/>
              </a:rPr>
              <a:t>:</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dirty="0">
                <a:solidFill>
                  <a:srgbClr val="24292E"/>
                </a:solidFill>
                <a:latin typeface="SFMono-Regular"/>
                <a:cs typeface="Arial" pitchFamily="34" charset="0"/>
              </a:rPr>
              <a:t> </a:t>
            </a:r>
            <a:r>
              <a:rPr lang="ru-RU" dirty="0" smtClean="0">
                <a:solidFill>
                  <a:srgbClr val="24292E"/>
                </a:solidFill>
                <a:latin typeface="SFMono-Regular"/>
                <a:cs typeface="Arial" pitchFamily="34" charset="0"/>
              </a:rPr>
              <a:t>   </a:t>
            </a:r>
            <a:r>
              <a:rPr kumimoji="0" lang="ru-RU" b="0" i="0" u="none" strike="noStrike" cap="none" normalizeH="0" baseline="0" dirty="0" err="1" smtClean="0">
                <a:ln>
                  <a:noFill/>
                </a:ln>
                <a:solidFill>
                  <a:srgbClr val="24292E"/>
                </a:solidFill>
                <a:effectLst/>
                <a:latin typeface="SFMono-Regular"/>
                <a:cs typeface="Arial" pitchFamily="34" charset="0"/>
              </a:rPr>
              <a:t>std</a:t>
            </a:r>
            <a:r>
              <a:rPr kumimoji="0" lang="ru-RU"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err="1" smtClean="0">
                <a:ln>
                  <a:noFill/>
                </a:ln>
                <a:solidFill>
                  <a:srgbClr val="24292E"/>
                </a:solidFill>
                <a:effectLst/>
                <a:latin typeface="SFMono-Regular"/>
                <a:cs typeface="Arial" pitchFamily="34" charset="0"/>
              </a:rPr>
              <a:t>string</a:t>
            </a:r>
            <a:r>
              <a:rPr kumimoji="0" lang="ru-RU" b="0" i="0" u="none" strike="noStrike" cap="none" normalizeH="0" baseline="0" dirty="0" smtClean="0">
                <a:ln>
                  <a:noFill/>
                </a:ln>
                <a:solidFill>
                  <a:srgbClr val="24292E"/>
                </a:solidFill>
                <a:effectLst/>
                <a:latin typeface="SFMono-Regular"/>
                <a:cs typeface="Arial" pitchFamily="34" charset="0"/>
              </a:rPr>
              <a:t> m</a:t>
            </a:r>
            <a:r>
              <a:rPr kumimoji="0" lang="en-US" b="0" i="0" u="none" strike="noStrike" cap="none" normalizeH="0" baseline="0" dirty="0" smtClean="0">
                <a:ln>
                  <a:noFill/>
                </a:ln>
                <a:solidFill>
                  <a:srgbClr val="24292E"/>
                </a:solidFill>
                <a:effectLst/>
                <a:latin typeface="SFMono-Regular"/>
                <a:cs typeface="Arial" pitchFamily="34" charset="0"/>
              </a:rPr>
              <a:t>V</a:t>
            </a:r>
            <a:r>
              <a:rPr kumimoji="0" lang="ru-RU" b="0" i="0" u="none" strike="noStrike" cap="none" normalizeH="0" baseline="0" dirty="0" err="1" smtClean="0">
                <a:ln>
                  <a:noFill/>
                </a:ln>
                <a:solidFill>
                  <a:srgbClr val="24292E"/>
                </a:solidFill>
                <a:effectLst/>
                <a:latin typeface="SFMono-Regular"/>
                <a:cs typeface="Arial" pitchFamily="34" charset="0"/>
              </a:rPr>
              <a:t>alue</a:t>
            </a:r>
            <a:r>
              <a:rPr kumimoji="0" lang="ru-RU" b="0" i="0" u="none" strike="noStrike" cap="none" normalizeH="0" baseline="0" dirty="0" smtClean="0">
                <a:ln>
                  <a:noFill/>
                </a:ln>
                <a:solidFill>
                  <a:srgbClr val="24292E"/>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24292E"/>
                </a:solidFill>
                <a:effectLst/>
                <a:latin typeface="SFMono-Regular"/>
                <a:cs typeface="Arial" pitchFamily="34" charset="0"/>
              </a:rPr>
              <a:t>}</a:t>
            </a:r>
            <a:r>
              <a:rPr kumimoji="0" lang="en-US" b="0" i="0" u="none" strike="noStrike" cap="none" normalizeH="0" baseline="0" dirty="0" smtClean="0">
                <a:ln>
                  <a:noFill/>
                </a:ln>
                <a:solidFill>
                  <a:srgbClr val="24292E"/>
                </a:solidFill>
                <a:effectLst/>
                <a:latin typeface="SFMono-Regular"/>
                <a:cs typeface="Arial" pitchFamily="34" charset="0"/>
              </a:rPr>
              <a:t>;</a:t>
            </a:r>
            <a:r>
              <a:rPr kumimoji="0" lang="ru-RU"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62505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en-US" b="1" dirty="0"/>
              <a:t>Prefer Stack Operations to Heap Operations</a:t>
            </a:r>
          </a:p>
          <a:p>
            <a:endParaRPr lang="en-US" dirty="0"/>
          </a:p>
          <a:p>
            <a:r>
              <a:rPr lang="en-US" dirty="0"/>
              <a:t>Heap operations have performance penalties in </a:t>
            </a:r>
            <a:r>
              <a:rPr lang="en-US" dirty="0" err="1"/>
              <a:t>mulithreaded</a:t>
            </a:r>
            <a:r>
              <a:rPr lang="en-US" dirty="0"/>
              <a:t> environments on most platforms and can possibly lead to memory errors if not used carefully.</a:t>
            </a:r>
          </a:p>
          <a:p>
            <a:r>
              <a:rPr lang="en-US" dirty="0"/>
              <a:t>Modern C++11 has special move operations which are designed to enhances the performance of stack based data by reducing or eliminating copies, which can bring even the single threaded case on par with heap based operations.</a:t>
            </a:r>
          </a:p>
        </p:txBody>
      </p:sp>
      <p:sp>
        <p:nvSpPr>
          <p:cNvPr id="4" name="Rectangle 1"/>
          <p:cNvSpPr>
            <a:spLocks noChangeArrowheads="1"/>
          </p:cNvSpPr>
          <p:nvPr/>
        </p:nvSpPr>
        <p:spPr bwMode="auto">
          <a:xfrm>
            <a:off x="7668344" y="5517232"/>
            <a:ext cx="184731" cy="43088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lvl="0" fontAlgn="base">
              <a:spcBef>
                <a:spcPct val="0"/>
              </a:spcBef>
              <a:spcAft>
                <a:spcPct val="0"/>
              </a:spcAft>
            </a:pP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0425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Оформление и комментарии</a:t>
            </a:r>
            <a:br>
              <a:rPr lang="ru-RU" dirty="0"/>
            </a:b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7463197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fontScale="77500" lnSpcReduction="20000"/>
          </a:bodyPr>
          <a:lstStyle/>
          <a:p>
            <a:r>
              <a:rPr lang="ru-RU" b="1" dirty="0"/>
              <a:t>Основной отступ следует делать в </a:t>
            </a:r>
            <a:r>
              <a:rPr lang="ru-RU" b="1" dirty="0" smtClean="0"/>
              <a:t>четыре пробела</a:t>
            </a:r>
            <a:r>
              <a:rPr lang="ru-RU" b="1" dirty="0"/>
              <a:t>.</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ru-RU" dirty="0" smtClean="0"/>
              <a:t/>
            </a:r>
            <a:br>
              <a:rPr lang="ru-RU" dirty="0" smtClean="0"/>
            </a:br>
            <a:r>
              <a:rPr lang="ru-RU" dirty="0"/>
              <a:t>Отступ в один пробел достаточно мал, чтобы отражать логическую структуру кода. Отступ более 4 пробелов делает глубоко вложенный код нечитаемым и увеличивает вероятность того, что строки придётся разбивать. Широко распространены варианты в 2, 3 или 4 пробела; причём 2 и 4 — более широко.</a:t>
            </a:r>
            <a:endParaRPr lang="en-US" b="1" dirty="0"/>
          </a:p>
        </p:txBody>
      </p:sp>
      <p:sp>
        <p:nvSpPr>
          <p:cNvPr id="4" name="Прямоугольник 3"/>
          <p:cNvSpPr/>
          <p:nvPr/>
        </p:nvSpPr>
        <p:spPr>
          <a:xfrm>
            <a:off x="755576" y="908720"/>
            <a:ext cx="6118470" cy="2554545"/>
          </a:xfrm>
          <a:prstGeom prst="rect">
            <a:avLst/>
          </a:prstGeom>
        </p:spPr>
        <p:txBody>
          <a:bodyPr wrap="none">
            <a:spAutoFit/>
          </a:bodyPr>
          <a:lstStyle/>
          <a:p>
            <a:r>
              <a:rPr lang="nn-NO" sz="4000" dirty="0"/>
              <a:t>for (i = 0; i &lt; nElements; i++) </a:t>
            </a:r>
            <a:endParaRPr lang="ru-RU" sz="4000" dirty="0" smtClean="0"/>
          </a:p>
          <a:p>
            <a:r>
              <a:rPr lang="en-US" sz="4000" dirty="0" smtClean="0"/>
              <a:t>{</a:t>
            </a:r>
          </a:p>
          <a:p>
            <a:r>
              <a:rPr lang="en-US" sz="4000" dirty="0"/>
              <a:t> </a:t>
            </a:r>
            <a:r>
              <a:rPr lang="en-US" sz="4000" dirty="0" smtClean="0"/>
              <a:t>   </a:t>
            </a:r>
            <a:r>
              <a:rPr lang="nn-NO" sz="4000" dirty="0" smtClean="0"/>
              <a:t>a[i</a:t>
            </a:r>
            <a:r>
              <a:rPr lang="nn-NO" sz="4000" dirty="0"/>
              <a:t>] = 0</a:t>
            </a:r>
            <a:r>
              <a:rPr lang="nn-NO" sz="4000" dirty="0" smtClean="0"/>
              <a:t>;</a:t>
            </a:r>
          </a:p>
          <a:p>
            <a:r>
              <a:rPr lang="nn-NO" sz="4000" dirty="0"/>
              <a:t>}</a:t>
            </a:r>
            <a:endParaRPr lang="ru-RU" sz="4000" dirty="0"/>
          </a:p>
        </p:txBody>
      </p:sp>
    </p:spTree>
    <p:extLst>
      <p:ext uri="{BB962C8B-B14F-4D97-AF65-F5344CB8AC3E}">
        <p14:creationId xmlns:p14="http://schemas.microsoft.com/office/powerpoint/2010/main" val="234919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sz="2000" b="1" dirty="0"/>
              <a:t> Блоки кода следует оформлять так, как показано в примере 1 (рекомендуется) или в примере 2, но ни в коем случае не так, как показано в примере 3. Оформление функций и классов должно следовать примеру 2</a:t>
            </a:r>
            <a:r>
              <a:rPr lang="ru-RU" sz="2000" b="1" dirty="0" smtClean="0"/>
              <a:t>.</a:t>
            </a:r>
            <a:endParaRPr lang="en-US" sz="2000" b="1" dirty="0" smtClean="0"/>
          </a:p>
          <a:p>
            <a:pPr marL="0" indent="0">
              <a:buNone/>
            </a:pP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b="1" dirty="0"/>
          </a:p>
        </p:txBody>
      </p:sp>
      <p:sp>
        <p:nvSpPr>
          <p:cNvPr id="5" name="Прямоугольник 4"/>
          <p:cNvSpPr/>
          <p:nvPr/>
        </p:nvSpPr>
        <p:spPr>
          <a:xfrm>
            <a:off x="683568" y="1700808"/>
            <a:ext cx="4572000" cy="1477328"/>
          </a:xfrm>
          <a:prstGeom prst="rect">
            <a:avLst/>
          </a:prstGeom>
        </p:spPr>
        <p:txBody>
          <a:bodyPr>
            <a:spAutoFit/>
          </a:bodyPr>
          <a:lstStyle/>
          <a:p>
            <a:r>
              <a:rPr lang="en-US" dirty="0"/>
              <a:t>while (!done) </a:t>
            </a:r>
            <a:endParaRPr lang="en-US" dirty="0" smtClean="0"/>
          </a:p>
          <a:p>
            <a:r>
              <a:rPr lang="en-US" dirty="0" smtClean="0"/>
              <a:t>{ </a:t>
            </a:r>
          </a:p>
          <a:p>
            <a:r>
              <a:rPr lang="en-US" dirty="0"/>
              <a:t> </a:t>
            </a:r>
            <a:r>
              <a:rPr lang="en-US" dirty="0" smtClean="0"/>
              <a:t>   </a:t>
            </a:r>
            <a:r>
              <a:rPr lang="en-US" dirty="0" err="1" smtClean="0"/>
              <a:t>doSomething</a:t>
            </a:r>
            <a:r>
              <a:rPr lang="en-US" dirty="0"/>
              <a:t>(); </a:t>
            </a:r>
            <a:endParaRPr lang="en-US" dirty="0" smtClean="0"/>
          </a:p>
          <a:p>
            <a:r>
              <a:rPr lang="en-US" dirty="0" smtClean="0"/>
              <a:t>    done </a:t>
            </a:r>
            <a:r>
              <a:rPr lang="en-US" dirty="0"/>
              <a:t>= </a:t>
            </a:r>
            <a:r>
              <a:rPr lang="en-US" dirty="0" err="1"/>
              <a:t>moreToDo</a:t>
            </a:r>
            <a:r>
              <a:rPr lang="en-US" dirty="0"/>
              <a:t>(); </a:t>
            </a:r>
            <a:endParaRPr lang="en-US" dirty="0" smtClean="0"/>
          </a:p>
          <a:p>
            <a:r>
              <a:rPr lang="en-US" dirty="0" smtClean="0"/>
              <a:t>}</a:t>
            </a:r>
            <a:endParaRPr lang="ru-RU" dirty="0"/>
          </a:p>
        </p:txBody>
      </p:sp>
      <p:sp>
        <p:nvSpPr>
          <p:cNvPr id="6" name="Прямоугольник 5"/>
          <p:cNvSpPr/>
          <p:nvPr/>
        </p:nvSpPr>
        <p:spPr>
          <a:xfrm>
            <a:off x="683568" y="3320438"/>
            <a:ext cx="4572000" cy="1200329"/>
          </a:xfrm>
          <a:prstGeom prst="rect">
            <a:avLst/>
          </a:prstGeom>
        </p:spPr>
        <p:txBody>
          <a:bodyPr>
            <a:spAutoFit/>
          </a:bodyPr>
          <a:lstStyle/>
          <a:p>
            <a:r>
              <a:rPr lang="en-US" dirty="0"/>
              <a:t>while (!done) </a:t>
            </a:r>
            <a:r>
              <a:rPr lang="en-US" dirty="0" smtClean="0"/>
              <a:t>{ </a:t>
            </a:r>
          </a:p>
          <a:p>
            <a:r>
              <a:rPr lang="en-US" dirty="0"/>
              <a:t> </a:t>
            </a:r>
            <a:r>
              <a:rPr lang="en-US" dirty="0" smtClean="0"/>
              <a:t>   </a:t>
            </a:r>
            <a:r>
              <a:rPr lang="en-US" dirty="0" err="1" smtClean="0"/>
              <a:t>doSomething</a:t>
            </a:r>
            <a:r>
              <a:rPr lang="en-US" dirty="0"/>
              <a:t>(); </a:t>
            </a:r>
            <a:endParaRPr lang="en-US" dirty="0" smtClean="0"/>
          </a:p>
          <a:p>
            <a:r>
              <a:rPr lang="en-US" dirty="0" smtClean="0"/>
              <a:t>    done </a:t>
            </a:r>
            <a:r>
              <a:rPr lang="en-US" dirty="0"/>
              <a:t>= </a:t>
            </a:r>
            <a:r>
              <a:rPr lang="en-US" dirty="0" err="1"/>
              <a:t>moreToDo</a:t>
            </a:r>
            <a:r>
              <a:rPr lang="en-US" dirty="0"/>
              <a:t>(); </a:t>
            </a:r>
            <a:endParaRPr lang="en-US" dirty="0" smtClean="0"/>
          </a:p>
          <a:p>
            <a:r>
              <a:rPr lang="en-US" dirty="0" smtClean="0"/>
              <a:t>}</a:t>
            </a:r>
            <a:endParaRPr lang="ru-RU" dirty="0"/>
          </a:p>
        </p:txBody>
      </p:sp>
      <p:sp>
        <p:nvSpPr>
          <p:cNvPr id="7" name="Прямоугольник 6"/>
          <p:cNvSpPr/>
          <p:nvPr/>
        </p:nvSpPr>
        <p:spPr>
          <a:xfrm>
            <a:off x="683568" y="4941168"/>
            <a:ext cx="4572000" cy="1477328"/>
          </a:xfrm>
          <a:prstGeom prst="rect">
            <a:avLst/>
          </a:prstGeom>
        </p:spPr>
        <p:txBody>
          <a:bodyPr>
            <a:spAutoFit/>
          </a:bodyPr>
          <a:lstStyle/>
          <a:p>
            <a:r>
              <a:rPr lang="en-US" dirty="0"/>
              <a:t>while (!done</a:t>
            </a:r>
            <a:r>
              <a:rPr lang="en-US" dirty="0" smtClean="0"/>
              <a:t>)</a:t>
            </a:r>
          </a:p>
          <a:p>
            <a:r>
              <a:rPr lang="en-US" dirty="0" smtClean="0"/>
              <a:t>  { </a:t>
            </a:r>
          </a:p>
          <a:p>
            <a:r>
              <a:rPr lang="en-US" dirty="0"/>
              <a:t> </a:t>
            </a:r>
            <a:r>
              <a:rPr lang="en-US" dirty="0" smtClean="0"/>
              <a:t>   </a:t>
            </a:r>
            <a:r>
              <a:rPr lang="en-US" dirty="0" err="1" smtClean="0"/>
              <a:t>doSomething</a:t>
            </a:r>
            <a:r>
              <a:rPr lang="en-US" dirty="0"/>
              <a:t>(); </a:t>
            </a:r>
            <a:endParaRPr lang="en-US" dirty="0" smtClean="0"/>
          </a:p>
          <a:p>
            <a:r>
              <a:rPr lang="en-US" dirty="0" smtClean="0"/>
              <a:t>    done </a:t>
            </a:r>
            <a:r>
              <a:rPr lang="en-US" dirty="0"/>
              <a:t>= </a:t>
            </a:r>
            <a:r>
              <a:rPr lang="en-US" dirty="0" err="1"/>
              <a:t>moreToDo</a:t>
            </a:r>
            <a:r>
              <a:rPr lang="en-US" dirty="0"/>
              <a:t>(); </a:t>
            </a:r>
            <a:endParaRPr lang="en-US" dirty="0" smtClean="0"/>
          </a:p>
          <a:p>
            <a:r>
              <a:rPr lang="en-US" dirty="0" smtClean="0"/>
              <a:t>  }</a:t>
            </a:r>
            <a:endParaRPr lang="ru-RU" dirty="0"/>
          </a:p>
        </p:txBody>
      </p:sp>
    </p:spTree>
    <p:extLst>
      <p:ext uri="{BB962C8B-B14F-4D97-AF65-F5344CB8AC3E}">
        <p14:creationId xmlns:p14="http://schemas.microsoft.com/office/powerpoint/2010/main" val="1043053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Объявления классов следует оформлять следующим образом:</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5942652" cy="5016758"/>
          </a:xfrm>
          <a:prstGeom prst="rect">
            <a:avLst/>
          </a:prstGeom>
        </p:spPr>
        <p:txBody>
          <a:bodyPr wrap="none">
            <a:spAutoFit/>
          </a:bodyPr>
          <a:lstStyle/>
          <a:p>
            <a:r>
              <a:rPr lang="en-US" sz="3200" dirty="0"/>
              <a:t>class </a:t>
            </a:r>
            <a:r>
              <a:rPr lang="en-US" sz="3200" dirty="0" err="1"/>
              <a:t>SomeClass</a:t>
            </a:r>
            <a:r>
              <a:rPr lang="en-US" sz="3200" dirty="0"/>
              <a:t> : public </a:t>
            </a:r>
            <a:r>
              <a:rPr lang="en-US" sz="3200" dirty="0" err="1"/>
              <a:t>BaseClass</a:t>
            </a:r>
            <a:r>
              <a:rPr lang="en-US" sz="3200" dirty="0"/>
              <a:t> </a:t>
            </a:r>
            <a:endParaRPr lang="en-US" sz="3200" dirty="0" smtClean="0"/>
          </a:p>
          <a:p>
            <a:r>
              <a:rPr lang="en-US" sz="3200" dirty="0" smtClean="0"/>
              <a:t>{ </a:t>
            </a:r>
          </a:p>
          <a:p>
            <a:r>
              <a:rPr lang="en-US" sz="3200" dirty="0" smtClean="0"/>
              <a:t>public</a:t>
            </a:r>
            <a:r>
              <a:rPr lang="en-US" sz="3200" dirty="0"/>
              <a:t>: </a:t>
            </a:r>
            <a:endParaRPr lang="en-US" sz="3200" dirty="0" smtClean="0"/>
          </a:p>
          <a:p>
            <a:r>
              <a:rPr lang="en-US" sz="3200" dirty="0"/>
              <a:t> </a:t>
            </a:r>
            <a:r>
              <a:rPr lang="en-US" sz="3200" dirty="0" smtClean="0"/>
              <a:t>   ... </a:t>
            </a:r>
          </a:p>
          <a:p>
            <a:r>
              <a:rPr lang="en-US" sz="3200" dirty="0" smtClean="0"/>
              <a:t>protected</a:t>
            </a:r>
            <a:r>
              <a:rPr lang="en-US" sz="3200" dirty="0"/>
              <a:t>: </a:t>
            </a:r>
            <a:endParaRPr lang="en-US" sz="3200" dirty="0" smtClean="0"/>
          </a:p>
          <a:p>
            <a:r>
              <a:rPr lang="en-US" sz="3200" dirty="0"/>
              <a:t> </a:t>
            </a:r>
            <a:r>
              <a:rPr lang="en-US" sz="3200" dirty="0" smtClean="0"/>
              <a:t>   ... </a:t>
            </a:r>
          </a:p>
          <a:p>
            <a:r>
              <a:rPr lang="en-US" sz="3200" dirty="0" smtClean="0"/>
              <a:t>private</a:t>
            </a:r>
            <a:r>
              <a:rPr lang="en-US" sz="3200" dirty="0"/>
              <a:t>: </a:t>
            </a:r>
            <a:endParaRPr lang="en-US" sz="3200" dirty="0" smtClean="0"/>
          </a:p>
          <a:p>
            <a:r>
              <a:rPr lang="en-US" sz="3200" dirty="0"/>
              <a:t> </a:t>
            </a:r>
            <a:r>
              <a:rPr lang="en-US" sz="3200" dirty="0" smtClean="0"/>
              <a:t>   ... </a:t>
            </a:r>
          </a:p>
          <a:p>
            <a:r>
              <a:rPr lang="en-US" sz="3200" dirty="0" smtClean="0"/>
              <a:t>}</a:t>
            </a:r>
          </a:p>
          <a:p>
            <a:endParaRPr lang="ru-RU" sz="3200" dirty="0"/>
          </a:p>
        </p:txBody>
      </p:sp>
    </p:spTree>
    <p:extLst>
      <p:ext uri="{BB962C8B-B14F-4D97-AF65-F5344CB8AC3E}">
        <p14:creationId xmlns:p14="http://schemas.microsoft.com/office/powerpoint/2010/main" val="10430535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Определения методов следует оформлять следующим образом:</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3578672" cy="2062103"/>
          </a:xfrm>
          <a:prstGeom prst="rect">
            <a:avLst/>
          </a:prstGeom>
        </p:spPr>
        <p:txBody>
          <a:bodyPr wrap="none">
            <a:spAutoFit/>
          </a:bodyPr>
          <a:lstStyle/>
          <a:p>
            <a:r>
              <a:rPr lang="en-US" sz="3200" dirty="0"/>
              <a:t>void </a:t>
            </a:r>
            <a:r>
              <a:rPr lang="en-US" sz="3200" dirty="0" err="1"/>
              <a:t>someMethod</a:t>
            </a:r>
            <a:r>
              <a:rPr lang="en-US" sz="3200" dirty="0"/>
              <a:t>() </a:t>
            </a:r>
            <a:endParaRPr lang="en-US" sz="3200" dirty="0" smtClean="0"/>
          </a:p>
          <a:p>
            <a:r>
              <a:rPr lang="en-US" sz="3200" dirty="0" smtClean="0"/>
              <a:t>{</a:t>
            </a:r>
          </a:p>
          <a:p>
            <a:r>
              <a:rPr lang="en-US" sz="3200" dirty="0"/>
              <a:t> </a:t>
            </a:r>
            <a:r>
              <a:rPr lang="en-US" sz="3200" dirty="0" smtClean="0"/>
              <a:t>   </a:t>
            </a:r>
            <a:r>
              <a:rPr lang="en-US" sz="3200" dirty="0"/>
              <a:t>... </a:t>
            </a:r>
            <a:endParaRPr lang="en-US" sz="3200" dirty="0" smtClean="0"/>
          </a:p>
          <a:p>
            <a:r>
              <a:rPr lang="en-US" sz="3200" dirty="0" smtClean="0"/>
              <a:t>}</a:t>
            </a:r>
            <a:endParaRPr lang="ru-RU" sz="3200" dirty="0"/>
          </a:p>
        </p:txBody>
      </p:sp>
    </p:spTree>
    <p:extLst>
      <p:ext uri="{BB962C8B-B14F-4D97-AF65-F5344CB8AC3E}">
        <p14:creationId xmlns:p14="http://schemas.microsoft.com/office/powerpoint/2010/main" val="425617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b="1" dirty="0"/>
              <a:t>Именованные константы (включая значения перечислений) должны быть записаны в верхнем регистре с нижним подчёркиванием в качестве разделителя.</a:t>
            </a:r>
            <a:r>
              <a:rPr lang="ru-RU" dirty="0" smtClean="0"/>
              <a:t/>
            </a:r>
            <a:br>
              <a:rPr lang="ru-RU" dirty="0" smtClean="0"/>
            </a:br>
            <a:endParaRPr lang="ru-RU" dirty="0"/>
          </a:p>
        </p:txBody>
      </p:sp>
      <p:sp>
        <p:nvSpPr>
          <p:cNvPr id="4" name="Прямоугольник 3"/>
          <p:cNvSpPr/>
          <p:nvPr/>
        </p:nvSpPr>
        <p:spPr>
          <a:xfrm>
            <a:off x="1331640" y="3933056"/>
            <a:ext cx="5541067" cy="1754326"/>
          </a:xfrm>
          <a:prstGeom prst="rect">
            <a:avLst/>
          </a:prstGeom>
        </p:spPr>
        <p:txBody>
          <a:bodyPr wrap="square">
            <a:spAutoFit/>
          </a:bodyPr>
          <a:lstStyle/>
          <a:p>
            <a:r>
              <a:rPr lang="en-US" sz="5400" dirty="0"/>
              <a:t>MAX_ITERATIONS, COLOR_RED, PI</a:t>
            </a:r>
            <a:endParaRPr lang="ru-RU" sz="5400" dirty="0"/>
          </a:p>
        </p:txBody>
      </p:sp>
    </p:spTree>
    <p:extLst>
      <p:ext uri="{BB962C8B-B14F-4D97-AF65-F5344CB8AC3E}">
        <p14:creationId xmlns:p14="http://schemas.microsoft.com/office/powerpoint/2010/main" val="12958520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Конструкцию </a:t>
            </a:r>
            <a:r>
              <a:rPr lang="ru-RU" dirty="0" err="1"/>
              <a:t>switch</a:t>
            </a:r>
            <a:r>
              <a:rPr lang="ru-RU" b="1" dirty="0"/>
              <a:t> следует оформлять следующим образом:</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2996333" cy="4708981"/>
          </a:xfrm>
          <a:prstGeom prst="rect">
            <a:avLst/>
          </a:prstGeom>
        </p:spPr>
        <p:txBody>
          <a:bodyPr wrap="none">
            <a:spAutoFit/>
          </a:bodyPr>
          <a:lstStyle/>
          <a:p>
            <a:r>
              <a:rPr lang="en-US" sz="2000" dirty="0"/>
              <a:t>switch (condition) </a:t>
            </a:r>
            <a:endParaRPr lang="en-US" sz="2000" dirty="0" smtClean="0"/>
          </a:p>
          <a:p>
            <a:r>
              <a:rPr lang="en-US" sz="2000" dirty="0" smtClean="0"/>
              <a:t>{ </a:t>
            </a:r>
          </a:p>
          <a:p>
            <a:r>
              <a:rPr lang="en-US" sz="2000" dirty="0"/>
              <a:t> </a:t>
            </a:r>
            <a:r>
              <a:rPr lang="en-US" sz="2000" dirty="0" smtClean="0"/>
              <a:t>   case </a:t>
            </a:r>
            <a:r>
              <a:rPr lang="en-US" sz="2000" dirty="0"/>
              <a:t>ABC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i="1" dirty="0"/>
              <a:t> </a:t>
            </a:r>
            <a:r>
              <a:rPr lang="en-US" sz="2000" i="1" dirty="0" smtClean="0"/>
              <a:t>        // There is no </a:t>
            </a:r>
            <a:r>
              <a:rPr lang="ru-RU" sz="2000" i="1" dirty="0" smtClean="0"/>
              <a:t>"</a:t>
            </a:r>
            <a:r>
              <a:rPr lang="en-US" sz="2000" i="1" dirty="0"/>
              <a:t>break"</a:t>
            </a:r>
            <a:r>
              <a:rPr lang="en-US" sz="2000" dirty="0"/>
              <a:t> </a:t>
            </a:r>
            <a:endParaRPr lang="en-US" sz="2000" dirty="0" smtClean="0"/>
          </a:p>
          <a:p>
            <a:r>
              <a:rPr lang="en-US" sz="2000" dirty="0"/>
              <a:t> </a:t>
            </a:r>
            <a:r>
              <a:rPr lang="en-US" sz="2000" dirty="0" smtClean="0"/>
              <a:t>    case </a:t>
            </a:r>
            <a:r>
              <a:rPr lang="en-US" sz="2000" dirty="0"/>
              <a:t>DEF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a:t> </a:t>
            </a:r>
            <a:r>
              <a:rPr lang="en-US" sz="2000" dirty="0" smtClean="0"/>
              <a:t>    case </a:t>
            </a:r>
            <a:r>
              <a:rPr lang="en-US" sz="2000" dirty="0"/>
              <a:t>XYZ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a:t> </a:t>
            </a:r>
            <a:r>
              <a:rPr lang="en-US" sz="2000" dirty="0" smtClean="0"/>
              <a:t>    default </a:t>
            </a:r>
            <a:r>
              <a:rPr lang="en-US" sz="2000" dirty="0"/>
              <a:t>: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smtClean="0"/>
              <a:t>}</a:t>
            </a:r>
            <a:endParaRPr lang="ru-RU" sz="2000" dirty="0"/>
          </a:p>
        </p:txBody>
      </p:sp>
      <p:sp>
        <p:nvSpPr>
          <p:cNvPr id="5" name="Прямоугольник 4"/>
          <p:cNvSpPr/>
          <p:nvPr/>
        </p:nvSpPr>
        <p:spPr>
          <a:xfrm>
            <a:off x="4427984" y="3645024"/>
            <a:ext cx="4572000" cy="3139321"/>
          </a:xfrm>
          <a:prstGeom prst="rect">
            <a:avLst/>
          </a:prstGeom>
        </p:spPr>
        <p:txBody>
          <a:bodyPr>
            <a:spAutoFit/>
          </a:bodyPr>
          <a:lstStyle/>
          <a:p>
            <a:r>
              <a:rPr lang="ru-RU" dirty="0"/>
              <a:t>Обратите внимание, что каждое слово </a:t>
            </a:r>
            <a:r>
              <a:rPr lang="ru-RU" i="1" dirty="0" err="1"/>
              <a:t>case</a:t>
            </a:r>
            <a:r>
              <a:rPr lang="ru-RU" dirty="0"/>
              <a:t> имеет отступ относительно всей конструкции, что помогает её выделить. Также обратите внимание на пробелы перед двоеточиями. Если где-то отсутствует ключевое слово </a:t>
            </a:r>
            <a:r>
              <a:rPr lang="ru-RU" i="1" dirty="0" err="1"/>
              <a:t>break</a:t>
            </a:r>
            <a:r>
              <a:rPr lang="ru-RU" dirty="0"/>
              <a:t>, то предупреждением об этом должен служить комментарий. Программисты часто забывают ставить это слово, поэтому случай нарочного его пропуска должен описываться специально. </a:t>
            </a:r>
            <a:r>
              <a:rPr lang="ru-RU" dirty="0" smtClean="0"/>
              <a:t/>
            </a:r>
            <a:br>
              <a:rPr lang="ru-RU" dirty="0" smtClean="0"/>
            </a:br>
            <a:endParaRPr lang="ru-RU" dirty="0"/>
          </a:p>
        </p:txBody>
      </p:sp>
    </p:spTree>
    <p:extLst>
      <p:ext uri="{BB962C8B-B14F-4D97-AF65-F5344CB8AC3E}">
        <p14:creationId xmlns:p14="http://schemas.microsoft.com/office/powerpoint/2010/main" val="41285229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endParaRPr lang="en-US" dirty="0" smtClean="0"/>
          </a:p>
          <a:p>
            <a:pPr marL="0" indent="0">
              <a:buNone/>
            </a:pPr>
            <a:r>
              <a:rPr lang="ru-RU" dirty="0"/>
              <a:t>— Операторы следует отбивать пробелами.</a:t>
            </a:r>
            <a:r>
              <a:rPr lang="ru-RU" dirty="0" smtClean="0"/>
              <a:t/>
            </a:r>
            <a:br>
              <a:rPr lang="ru-RU" dirty="0" smtClean="0"/>
            </a:br>
            <a:r>
              <a:rPr lang="ru-RU" dirty="0"/>
              <a:t>— После зарезервированных ключевых слов языка C++ следует ставить пробел.</a:t>
            </a:r>
            <a:r>
              <a:rPr lang="ru-RU" dirty="0" smtClean="0"/>
              <a:t/>
            </a:r>
            <a:br>
              <a:rPr lang="ru-RU" dirty="0" smtClean="0"/>
            </a:br>
            <a:r>
              <a:rPr lang="ru-RU" dirty="0"/>
              <a:t>— После запятых следует ставить пробелы.</a:t>
            </a:r>
            <a:r>
              <a:rPr lang="ru-RU" dirty="0" smtClean="0"/>
              <a:t/>
            </a:r>
            <a:br>
              <a:rPr lang="ru-RU" dirty="0" smtClean="0"/>
            </a:br>
            <a:r>
              <a:rPr lang="ru-RU" dirty="0"/>
              <a:t>— Двоеточия следует отбивать пробелами.</a:t>
            </a:r>
            <a:r>
              <a:rPr lang="ru-RU" dirty="0" smtClean="0"/>
              <a:t/>
            </a:r>
            <a:br>
              <a:rPr lang="ru-RU" dirty="0" smtClean="0"/>
            </a:br>
            <a:r>
              <a:rPr lang="ru-RU" dirty="0"/>
              <a:t>— После точек с запятой в цикле </a:t>
            </a:r>
            <a:r>
              <a:rPr lang="ru-RU" i="1" dirty="0" err="1"/>
              <a:t>for</a:t>
            </a:r>
            <a:r>
              <a:rPr lang="ru-RU" dirty="0"/>
              <a:t> следует ставить пробелы.</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184731" cy="400110"/>
          </a:xfrm>
          <a:prstGeom prst="rect">
            <a:avLst/>
          </a:prstGeom>
        </p:spPr>
        <p:txBody>
          <a:bodyPr wrap="none">
            <a:spAutoFit/>
          </a:bodyPr>
          <a:lstStyle/>
          <a:p>
            <a:endParaRPr lang="en-US" sz="2000" dirty="0" smtClean="0"/>
          </a:p>
        </p:txBody>
      </p:sp>
      <p:sp>
        <p:nvSpPr>
          <p:cNvPr id="5" name="Прямоугольник 4"/>
          <p:cNvSpPr/>
          <p:nvPr/>
        </p:nvSpPr>
        <p:spPr>
          <a:xfrm>
            <a:off x="4427984" y="3645024"/>
            <a:ext cx="4572000" cy="369332"/>
          </a:xfrm>
          <a:prstGeom prst="rect">
            <a:avLst/>
          </a:prstGeom>
        </p:spPr>
        <p:txBody>
          <a:bodyPr>
            <a:spAutoFit/>
          </a:bodyPr>
          <a:lstStyle/>
          <a:p>
            <a:endParaRPr lang="ru-RU" dirty="0"/>
          </a:p>
        </p:txBody>
      </p:sp>
    </p:spTree>
    <p:extLst>
      <p:ext uri="{BB962C8B-B14F-4D97-AF65-F5344CB8AC3E}">
        <p14:creationId xmlns:p14="http://schemas.microsoft.com/office/powerpoint/2010/main" val="1390747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Логические блоки в коде следует отделять пустой строкой.</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4058740" cy="3477875"/>
          </a:xfrm>
          <a:prstGeom prst="rect">
            <a:avLst/>
          </a:prstGeom>
        </p:spPr>
        <p:txBody>
          <a:bodyPr wrap="none">
            <a:spAutoFit/>
          </a:bodyPr>
          <a:lstStyle/>
          <a:p>
            <a:r>
              <a:rPr lang="en-US" sz="2000" dirty="0"/>
              <a:t>Matrix4x4 matrix = new Matrix4x4()</a:t>
            </a:r>
            <a:r>
              <a:rPr lang="en-US" sz="2000" i="1" dirty="0"/>
              <a:t>;</a:t>
            </a:r>
            <a:r>
              <a:rPr lang="en-US" sz="2000" dirty="0"/>
              <a:t> </a:t>
            </a:r>
            <a:endParaRPr lang="en-US" sz="2000" dirty="0" smtClean="0"/>
          </a:p>
          <a:p>
            <a:endParaRPr lang="en-US" sz="2000" dirty="0"/>
          </a:p>
          <a:p>
            <a:r>
              <a:rPr lang="en-US" sz="2000" dirty="0" smtClean="0"/>
              <a:t>double </a:t>
            </a:r>
            <a:r>
              <a:rPr lang="en-US" sz="2000" dirty="0" err="1"/>
              <a:t>cosAngle</a:t>
            </a:r>
            <a:r>
              <a:rPr lang="en-US" sz="2000" dirty="0"/>
              <a:t> = </a:t>
            </a:r>
            <a:r>
              <a:rPr lang="en-US" sz="2000" dirty="0" err="1"/>
              <a:t>Math.cos</a:t>
            </a:r>
            <a:r>
              <a:rPr lang="en-US" sz="2000" dirty="0"/>
              <a:t>(angle)</a:t>
            </a:r>
            <a:r>
              <a:rPr lang="en-US" sz="2000" i="1" dirty="0"/>
              <a:t>;</a:t>
            </a:r>
            <a:r>
              <a:rPr lang="en-US" sz="2000" dirty="0"/>
              <a:t> </a:t>
            </a:r>
            <a:endParaRPr lang="en-US" sz="2000" dirty="0" smtClean="0"/>
          </a:p>
          <a:p>
            <a:r>
              <a:rPr lang="en-US" sz="2000" dirty="0" smtClean="0"/>
              <a:t>double </a:t>
            </a:r>
            <a:r>
              <a:rPr lang="en-US" sz="2000" dirty="0" err="1"/>
              <a:t>sinAngle</a:t>
            </a:r>
            <a:r>
              <a:rPr lang="en-US" sz="2000" dirty="0"/>
              <a:t> = </a:t>
            </a:r>
            <a:r>
              <a:rPr lang="en-US" sz="2000" dirty="0" err="1"/>
              <a:t>Math.sin</a:t>
            </a:r>
            <a:r>
              <a:rPr lang="en-US" sz="2000" dirty="0"/>
              <a:t>(angle)</a:t>
            </a:r>
            <a:r>
              <a:rPr lang="en-US" sz="2000" i="1" dirty="0"/>
              <a:t>;</a:t>
            </a:r>
            <a:r>
              <a:rPr lang="en-US" sz="2000" dirty="0"/>
              <a:t> </a:t>
            </a:r>
            <a:endParaRPr lang="en-US" sz="2000" dirty="0" smtClean="0"/>
          </a:p>
          <a:p>
            <a:endParaRPr lang="en-US" sz="2000" dirty="0"/>
          </a:p>
          <a:p>
            <a:r>
              <a:rPr lang="en-US" sz="2000" dirty="0" err="1" smtClean="0"/>
              <a:t>matrix.setElement</a:t>
            </a:r>
            <a:r>
              <a:rPr lang="en-US" sz="2000" dirty="0" smtClean="0"/>
              <a:t>(1</a:t>
            </a:r>
            <a:r>
              <a:rPr lang="en-US" sz="2000" dirty="0"/>
              <a:t>, 1, </a:t>
            </a:r>
            <a:r>
              <a:rPr lang="en-US" sz="2000" dirty="0" err="1"/>
              <a:t>cosAngle</a:t>
            </a:r>
            <a:r>
              <a:rPr lang="en-US" sz="2000" dirty="0"/>
              <a:t>)</a:t>
            </a:r>
            <a:r>
              <a:rPr lang="en-US" sz="2000" i="1" dirty="0"/>
              <a:t>;</a:t>
            </a:r>
            <a:r>
              <a:rPr lang="en-US" sz="2000" dirty="0"/>
              <a:t> </a:t>
            </a:r>
            <a:endParaRPr lang="en-US" sz="2000" dirty="0" smtClean="0"/>
          </a:p>
          <a:p>
            <a:r>
              <a:rPr lang="en-US" sz="2000" dirty="0" err="1" smtClean="0"/>
              <a:t>matrix.setElement</a:t>
            </a:r>
            <a:r>
              <a:rPr lang="en-US" sz="2000" dirty="0" smtClean="0"/>
              <a:t>(1</a:t>
            </a:r>
            <a:r>
              <a:rPr lang="en-US" sz="2000" dirty="0"/>
              <a:t>, 2, </a:t>
            </a:r>
            <a:r>
              <a:rPr lang="en-US" sz="2000" dirty="0" err="1"/>
              <a:t>sinAngle</a:t>
            </a:r>
            <a:r>
              <a:rPr lang="en-US" sz="2000" dirty="0"/>
              <a:t>)</a:t>
            </a:r>
            <a:r>
              <a:rPr lang="en-US" sz="2000" i="1" dirty="0"/>
              <a:t>;</a:t>
            </a:r>
            <a:r>
              <a:rPr lang="en-US" sz="2000" dirty="0"/>
              <a:t> </a:t>
            </a:r>
            <a:endParaRPr lang="en-US" sz="2000" dirty="0" smtClean="0"/>
          </a:p>
          <a:p>
            <a:r>
              <a:rPr lang="en-US" sz="2000" dirty="0" err="1" smtClean="0"/>
              <a:t>matrix.setElement</a:t>
            </a:r>
            <a:r>
              <a:rPr lang="en-US" sz="2000" dirty="0" smtClean="0"/>
              <a:t>(2</a:t>
            </a:r>
            <a:r>
              <a:rPr lang="en-US" sz="2000" dirty="0"/>
              <a:t>, 1, -</a:t>
            </a:r>
            <a:r>
              <a:rPr lang="en-US" sz="2000" dirty="0" err="1"/>
              <a:t>sinAngle</a:t>
            </a:r>
            <a:r>
              <a:rPr lang="en-US" sz="2000" dirty="0"/>
              <a:t>)</a:t>
            </a:r>
            <a:r>
              <a:rPr lang="en-US" sz="2000" i="1" dirty="0"/>
              <a:t>;</a:t>
            </a:r>
            <a:r>
              <a:rPr lang="en-US" sz="2000" dirty="0"/>
              <a:t> </a:t>
            </a:r>
            <a:endParaRPr lang="en-US" sz="2000" dirty="0" smtClean="0"/>
          </a:p>
          <a:p>
            <a:r>
              <a:rPr lang="en-US" sz="2000" dirty="0" err="1" smtClean="0"/>
              <a:t>matrix.setElement</a:t>
            </a:r>
            <a:r>
              <a:rPr lang="en-US" sz="2000" dirty="0" smtClean="0"/>
              <a:t>(2</a:t>
            </a:r>
            <a:r>
              <a:rPr lang="en-US" sz="2000" dirty="0"/>
              <a:t>, 2, </a:t>
            </a:r>
            <a:r>
              <a:rPr lang="en-US" sz="2000" dirty="0" err="1"/>
              <a:t>cosAngle</a:t>
            </a:r>
            <a:r>
              <a:rPr lang="en-US" sz="2000" dirty="0"/>
              <a:t>)</a:t>
            </a:r>
            <a:r>
              <a:rPr lang="en-US" sz="2000" i="1" dirty="0"/>
              <a:t>;</a:t>
            </a:r>
            <a:r>
              <a:rPr lang="en-US" sz="2000" dirty="0"/>
              <a:t> </a:t>
            </a:r>
            <a:endParaRPr lang="en-US" sz="2000" dirty="0" smtClean="0"/>
          </a:p>
          <a:p>
            <a:endParaRPr lang="en-US" sz="2000" dirty="0"/>
          </a:p>
          <a:p>
            <a:r>
              <a:rPr lang="en-US" sz="2000" dirty="0" smtClean="0"/>
              <a:t>multiply(matrix</a:t>
            </a:r>
            <a:r>
              <a:rPr lang="en-US" sz="2000" dirty="0"/>
              <a:t>)</a:t>
            </a:r>
            <a:r>
              <a:rPr lang="en-US" sz="2000" i="1" dirty="0"/>
              <a:t>;</a:t>
            </a:r>
            <a:endParaRPr lang="ru-RU" sz="2000" dirty="0"/>
          </a:p>
        </p:txBody>
      </p:sp>
    </p:spTree>
    <p:extLst>
      <p:ext uri="{BB962C8B-B14F-4D97-AF65-F5344CB8AC3E}">
        <p14:creationId xmlns:p14="http://schemas.microsoft.com/office/powerpoint/2010/main" val="13907479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Конструкцию </a:t>
            </a:r>
            <a:r>
              <a:rPr lang="ru-RU" dirty="0" err="1"/>
              <a:t>switch</a:t>
            </a:r>
            <a:r>
              <a:rPr lang="ru-RU" b="1" dirty="0"/>
              <a:t> следует оформлять следующим образом:</a:t>
            </a:r>
            <a:r>
              <a:rPr lang="ru-RU" dirty="0" smtClean="0"/>
              <a:t/>
            </a:r>
            <a:br>
              <a:rPr lang="ru-RU"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2996333" cy="4708981"/>
          </a:xfrm>
          <a:prstGeom prst="rect">
            <a:avLst/>
          </a:prstGeom>
        </p:spPr>
        <p:txBody>
          <a:bodyPr wrap="none">
            <a:spAutoFit/>
          </a:bodyPr>
          <a:lstStyle/>
          <a:p>
            <a:r>
              <a:rPr lang="en-US" sz="2000" dirty="0"/>
              <a:t>switch (condition) </a:t>
            </a:r>
            <a:endParaRPr lang="en-US" sz="2000" dirty="0" smtClean="0"/>
          </a:p>
          <a:p>
            <a:r>
              <a:rPr lang="en-US" sz="2000" dirty="0" smtClean="0"/>
              <a:t>{ </a:t>
            </a:r>
          </a:p>
          <a:p>
            <a:r>
              <a:rPr lang="en-US" sz="2000" dirty="0"/>
              <a:t> </a:t>
            </a:r>
            <a:r>
              <a:rPr lang="en-US" sz="2000" dirty="0" smtClean="0"/>
              <a:t>   case </a:t>
            </a:r>
            <a:r>
              <a:rPr lang="en-US" sz="2000" dirty="0"/>
              <a:t>ABC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i="1" dirty="0"/>
              <a:t> </a:t>
            </a:r>
            <a:r>
              <a:rPr lang="en-US" sz="2000" i="1" dirty="0" smtClean="0"/>
              <a:t>        // There is no </a:t>
            </a:r>
            <a:r>
              <a:rPr lang="ru-RU" sz="2000" i="1" dirty="0" smtClean="0"/>
              <a:t>"</a:t>
            </a:r>
            <a:r>
              <a:rPr lang="en-US" sz="2000" i="1" dirty="0"/>
              <a:t>break"</a:t>
            </a:r>
            <a:r>
              <a:rPr lang="en-US" sz="2000" dirty="0"/>
              <a:t> </a:t>
            </a:r>
            <a:endParaRPr lang="en-US" sz="2000" dirty="0" smtClean="0"/>
          </a:p>
          <a:p>
            <a:r>
              <a:rPr lang="en-US" sz="2000" dirty="0"/>
              <a:t> </a:t>
            </a:r>
            <a:r>
              <a:rPr lang="en-US" sz="2000" dirty="0" smtClean="0"/>
              <a:t>    case </a:t>
            </a:r>
            <a:r>
              <a:rPr lang="en-US" sz="2000" dirty="0"/>
              <a:t>DEF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a:t> </a:t>
            </a:r>
            <a:r>
              <a:rPr lang="en-US" sz="2000" dirty="0" smtClean="0"/>
              <a:t>    case </a:t>
            </a:r>
            <a:r>
              <a:rPr lang="en-US" sz="2000" dirty="0"/>
              <a:t>XYZ :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a:t> </a:t>
            </a:r>
            <a:r>
              <a:rPr lang="en-US" sz="2000" dirty="0" smtClean="0"/>
              <a:t>    default </a:t>
            </a:r>
            <a:r>
              <a:rPr lang="en-US" sz="2000" dirty="0"/>
              <a:t>: </a:t>
            </a:r>
            <a:endParaRPr lang="en-US" sz="2000" dirty="0" smtClean="0"/>
          </a:p>
          <a:p>
            <a:r>
              <a:rPr lang="en-US" sz="2000" dirty="0"/>
              <a:t> </a:t>
            </a:r>
            <a:r>
              <a:rPr lang="en-US" sz="2000" dirty="0" smtClean="0"/>
              <a:t>        statements</a:t>
            </a:r>
            <a:r>
              <a:rPr lang="en-US" sz="2000" i="1" dirty="0"/>
              <a:t>;</a:t>
            </a:r>
            <a:r>
              <a:rPr lang="en-US" sz="2000" dirty="0"/>
              <a:t> </a:t>
            </a:r>
            <a:endParaRPr lang="en-US" sz="2000" dirty="0" smtClean="0"/>
          </a:p>
          <a:p>
            <a:r>
              <a:rPr lang="en-US" sz="2000" dirty="0"/>
              <a:t> </a:t>
            </a:r>
            <a:r>
              <a:rPr lang="en-US" sz="2000" dirty="0" smtClean="0"/>
              <a:t>        break</a:t>
            </a:r>
            <a:r>
              <a:rPr lang="en-US" sz="2000" i="1" dirty="0"/>
              <a:t>;</a:t>
            </a:r>
            <a:r>
              <a:rPr lang="en-US" sz="2000" dirty="0"/>
              <a:t> </a:t>
            </a:r>
            <a:endParaRPr lang="en-US" sz="2000" dirty="0" smtClean="0"/>
          </a:p>
          <a:p>
            <a:r>
              <a:rPr lang="en-US" sz="2000" dirty="0" smtClean="0"/>
              <a:t>}</a:t>
            </a:r>
            <a:endParaRPr lang="ru-RU" sz="2000" dirty="0"/>
          </a:p>
        </p:txBody>
      </p:sp>
      <p:sp>
        <p:nvSpPr>
          <p:cNvPr id="5" name="Прямоугольник 4"/>
          <p:cNvSpPr/>
          <p:nvPr/>
        </p:nvSpPr>
        <p:spPr>
          <a:xfrm>
            <a:off x="4427984" y="3645024"/>
            <a:ext cx="4572000" cy="3139321"/>
          </a:xfrm>
          <a:prstGeom prst="rect">
            <a:avLst/>
          </a:prstGeom>
        </p:spPr>
        <p:txBody>
          <a:bodyPr>
            <a:spAutoFit/>
          </a:bodyPr>
          <a:lstStyle/>
          <a:p>
            <a:r>
              <a:rPr lang="ru-RU" dirty="0"/>
              <a:t>Обратите внимание, что каждое слово </a:t>
            </a:r>
            <a:r>
              <a:rPr lang="ru-RU" i="1" dirty="0" err="1"/>
              <a:t>case</a:t>
            </a:r>
            <a:r>
              <a:rPr lang="ru-RU" dirty="0"/>
              <a:t> имеет отступ относительно всей конструкции, что помогает её выделить. Также обратите внимание на пробелы перед двоеточиями. Если где-то отсутствует ключевое слово </a:t>
            </a:r>
            <a:r>
              <a:rPr lang="ru-RU" i="1" dirty="0" err="1"/>
              <a:t>break</a:t>
            </a:r>
            <a:r>
              <a:rPr lang="ru-RU" dirty="0"/>
              <a:t>, то предупреждением об этом должен служить комментарий. Программисты часто забывают ставить это слово, поэтому случай нарочного его пропуска должен описываться специально. </a:t>
            </a:r>
            <a:r>
              <a:rPr lang="ru-RU" dirty="0" smtClean="0"/>
              <a:t/>
            </a:r>
            <a:br>
              <a:rPr lang="ru-RU" dirty="0" smtClean="0"/>
            </a:br>
            <a:endParaRPr lang="ru-RU" dirty="0"/>
          </a:p>
        </p:txBody>
      </p:sp>
    </p:spTree>
    <p:extLst>
      <p:ext uri="{BB962C8B-B14F-4D97-AF65-F5344CB8AC3E}">
        <p14:creationId xmlns:p14="http://schemas.microsoft.com/office/powerpoint/2010/main" val="1390747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Переменные в объявлениях можно выравнивать.</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Прямоугольник 3"/>
          <p:cNvSpPr/>
          <p:nvPr/>
        </p:nvSpPr>
        <p:spPr>
          <a:xfrm>
            <a:off x="770008" y="1484784"/>
            <a:ext cx="4968348" cy="2308324"/>
          </a:xfrm>
          <a:prstGeom prst="rect">
            <a:avLst/>
          </a:prstGeom>
        </p:spPr>
        <p:txBody>
          <a:bodyPr wrap="none">
            <a:spAutoFit/>
          </a:bodyPr>
          <a:lstStyle/>
          <a:p>
            <a:r>
              <a:rPr lang="fr-FR" sz="4800" dirty="0"/>
              <a:t>AsciiFile* </a:t>
            </a:r>
            <a:r>
              <a:rPr lang="fr-FR" sz="4800" dirty="0" smtClean="0"/>
              <a:t> file</a:t>
            </a:r>
            <a:r>
              <a:rPr lang="fr-FR" sz="4800" i="1" dirty="0"/>
              <a:t>;</a:t>
            </a:r>
            <a:r>
              <a:rPr lang="fr-FR" sz="4800" dirty="0"/>
              <a:t> </a:t>
            </a:r>
            <a:endParaRPr lang="fr-FR" sz="4800" dirty="0" smtClean="0"/>
          </a:p>
          <a:p>
            <a:r>
              <a:rPr lang="fr-FR" sz="4800" dirty="0" smtClean="0"/>
              <a:t>int              nPoints</a:t>
            </a:r>
            <a:r>
              <a:rPr lang="fr-FR" sz="4800" i="1" dirty="0"/>
              <a:t>;</a:t>
            </a:r>
            <a:r>
              <a:rPr lang="fr-FR" sz="4800" dirty="0"/>
              <a:t> </a:t>
            </a:r>
            <a:endParaRPr lang="fr-FR" sz="4800" dirty="0" smtClean="0"/>
          </a:p>
          <a:p>
            <a:r>
              <a:rPr lang="fr-FR" sz="4800" dirty="0" smtClean="0"/>
              <a:t>float           x</a:t>
            </a:r>
            <a:r>
              <a:rPr lang="fr-FR" sz="4800" dirty="0"/>
              <a:t>, y</a:t>
            </a:r>
            <a:r>
              <a:rPr lang="fr-FR" sz="4800" i="1" dirty="0"/>
              <a:t>;</a:t>
            </a:r>
            <a:endParaRPr lang="ru-RU" sz="4800" dirty="0"/>
          </a:p>
        </p:txBody>
      </p:sp>
    </p:spTree>
    <p:extLst>
      <p:ext uri="{BB962C8B-B14F-4D97-AF65-F5344CB8AC3E}">
        <p14:creationId xmlns:p14="http://schemas.microsoft.com/office/powerpoint/2010/main" val="1316454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Используйте выравнивание везде, где это улучшает читаемость.</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846342" cy="510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1328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 Сложный код, написанный с использованием хитрых ходов, следует не комментировать, а переписывать</a:t>
            </a:r>
            <a:r>
              <a:rPr lang="ru-RU" b="1" dirty="0" smtClean="0"/>
              <a:t>!</a:t>
            </a:r>
            <a:endParaRPr lang="en-US" b="1" dirty="0" smtClean="0"/>
          </a:p>
          <a:p>
            <a:endParaRPr lang="en-US" b="1" dirty="0"/>
          </a:p>
          <a:p>
            <a:r>
              <a:rPr lang="ru-RU" dirty="0"/>
              <a:t>Следует делать как можно меньше комментариев, делая код </a:t>
            </a:r>
            <a:r>
              <a:rPr lang="ru-RU" dirty="0" err="1"/>
              <a:t>самодокументируемым</a:t>
            </a:r>
            <a:r>
              <a:rPr lang="ru-RU" dirty="0"/>
              <a:t> путём выбора правильных имён и создания ясной логической структуры.</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08132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Все комментарии следует писать на английском</a:t>
            </a:r>
            <a:r>
              <a:rPr lang="ru-RU" b="1" dirty="0" smtClean="0"/>
              <a:t>.</a:t>
            </a:r>
            <a:endParaRPr lang="en-US" b="1" dirty="0" smtClean="0"/>
          </a:p>
          <a:p>
            <a:endParaRPr lang="en-US" b="1" dirty="0"/>
          </a:p>
          <a:p>
            <a:r>
              <a:rPr lang="ru-RU" dirty="0"/>
              <a:t>В интернациональной среде английский — предпочтительный язык.</a:t>
            </a: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272548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260648"/>
            <a:ext cx="8229600" cy="6264696"/>
          </a:xfrm>
        </p:spPr>
        <p:txBody>
          <a:bodyPr>
            <a:normAutofit/>
          </a:bodyPr>
          <a:lstStyle/>
          <a:p>
            <a:r>
              <a:rPr lang="ru-RU" b="1" dirty="0"/>
              <a:t>Используйте </a:t>
            </a:r>
            <a:r>
              <a:rPr lang="ru-RU" dirty="0"/>
              <a:t>//</a:t>
            </a:r>
            <a:r>
              <a:rPr lang="ru-RU" b="1" dirty="0"/>
              <a:t> для всех комментариев, включая многострочные</a:t>
            </a:r>
            <a:r>
              <a:rPr lang="ru-RU" b="1" dirty="0" smtClean="0"/>
              <a:t>.</a:t>
            </a:r>
            <a:endParaRPr lang="en-US" b="1" dirty="0" smtClean="0"/>
          </a:p>
          <a:p>
            <a:endParaRPr lang="en-US" b="1" dirty="0"/>
          </a:p>
          <a:p>
            <a:r>
              <a:rPr lang="ru-RU" dirty="0"/>
              <a:t>Если следовать этой рекомендации, многострочные комментарии </a:t>
            </a:r>
            <a:r>
              <a:rPr lang="ru-RU" i="1" dirty="0"/>
              <a:t>/* */</a:t>
            </a:r>
            <a:r>
              <a:rPr lang="ru-RU" dirty="0"/>
              <a:t> можно использовать для отладки и иных целей.</a:t>
            </a:r>
            <a:r>
              <a:rPr lang="ru-RU" dirty="0" smtClean="0"/>
              <a:t/>
            </a:r>
            <a:br>
              <a:rPr lang="ru-RU" dirty="0" smtClean="0"/>
            </a:br>
            <a:r>
              <a:rPr lang="ru-RU" dirty="0" smtClean="0"/>
              <a:t/>
            </a:r>
            <a:br>
              <a:rPr lang="ru-RU" dirty="0" smtClean="0"/>
            </a:br>
            <a:r>
              <a:rPr lang="ru-RU" dirty="0"/>
              <a:t>После </a:t>
            </a:r>
            <a:r>
              <a:rPr lang="ru-RU" i="1" dirty="0"/>
              <a:t>//</a:t>
            </a:r>
            <a:r>
              <a:rPr lang="ru-RU" dirty="0"/>
              <a:t> следует ставить пробел, а сам комментарий следует начинать писать с большой буквы завершать точкой.</a:t>
            </a:r>
            <a:r>
              <a:rPr lang="ru-RU" dirty="0" smtClean="0"/>
              <a:t/>
            </a:r>
            <a:br>
              <a:rPr lang="ru-RU" dirty="0" smtClean="0"/>
            </a:br>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2538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ru-RU" b="1" dirty="0"/>
              <a:t>Названия методов и функций должны быть глаголами, быть записанными в смешанном регистре и начинаться с нижнего</a:t>
            </a:r>
            <a:r>
              <a:rPr lang="ru-RU" b="1" dirty="0" smtClean="0"/>
              <a:t>.</a:t>
            </a:r>
            <a:r>
              <a:rPr lang="ru-RU" dirty="0" smtClean="0"/>
              <a:t/>
            </a:r>
            <a:br>
              <a:rPr lang="ru-RU" dirty="0" smtClean="0"/>
            </a:br>
            <a:endParaRPr lang="ru-RU" dirty="0"/>
          </a:p>
        </p:txBody>
      </p:sp>
      <p:sp>
        <p:nvSpPr>
          <p:cNvPr id="4" name="Прямоугольник 3"/>
          <p:cNvSpPr/>
          <p:nvPr/>
        </p:nvSpPr>
        <p:spPr>
          <a:xfrm>
            <a:off x="1331640" y="3933056"/>
            <a:ext cx="6624736" cy="1754326"/>
          </a:xfrm>
          <a:prstGeom prst="rect">
            <a:avLst/>
          </a:prstGeom>
        </p:spPr>
        <p:txBody>
          <a:bodyPr wrap="square">
            <a:spAutoFit/>
          </a:bodyPr>
          <a:lstStyle/>
          <a:p>
            <a:r>
              <a:rPr lang="en-US" sz="5400" dirty="0" err="1"/>
              <a:t>getName</a:t>
            </a:r>
            <a:r>
              <a:rPr lang="en-US" sz="5400" dirty="0"/>
              <a:t>(), </a:t>
            </a:r>
            <a:r>
              <a:rPr lang="en-US" sz="5400" dirty="0" err="1"/>
              <a:t>computeTotalWidth</a:t>
            </a:r>
            <a:r>
              <a:rPr lang="en-US" sz="5400" dirty="0"/>
              <a:t>()</a:t>
            </a:r>
            <a:endParaRPr lang="ru-RU" sz="5400" dirty="0"/>
          </a:p>
        </p:txBody>
      </p:sp>
    </p:spTree>
    <p:extLst>
      <p:ext uri="{BB962C8B-B14F-4D97-AF65-F5344CB8AC3E}">
        <p14:creationId xmlns:p14="http://schemas.microsoft.com/office/powerpoint/2010/main" val="2360583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TotalTime>
  <Words>2253</Words>
  <Application>Microsoft Office PowerPoint</Application>
  <PresentationFormat>Экран (4:3)</PresentationFormat>
  <Paragraphs>617</Paragraphs>
  <Slides>88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88</vt:i4>
      </vt:variant>
    </vt:vector>
  </HeadingPairs>
  <TitlesOfParts>
    <vt:vector size="89" baseType="lpstr">
      <vt:lpstr>Тема Office</vt:lpstr>
      <vt:lpstr>С++ guidelines</vt:lpstr>
      <vt:lpstr>Презентация PowerPoint</vt:lpstr>
      <vt:lpstr>Презентация PowerPoint</vt:lpstr>
      <vt:lpstr>Презентация PowerPoint</vt:lpstr>
      <vt:lpstr>Соглашения об именовании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Рекомендация</vt:lpstr>
      <vt:lpstr>Презентация PowerPoint</vt:lpstr>
      <vt:lpstr>Презентация PowerPoint</vt:lpstr>
      <vt:lpstr>Презентация PowerPoint</vt:lpstr>
      <vt:lpstr>Презентация PowerPoint</vt:lpstr>
      <vt:lpstr>Презентация PowerPoint</vt:lpstr>
      <vt:lpstr>Особые правила именования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Файлы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Выражения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Оформление и комментарии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 guidelines</dc:title>
  <dc:creator>Пользователь Windows</dc:creator>
  <cp:lastModifiedBy>Пользователь Windows</cp:lastModifiedBy>
  <cp:revision>14</cp:revision>
  <dcterms:created xsi:type="dcterms:W3CDTF">2018-09-14T10:35:41Z</dcterms:created>
  <dcterms:modified xsi:type="dcterms:W3CDTF">2018-09-15T14:59:08Z</dcterms:modified>
</cp:coreProperties>
</file>