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7"/>
  </p:notesMasterIdLst>
  <p:handoutMasterIdLst>
    <p:handoutMasterId r:id="rId28"/>
  </p:handoutMasterIdLst>
  <p:sldIdLst>
    <p:sldId id="256" r:id="rId2"/>
    <p:sldId id="257" r:id="rId3"/>
    <p:sldId id="266" r:id="rId4"/>
    <p:sldId id="269" r:id="rId5"/>
    <p:sldId id="274" r:id="rId6"/>
    <p:sldId id="275" r:id="rId7"/>
    <p:sldId id="270" r:id="rId8"/>
    <p:sldId id="258" r:id="rId9"/>
    <p:sldId id="259" r:id="rId10"/>
    <p:sldId id="271" r:id="rId11"/>
    <p:sldId id="261" r:id="rId12"/>
    <p:sldId id="262" r:id="rId13"/>
    <p:sldId id="263" r:id="rId14"/>
    <p:sldId id="276" r:id="rId15"/>
    <p:sldId id="277" r:id="rId16"/>
    <p:sldId id="264" r:id="rId17"/>
    <p:sldId id="282" r:id="rId18"/>
    <p:sldId id="267" r:id="rId19"/>
    <p:sldId id="283" r:id="rId20"/>
    <p:sldId id="284" r:id="rId21"/>
    <p:sldId id="285" r:id="rId22"/>
    <p:sldId id="286" r:id="rId23"/>
    <p:sldId id="287" r:id="rId24"/>
    <p:sldId id="265"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45" d="100"/>
          <a:sy n="45" d="100"/>
        </p:scale>
        <p:origin x="2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AEEB1DDB-BB77-C2B0-AAE6-DB9C8A5112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Espaço Reservado para Data 2">
            <a:extLst>
              <a:ext uri="{FF2B5EF4-FFF2-40B4-BE49-F238E27FC236}">
                <a16:creationId xmlns:a16="http://schemas.microsoft.com/office/drawing/2014/main" id="{0D5EE713-638C-D5FF-1E66-8AFCDB1F6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AD1821-BB12-4F05-B407-F7FCF5339864}" type="datetimeFigureOut">
              <a:rPr lang="LID4096" smtClean="0"/>
              <a:t>03/14/2023</a:t>
            </a:fld>
            <a:endParaRPr lang="LID4096"/>
          </a:p>
        </p:txBody>
      </p:sp>
      <p:sp>
        <p:nvSpPr>
          <p:cNvPr id="4" name="Espaço Reservado para Rodapé 3">
            <a:extLst>
              <a:ext uri="{FF2B5EF4-FFF2-40B4-BE49-F238E27FC236}">
                <a16:creationId xmlns:a16="http://schemas.microsoft.com/office/drawing/2014/main" id="{29E345EA-1F60-FB48-AED1-01FB1CF288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5" name="Espaço Reservado para Número de Slide 4">
            <a:extLst>
              <a:ext uri="{FF2B5EF4-FFF2-40B4-BE49-F238E27FC236}">
                <a16:creationId xmlns:a16="http://schemas.microsoft.com/office/drawing/2014/main" id="{E901346F-34CA-A880-E492-6111AE15521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AF9F83-71C5-411D-AAE6-B2C56E57BA90}" type="slidenum">
              <a:rPr lang="LID4096" smtClean="0"/>
              <a:t>‹nº›</a:t>
            </a:fld>
            <a:endParaRPr lang="LID4096"/>
          </a:p>
        </p:txBody>
      </p:sp>
    </p:spTree>
    <p:extLst>
      <p:ext uri="{BB962C8B-B14F-4D97-AF65-F5344CB8AC3E}">
        <p14:creationId xmlns:p14="http://schemas.microsoft.com/office/powerpoint/2010/main" val="9432250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78891-E691-4755-8857-8D5399B8D3D8}" type="datetimeFigureOut">
              <a:rPr lang="LID4096" smtClean="0"/>
              <a:t>03/14/2023</a:t>
            </a:fld>
            <a:endParaRPr lang="LID4096"/>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LID4096"/>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C6B81B-BD48-45E3-8F03-D4A184850D92}" type="slidenum">
              <a:rPr lang="LID4096" smtClean="0"/>
              <a:t>‹nº›</a:t>
            </a:fld>
            <a:endParaRPr lang="LID4096"/>
          </a:p>
        </p:txBody>
      </p:sp>
    </p:spTree>
    <p:extLst>
      <p:ext uri="{BB962C8B-B14F-4D97-AF65-F5344CB8AC3E}">
        <p14:creationId xmlns:p14="http://schemas.microsoft.com/office/powerpoint/2010/main" val="34729919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PT"/>
              <a:t>Clique para editar o estilo</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do subtítulo do Modelo Global</a:t>
            </a:r>
            <a:endParaRPr lang="en-US" dirty="0"/>
          </a:p>
        </p:txBody>
      </p:sp>
      <p:sp>
        <p:nvSpPr>
          <p:cNvPr id="4" name="Date Placeholder 3"/>
          <p:cNvSpPr>
            <a:spLocks noGrp="1"/>
          </p:cNvSpPr>
          <p:nvPr>
            <p:ph type="dt" sz="half" idx="10"/>
          </p:nvPr>
        </p:nvSpPr>
        <p:spPr/>
        <p:txBody>
          <a:bodyPr/>
          <a:lstStyle/>
          <a:p>
            <a:fld id="{52AE812A-82EB-47A1-8F74-907E204A3793}" type="datetime1">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BD81AB-225B-49FC-8A65-EC267EAF578A}" type="slidenum">
              <a:rPr lang="en-US" smtClean="0"/>
              <a:t>‹nº›</a:t>
            </a:fld>
            <a:endParaRPr lang="en-US"/>
          </a:p>
        </p:txBody>
      </p:sp>
    </p:spTree>
    <p:extLst>
      <p:ext uri="{BB962C8B-B14F-4D97-AF65-F5344CB8AC3E}">
        <p14:creationId xmlns:p14="http://schemas.microsoft.com/office/powerpoint/2010/main" val="410604467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PT"/>
              <a:t>Clique para editar o estilo</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13389F9D-4913-4CA5-A229-78A6111D9D06}" type="datetime1">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BD81AB-225B-49FC-8A65-EC267EAF578A}" type="slidenum">
              <a:rPr lang="en-US" smtClean="0"/>
              <a:t>‹nº›</a:t>
            </a:fld>
            <a:endParaRPr lang="en-US"/>
          </a:p>
        </p:txBody>
      </p:sp>
    </p:spTree>
    <p:extLst>
      <p:ext uri="{BB962C8B-B14F-4D97-AF65-F5344CB8AC3E}">
        <p14:creationId xmlns:p14="http://schemas.microsoft.com/office/powerpoint/2010/main" val="161879072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PT"/>
              <a:t>Clique para editar o estilo</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Editar os estilos de texto do Modelo Global</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DC73F8A3-0906-4CF8-B304-48CFE4E64BC9}" type="datetime1">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BD81AB-225B-49FC-8A65-EC267EAF578A}" type="slidenum">
              <a:rPr lang="en-US" smtClean="0"/>
              <a:t>‹nº›</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262960"/>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PT"/>
              <a:t>Clique para editar o estilo</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Editar os estilos de texto do Modelo Global</a:t>
            </a:r>
          </a:p>
        </p:txBody>
      </p:sp>
      <p:sp>
        <p:nvSpPr>
          <p:cNvPr id="5" name="Date Placeholder 4"/>
          <p:cNvSpPr>
            <a:spLocks noGrp="1"/>
          </p:cNvSpPr>
          <p:nvPr>
            <p:ph type="dt" sz="half" idx="10"/>
          </p:nvPr>
        </p:nvSpPr>
        <p:spPr/>
        <p:txBody>
          <a:bodyPr/>
          <a:lstStyle/>
          <a:p>
            <a:fld id="{C85D32F1-1592-4EAB-8739-9E1F12CB55D5}" type="datetime1">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BD81AB-225B-49FC-8A65-EC267EAF578A}" type="slidenum">
              <a:rPr lang="en-US" smtClean="0"/>
              <a:t>‹nº›</a:t>
            </a:fld>
            <a:endParaRPr lang="en-US"/>
          </a:p>
        </p:txBody>
      </p:sp>
    </p:spTree>
    <p:extLst>
      <p:ext uri="{BB962C8B-B14F-4D97-AF65-F5344CB8AC3E}">
        <p14:creationId xmlns:p14="http://schemas.microsoft.com/office/powerpoint/2010/main" val="124778166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com Citação">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PT"/>
              <a:t>Clique para editar o estilo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Editar os estilos de texto do Modelo Global</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Editar os estilos de texto do Modelo Global</a:t>
            </a:r>
          </a:p>
        </p:txBody>
      </p:sp>
      <p:sp>
        <p:nvSpPr>
          <p:cNvPr id="5" name="Date Placeholder 4"/>
          <p:cNvSpPr>
            <a:spLocks noGrp="1"/>
          </p:cNvSpPr>
          <p:nvPr>
            <p:ph type="dt" sz="half" idx="10"/>
          </p:nvPr>
        </p:nvSpPr>
        <p:spPr/>
        <p:txBody>
          <a:bodyPr/>
          <a:lstStyle/>
          <a:p>
            <a:fld id="{5AD18E72-BB5B-4BBB-A908-9CA7F2A47D54}" type="datetime1">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BD81AB-225B-49FC-8A65-EC267EAF578A}" type="slidenum">
              <a:rPr lang="en-US" smtClean="0"/>
              <a:t>‹nº›</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7315046"/>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PT"/>
              <a:t>Clique para editar o estilo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Editar os estilos de texto do Modelo Global</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Editar os estilos de texto do Modelo Global</a:t>
            </a:r>
          </a:p>
        </p:txBody>
      </p:sp>
      <p:sp>
        <p:nvSpPr>
          <p:cNvPr id="5" name="Date Placeholder 4"/>
          <p:cNvSpPr>
            <a:spLocks noGrp="1"/>
          </p:cNvSpPr>
          <p:nvPr>
            <p:ph type="dt" sz="half" idx="10"/>
          </p:nvPr>
        </p:nvSpPr>
        <p:spPr/>
        <p:txBody>
          <a:bodyPr/>
          <a:lstStyle/>
          <a:p>
            <a:fld id="{7DB3175B-715B-4492-BEED-ED4E6120A956}" type="datetime1">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BD81AB-225B-49FC-8A65-EC267EAF578A}" type="slidenum">
              <a:rPr lang="en-US" smtClean="0"/>
              <a:t>‹nº›</a:t>
            </a:fld>
            <a:endParaRPr lang="en-US"/>
          </a:p>
        </p:txBody>
      </p:sp>
    </p:spTree>
    <p:extLst>
      <p:ext uri="{BB962C8B-B14F-4D97-AF65-F5344CB8AC3E}">
        <p14:creationId xmlns:p14="http://schemas.microsoft.com/office/powerpoint/2010/main" val="4238852875"/>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Vertical Text Placeholder 2"/>
          <p:cNvSpPr>
            <a:spLocks noGrp="1"/>
          </p:cNvSpPr>
          <p:nvPr>
            <p:ph type="body" orient="vert" idx="1"/>
          </p:nvPr>
        </p:nvSpPr>
        <p:spPr/>
        <p:txBody>
          <a:bodyPr vert="eaVert" ancho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3AA1B99A-2811-43CA-982B-50208C8C44B9}" type="datetime1">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BD81AB-225B-49FC-8A65-EC267EAF578A}" type="slidenum">
              <a:rPr lang="en-US" smtClean="0"/>
              <a:t>‹nº›</a:t>
            </a:fld>
            <a:endParaRPr lang="en-US"/>
          </a:p>
        </p:txBody>
      </p:sp>
    </p:spTree>
    <p:extLst>
      <p:ext uri="{BB962C8B-B14F-4D97-AF65-F5344CB8AC3E}">
        <p14:creationId xmlns:p14="http://schemas.microsoft.com/office/powerpoint/2010/main" val="2245862566"/>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PT"/>
              <a:t>Clique para editar o estilo</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31531C85-95A2-49CA-BB8A-D43765A88554}" type="datetime1">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BD81AB-225B-49FC-8A65-EC267EAF578A}" type="slidenum">
              <a:rPr lang="en-US" smtClean="0"/>
              <a:t>‹nº›</a:t>
            </a:fld>
            <a:endParaRPr lang="en-US"/>
          </a:p>
        </p:txBody>
      </p:sp>
    </p:spTree>
    <p:extLst>
      <p:ext uri="{BB962C8B-B14F-4D97-AF65-F5344CB8AC3E}">
        <p14:creationId xmlns:p14="http://schemas.microsoft.com/office/powerpoint/2010/main" val="187124367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PT"/>
              <a:t>Clique para editar o estilo</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5DE39B3-799F-4B4F-84FA-7F7BBDEED389}" type="datetime1">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BD81AB-225B-49FC-8A65-EC267EAF578A}" type="slidenum">
              <a:rPr lang="en-US" smtClean="0"/>
              <a:t>‹nº›</a:t>
            </a:fld>
            <a:endParaRPr lang="en-US"/>
          </a:p>
        </p:txBody>
      </p:sp>
    </p:spTree>
    <p:extLst>
      <p:ext uri="{BB962C8B-B14F-4D97-AF65-F5344CB8AC3E}">
        <p14:creationId xmlns:p14="http://schemas.microsoft.com/office/powerpoint/2010/main" val="300428408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PT"/>
              <a:t>Clique para editar o estilo</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1305D15D-76A1-4B7B-B67A-46C012562FAC}" type="datetime1">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BD81AB-225B-49FC-8A65-EC267EAF578A}" type="slidenum">
              <a:rPr lang="en-US" smtClean="0"/>
              <a:t>‹nº›</a:t>
            </a:fld>
            <a:endParaRPr lang="en-US"/>
          </a:p>
        </p:txBody>
      </p:sp>
    </p:spTree>
    <p:extLst>
      <p:ext uri="{BB962C8B-B14F-4D97-AF65-F5344CB8AC3E}">
        <p14:creationId xmlns:p14="http://schemas.microsoft.com/office/powerpoint/2010/main" val="71845459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97F1B384-A822-4A8D-AF08-732F049F7A83}" type="datetime1">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BD81AB-225B-49FC-8A65-EC267EAF578A}" type="slidenum">
              <a:rPr lang="en-US" smtClean="0"/>
              <a:t>‹nº›</a:t>
            </a:fld>
            <a:endParaRPr lang="en-US"/>
          </a:p>
        </p:txBody>
      </p:sp>
    </p:spTree>
    <p:extLst>
      <p:ext uri="{BB962C8B-B14F-4D97-AF65-F5344CB8AC3E}">
        <p14:creationId xmlns:p14="http://schemas.microsoft.com/office/powerpoint/2010/main" val="136059815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PT"/>
              <a:t>Clique para editar o estilo</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845BCCEC-2324-43FA-9FEC-0DB0C7BF268A}" type="datetime1">
              <a:rPr lang="en-US" smtClean="0"/>
              <a:t>3/14/2023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BD81AB-225B-49FC-8A65-EC267EAF578A}" type="slidenum">
              <a:rPr lang="en-US" smtClean="0"/>
              <a:t>‹nº›</a:t>
            </a:fld>
            <a:endParaRPr lang="en-US"/>
          </a:p>
        </p:txBody>
      </p:sp>
    </p:spTree>
    <p:extLst>
      <p:ext uri="{BB962C8B-B14F-4D97-AF65-F5344CB8AC3E}">
        <p14:creationId xmlns:p14="http://schemas.microsoft.com/office/powerpoint/2010/main" val="138046962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Date Placeholder 2"/>
          <p:cNvSpPr>
            <a:spLocks noGrp="1"/>
          </p:cNvSpPr>
          <p:nvPr>
            <p:ph type="dt" sz="half" idx="10"/>
          </p:nvPr>
        </p:nvSpPr>
        <p:spPr/>
        <p:txBody>
          <a:bodyPr/>
          <a:lstStyle/>
          <a:p>
            <a:fld id="{BBBEA041-3FF9-467D-8E3D-EA97AFE5BD92}" type="datetime1">
              <a:rPr lang="en-US" smtClean="0"/>
              <a:t>3/14/2023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BD81AB-225B-49FC-8A65-EC267EAF578A}" type="slidenum">
              <a:rPr lang="en-US" smtClean="0"/>
              <a:t>‹nº›</a:t>
            </a:fld>
            <a:endParaRPr lang="en-US"/>
          </a:p>
        </p:txBody>
      </p:sp>
    </p:spTree>
    <p:extLst>
      <p:ext uri="{BB962C8B-B14F-4D97-AF65-F5344CB8AC3E}">
        <p14:creationId xmlns:p14="http://schemas.microsoft.com/office/powerpoint/2010/main" val="13182413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0C7DC-3E77-461E-BBE3-E3261540E7A9}" type="datetime1">
              <a:rPr lang="en-US" smtClean="0"/>
              <a:t>3/14/2023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BD81AB-225B-49FC-8A65-EC267EAF578A}" type="slidenum">
              <a:rPr lang="en-US" smtClean="0"/>
              <a:t>‹nº›</a:t>
            </a:fld>
            <a:endParaRPr lang="en-US"/>
          </a:p>
        </p:txBody>
      </p:sp>
    </p:spTree>
    <p:extLst>
      <p:ext uri="{BB962C8B-B14F-4D97-AF65-F5344CB8AC3E}">
        <p14:creationId xmlns:p14="http://schemas.microsoft.com/office/powerpoint/2010/main" val="1412048507"/>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PT"/>
              <a:t>Clique para editar o estilo</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73F2FF05-52F6-48DA-A6BE-179D04F19699}" type="datetime1">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BD81AB-225B-49FC-8A65-EC267EAF578A}" type="slidenum">
              <a:rPr lang="en-US" smtClean="0"/>
              <a:t>‹nº›</a:t>
            </a:fld>
            <a:endParaRPr lang="en-US"/>
          </a:p>
        </p:txBody>
      </p:sp>
    </p:spTree>
    <p:extLst>
      <p:ext uri="{BB962C8B-B14F-4D97-AF65-F5344CB8AC3E}">
        <p14:creationId xmlns:p14="http://schemas.microsoft.com/office/powerpoint/2010/main" val="7793740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PT"/>
              <a:t>Clique para editar o estilo</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E3F043C7-A286-4AFB-81F4-5F568D99D4E6}" type="datetime1">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BD81AB-225B-49FC-8A65-EC267EAF578A}" type="slidenum">
              <a:rPr lang="en-US" smtClean="0"/>
              <a:t>‹nº›</a:t>
            </a:fld>
            <a:endParaRPr lang="en-US"/>
          </a:p>
        </p:txBody>
      </p:sp>
    </p:spTree>
    <p:extLst>
      <p:ext uri="{BB962C8B-B14F-4D97-AF65-F5344CB8AC3E}">
        <p14:creationId xmlns:p14="http://schemas.microsoft.com/office/powerpoint/2010/main" val="356834529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PT"/>
              <a:t>Clique para editar o estilo</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0F0FBDB-E4D7-4727-AB28-A41E05565F58}" type="datetime1">
              <a:rPr lang="en-US" smtClean="0"/>
              <a:t>3/14/2023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BD81AB-225B-49FC-8A65-EC267EAF578A}" type="slidenum">
              <a:rPr lang="en-US" smtClean="0"/>
              <a:t>‹nº›</a:t>
            </a:fld>
            <a:endParaRPr lang="en-US"/>
          </a:p>
        </p:txBody>
      </p:sp>
    </p:spTree>
    <p:extLst>
      <p:ext uri="{BB962C8B-B14F-4D97-AF65-F5344CB8AC3E}">
        <p14:creationId xmlns:p14="http://schemas.microsoft.com/office/powerpoint/2010/main" val="300578577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spd="slow">
    <p:push dir="u"/>
  </p:transition>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30017" y="1695917"/>
            <a:ext cx="9144000" cy="722300"/>
          </a:xfrm>
        </p:spPr>
        <p:txBody>
          <a:bodyPr>
            <a:normAutofit fontScale="90000"/>
          </a:bodyPr>
          <a:lstStyle/>
          <a:p>
            <a:pPr algn="ctr">
              <a:lnSpc>
                <a:spcPct val="100000"/>
              </a:lnSpc>
            </a:pPr>
            <a:r>
              <a:rPr lang="en-US" sz="2400" b="1" dirty="0" err="1">
                <a:latin typeface="Times New Roman" panose="02020603050405020304" pitchFamily="18" charset="0"/>
                <a:cs typeface="Times New Roman" panose="02020603050405020304" pitchFamily="18" charset="0"/>
              </a:rPr>
              <a:t>Faculdade</a:t>
            </a:r>
            <a:r>
              <a:rPr lang="en-US" sz="2400" b="1" dirty="0">
                <a:latin typeface="Times New Roman" panose="02020603050405020304" pitchFamily="18" charset="0"/>
                <a:cs typeface="Times New Roman" panose="02020603050405020304" pitchFamily="18" charset="0"/>
              </a:rPr>
              <a:t> de </a:t>
            </a:r>
            <a:r>
              <a:rPr lang="en-US" sz="2400" b="1" dirty="0" err="1">
                <a:latin typeface="Times New Roman" panose="02020603050405020304" pitchFamily="18" charset="0"/>
                <a:cs typeface="Times New Roman" panose="02020603050405020304" pitchFamily="18" charset="0"/>
              </a:rPr>
              <a:t>Ciências</a:t>
            </a:r>
            <a:r>
              <a:rPr lang="en-US" sz="2400" b="1" dirty="0">
                <a:latin typeface="Times New Roman" panose="02020603050405020304" pitchFamily="18" charset="0"/>
                <a:cs typeface="Times New Roman" panose="02020603050405020304" pitchFamily="18" charset="0"/>
              </a:rPr>
              <a:t> e </a:t>
            </a:r>
            <a:r>
              <a:rPr lang="en-US" sz="2400" b="1" dirty="0" err="1">
                <a:latin typeface="Times New Roman" panose="02020603050405020304" pitchFamily="18" charset="0"/>
                <a:cs typeface="Times New Roman" panose="02020603050405020304" pitchFamily="18" charset="0"/>
              </a:rPr>
              <a:t>Tecnologia</a:t>
            </a:r>
            <a:br>
              <a:rPr lang="en-US" sz="2800" b="1" dirty="0">
                <a:latin typeface="Times New Roman" panose="02020603050405020304" pitchFamily="18" charset="0"/>
                <a:cs typeface="Times New Roman" panose="02020603050405020304" pitchFamily="18" charset="0"/>
              </a:rPr>
            </a:br>
            <a:r>
              <a:rPr lang="en-US" sz="2400" b="1" dirty="0" err="1">
                <a:latin typeface="Times New Roman" panose="02020603050405020304" pitchFamily="18" charset="0"/>
                <a:cs typeface="Times New Roman" panose="02020603050405020304" pitchFamily="18" charset="0"/>
              </a:rPr>
              <a:t>Tema</a:t>
            </a:r>
            <a:r>
              <a:rPr lang="en-US" sz="2400" b="1" dirty="0">
                <a:latin typeface="Times New Roman" panose="02020603050405020304" pitchFamily="18" charset="0"/>
                <a:cs typeface="Times New Roman" panose="02020603050405020304" pitchFamily="18" charset="0"/>
              </a:rPr>
              <a:t>: </a:t>
            </a:r>
            <a:r>
              <a:rPr lang="pt-BR" sz="2400" b="1" dirty="0">
                <a:latin typeface="Times New Roman" panose="02020603050405020304" pitchFamily="18" charset="0"/>
                <a:cs typeface="Times New Roman" panose="02020603050405020304" pitchFamily="18" charset="0"/>
              </a:rPr>
              <a:t>Enterprise </a:t>
            </a:r>
            <a:r>
              <a:rPr lang="pt-BR" sz="2400" b="1" dirty="0" err="1">
                <a:latin typeface="Times New Roman" panose="02020603050405020304" pitchFamily="18" charset="0"/>
                <a:cs typeface="Times New Roman" panose="02020603050405020304" pitchFamily="18" charset="0"/>
              </a:rPr>
              <a:t>Resource</a:t>
            </a:r>
            <a:r>
              <a:rPr lang="pt-BR" sz="2400" b="1" dirty="0">
                <a:latin typeface="Times New Roman" panose="02020603050405020304" pitchFamily="18" charset="0"/>
                <a:cs typeface="Times New Roman" panose="02020603050405020304" pitchFamily="18" charset="0"/>
              </a:rPr>
              <a:t> Planning (ERP)</a:t>
            </a:r>
            <a:endParaRPr lang="en-US" sz="2800" b="1" dirty="0">
              <a:latin typeface="Times New Roman" panose="02020603050405020304" pitchFamily="18" charset="0"/>
              <a:cs typeface="Times New Roman" panose="02020603050405020304" pitchFamily="18" charset="0"/>
            </a:endParaRPr>
          </a:p>
        </p:txBody>
      </p:sp>
      <p:sp>
        <p:nvSpPr>
          <p:cNvPr id="3" name="Subtítulo 2"/>
          <p:cNvSpPr>
            <a:spLocks noGrp="1"/>
          </p:cNvSpPr>
          <p:nvPr>
            <p:ph type="subTitle" idx="1"/>
          </p:nvPr>
        </p:nvSpPr>
        <p:spPr>
          <a:xfrm>
            <a:off x="1723394" y="2418217"/>
            <a:ext cx="9699980" cy="3608004"/>
          </a:xfrm>
        </p:spPr>
        <p:txBody>
          <a:bodyPr>
            <a:noAutofit/>
          </a:bodyPr>
          <a:lstStyle/>
          <a:p>
            <a:r>
              <a:rPr lang="en-US" b="1" dirty="0" err="1">
                <a:latin typeface="Times New Roman" panose="02020603050405020304" pitchFamily="18" charset="0"/>
                <a:cs typeface="Times New Roman" panose="02020603050405020304" pitchFamily="18" charset="0"/>
              </a:rPr>
              <a:t>Discentes</a:t>
            </a:r>
            <a:r>
              <a:rPr lang="en-US" b="1" dirty="0">
                <a:latin typeface="Times New Roman" panose="02020603050405020304" pitchFamily="18" charset="0"/>
                <a:cs typeface="Times New Roman" panose="02020603050405020304" pitchFamily="18" charset="0"/>
              </a:rPr>
              <a:t>:</a:t>
            </a:r>
          </a:p>
          <a:p>
            <a:pPr>
              <a:lnSpc>
                <a:spcPct val="115000"/>
              </a:lnSpc>
              <a:spcAft>
                <a:spcPts val="800"/>
              </a:spcAft>
            </a:pPr>
            <a:r>
              <a:rPr lang="pt-PT" sz="1600" b="1" dirty="0">
                <a:effectLst/>
                <a:latin typeface="Times New Roman" panose="02020603050405020304" pitchFamily="18" charset="0"/>
                <a:ea typeface="Calibri" panose="020F0502020204030204" pitchFamily="34" charset="0"/>
                <a:cs typeface="Times New Roman" panose="02020603050405020304" pitchFamily="18" charset="0"/>
              </a:rPr>
              <a:t>Alessandro Mahumane</a:t>
            </a:r>
          </a:p>
          <a:p>
            <a:pPr>
              <a:lnSpc>
                <a:spcPct val="115000"/>
              </a:lnSpc>
              <a:spcAft>
                <a:spcPts val="800"/>
              </a:spcAft>
            </a:pPr>
            <a:r>
              <a:rPr lang="pt-PT" sz="1600" b="1" dirty="0">
                <a:effectLst/>
                <a:latin typeface="Times New Roman" panose="02020603050405020304" pitchFamily="18" charset="0"/>
                <a:ea typeface="Calibri" panose="020F0502020204030204" pitchFamily="34" charset="0"/>
                <a:cs typeface="Times New Roman" panose="02020603050405020304" pitchFamily="18" charset="0"/>
              </a:rPr>
              <a:t>Gabriela  </a:t>
            </a:r>
            <a:r>
              <a:rPr lang="pt-PT" sz="1600" b="1" dirty="0" err="1">
                <a:effectLst/>
                <a:latin typeface="Times New Roman" panose="02020603050405020304" pitchFamily="18" charset="0"/>
                <a:ea typeface="Calibri" panose="020F0502020204030204" pitchFamily="34" charset="0"/>
                <a:cs typeface="Times New Roman" panose="02020603050405020304" pitchFamily="18" charset="0"/>
              </a:rPr>
              <a:t>Riane</a:t>
            </a:r>
            <a:endParaRPr lang="pt-PT"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pt-PT" sz="1600" b="1" dirty="0" err="1">
                <a:effectLst/>
                <a:latin typeface="Times New Roman" panose="02020603050405020304" pitchFamily="18" charset="0"/>
                <a:ea typeface="Calibri" panose="020F0502020204030204" pitchFamily="34" charset="0"/>
                <a:cs typeface="Times New Roman" panose="02020603050405020304" pitchFamily="18" charset="0"/>
              </a:rPr>
              <a:t>Gédia</a:t>
            </a:r>
            <a:r>
              <a:rPr lang="pt-PT"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600" b="1" dirty="0" err="1">
                <a:effectLst/>
                <a:latin typeface="Times New Roman" panose="02020603050405020304" pitchFamily="18" charset="0"/>
                <a:ea typeface="Calibri" panose="020F0502020204030204" pitchFamily="34" charset="0"/>
                <a:cs typeface="Times New Roman" panose="02020603050405020304" pitchFamily="18" charset="0"/>
              </a:rPr>
              <a:t>Jangamo</a:t>
            </a:r>
            <a:endParaRPr lang="pt-PT"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pt-PT" sz="1600" b="1" dirty="0" err="1">
                <a:effectLst/>
                <a:latin typeface="Times New Roman" panose="02020603050405020304" pitchFamily="18" charset="0"/>
                <a:ea typeface="Calibri" panose="020F0502020204030204" pitchFamily="34" charset="0"/>
                <a:cs typeface="Times New Roman" panose="02020603050405020304" pitchFamily="18" charset="0"/>
              </a:rPr>
              <a:t>Hidélgio</a:t>
            </a:r>
            <a:r>
              <a:rPr lang="pt-PT" sz="1600" b="1" dirty="0">
                <a:effectLst/>
                <a:latin typeface="Times New Roman" panose="02020603050405020304" pitchFamily="18" charset="0"/>
                <a:ea typeface="Calibri" panose="020F0502020204030204" pitchFamily="34" charset="0"/>
                <a:cs typeface="Times New Roman" panose="02020603050405020304" pitchFamily="18" charset="0"/>
              </a:rPr>
              <a:t> Novela</a:t>
            </a:r>
          </a:p>
          <a:p>
            <a:pPr>
              <a:lnSpc>
                <a:spcPct val="115000"/>
              </a:lnSpc>
              <a:spcAft>
                <a:spcPts val="800"/>
              </a:spcAft>
            </a:pPr>
            <a:r>
              <a:rPr lang="pt-PT" sz="1600" b="1" dirty="0">
                <a:effectLst/>
                <a:latin typeface="Times New Roman" panose="02020603050405020304" pitchFamily="18" charset="0"/>
                <a:ea typeface="Calibri" panose="020F0502020204030204" pitchFamily="34" charset="0"/>
                <a:cs typeface="Times New Roman" panose="02020603050405020304" pitchFamily="18" charset="0"/>
              </a:rPr>
              <a:t>Rania </a:t>
            </a:r>
            <a:r>
              <a:rPr lang="pt-PT" sz="1600" b="1" dirty="0" err="1">
                <a:effectLst/>
                <a:latin typeface="Times New Roman" panose="02020603050405020304" pitchFamily="18" charset="0"/>
                <a:ea typeface="Calibri" panose="020F0502020204030204" pitchFamily="34" charset="0"/>
                <a:cs typeface="Times New Roman" panose="02020603050405020304" pitchFamily="18" charset="0"/>
              </a:rPr>
              <a:t>Catamo</a:t>
            </a:r>
            <a:endParaRPr lang="pt-PT"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pt-PT" sz="1600" b="1" dirty="0">
                <a:effectLst/>
                <a:latin typeface="Times New Roman" panose="02020603050405020304" pitchFamily="18" charset="0"/>
                <a:ea typeface="Calibri" panose="020F0502020204030204" pitchFamily="34" charset="0"/>
                <a:cs typeface="Times New Roman" panose="02020603050405020304" pitchFamily="18" charset="0"/>
              </a:rPr>
              <a:t>Vânia </a:t>
            </a:r>
            <a:r>
              <a:rPr lang="pt-PT" sz="1600" b="1" dirty="0" err="1">
                <a:effectLst/>
                <a:latin typeface="Times New Roman" panose="02020603050405020304" pitchFamily="18" charset="0"/>
                <a:ea typeface="Calibri" panose="020F0502020204030204" pitchFamily="34" charset="0"/>
                <a:cs typeface="Times New Roman" panose="02020603050405020304" pitchFamily="18" charset="0"/>
              </a:rPr>
              <a:t>Macome</a:t>
            </a:r>
            <a:r>
              <a:rPr lang="pt-PT" sz="1600" b="1" dirty="0">
                <a:effectLst/>
                <a:latin typeface="Times New Roman" panose="02020603050405020304" pitchFamily="18" charset="0"/>
                <a:ea typeface="Calibri" panose="020F0502020204030204" pitchFamily="34" charset="0"/>
                <a:cs typeface="Times New Roman" panose="02020603050405020304" pitchFamily="18" charset="0"/>
              </a:rPr>
              <a:t> </a:t>
            </a:r>
          </a:p>
          <a:p>
            <a:pPr algn="r">
              <a:lnSpc>
                <a:spcPct val="115000"/>
              </a:lnSpc>
              <a:spcAft>
                <a:spcPts val="800"/>
              </a:spcAft>
            </a:pPr>
            <a:r>
              <a:rPr lang="pt-PT" dirty="0">
                <a:effectLst/>
                <a:latin typeface="Times New Roman" panose="02020603050405020304" pitchFamily="18" charset="0"/>
                <a:ea typeface="Calibri" panose="020F0502020204030204" pitchFamily="34" charset="0"/>
                <a:cs typeface="Times New Roman" panose="02020603050405020304" pitchFamily="18" charset="0"/>
              </a:rPr>
              <a:t> </a:t>
            </a:r>
            <a:r>
              <a:rPr lang="pt-PT" b="1" dirty="0">
                <a:effectLst/>
                <a:latin typeface="Times New Roman" panose="02020603050405020304" pitchFamily="18" charset="0"/>
                <a:ea typeface="Calibri" panose="020F0502020204030204" pitchFamily="34" charset="0"/>
                <a:cs typeface="Times New Roman" panose="02020603050405020304" pitchFamily="18" charset="0"/>
              </a:rPr>
              <a:t>Docente</a:t>
            </a:r>
            <a:r>
              <a:rPr lang="pt-PT" dirty="0">
                <a:effectLst/>
                <a:latin typeface="Times New Roman" panose="02020603050405020304" pitchFamily="18" charset="0"/>
                <a:ea typeface="Calibri" panose="020F0502020204030204" pitchFamily="34" charset="0"/>
                <a:cs typeface="Times New Roman" panose="02020603050405020304" pitchFamily="18" charset="0"/>
              </a:rPr>
              <a:t>:</a:t>
            </a:r>
          </a:p>
          <a:p>
            <a:pPr algn="r">
              <a:lnSpc>
                <a:spcPct val="115000"/>
              </a:lnSpc>
              <a:spcAft>
                <a:spcPts val="800"/>
              </a:spcAft>
            </a:pPr>
            <a:r>
              <a:rPr lang="pt-PT" dirty="0">
                <a:effectLst/>
                <a:latin typeface="Times New Roman" panose="02020603050405020304" pitchFamily="18" charset="0"/>
                <a:ea typeface="Calibri" panose="020F0502020204030204" pitchFamily="34" charset="0"/>
                <a:cs typeface="Times New Roman" panose="02020603050405020304" pitchFamily="18" charset="0"/>
              </a:rPr>
              <a:t> </a:t>
            </a:r>
            <a:r>
              <a:rPr lang="pt-PT" dirty="0" err="1">
                <a:effectLst/>
                <a:latin typeface="Times New Roman" panose="02020603050405020304" pitchFamily="18" charset="0"/>
                <a:ea typeface="Calibri" panose="020F0502020204030204" pitchFamily="34" charset="0"/>
                <a:cs typeface="Times New Roman" panose="02020603050405020304" pitchFamily="18" charset="0"/>
              </a:rPr>
              <a:t>Eng.Agnaldo</a:t>
            </a:r>
            <a:r>
              <a:rPr lang="pt-PT" dirty="0">
                <a:effectLst/>
                <a:latin typeface="Times New Roman" panose="02020603050405020304" pitchFamily="18" charset="0"/>
                <a:ea typeface="Calibri" panose="020F0502020204030204" pitchFamily="34" charset="0"/>
                <a:cs typeface="Times New Roman" panose="02020603050405020304" pitchFamily="18" charset="0"/>
              </a:rPr>
              <a:t> Massango</a:t>
            </a:r>
            <a:endParaRPr lang="pt-PT"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endParaRPr lang="pt-PT" dirty="0">
              <a:effectLst/>
              <a:latin typeface="Times New Roman" panose="02020603050405020304" pitchFamily="18" charset="0"/>
              <a:ea typeface="Calibri" panose="020F0502020204030204" pitchFamily="34" charset="0"/>
              <a:cs typeface="Times New Roman" panose="02020603050405020304" pitchFamily="18" charset="0"/>
            </a:endParaRPr>
          </a:p>
          <a:p>
            <a:pPr algn="r">
              <a:lnSpc>
                <a:spcPct val="115000"/>
              </a:lnSpc>
              <a:spcAft>
                <a:spcPts val="800"/>
              </a:spcAft>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Imagem 1" descr="C:\Users\User-PC\Downloads\SHAREit\itel S33\file\Logotipo UJC-2.png"/>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5038888" y="59867"/>
            <a:ext cx="2114223" cy="1543823"/>
          </a:xfrm>
          <a:prstGeom prst="rect">
            <a:avLst/>
          </a:prstGeom>
          <a:noFill/>
          <a:ln>
            <a:noFill/>
          </a:ln>
        </p:spPr>
      </p:pic>
    </p:spTree>
    <p:extLst>
      <p:ext uri="{BB962C8B-B14F-4D97-AF65-F5344CB8AC3E}">
        <p14:creationId xmlns:p14="http://schemas.microsoft.com/office/powerpoint/2010/main" val="103983644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Funcionalidades esperadas de uma ERP</a:t>
            </a:r>
            <a:endParaRPr lang="en-US" dirty="0"/>
          </a:p>
        </p:txBody>
      </p:sp>
      <p:pic>
        <p:nvPicPr>
          <p:cNvPr id="8" name="Marcador de Posição de Conteúd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1881" y="1905000"/>
            <a:ext cx="4777740" cy="4381500"/>
          </a:xfrm>
        </p:spPr>
      </p:pic>
      <p:sp>
        <p:nvSpPr>
          <p:cNvPr id="4" name="Espaço Reservado para Número de Slide 3">
            <a:extLst>
              <a:ext uri="{FF2B5EF4-FFF2-40B4-BE49-F238E27FC236}">
                <a16:creationId xmlns:a16="http://schemas.microsoft.com/office/drawing/2014/main" id="{F129F077-B8DA-17E8-B66F-F980A1888A6E}"/>
              </a:ext>
            </a:extLst>
          </p:cNvPr>
          <p:cNvSpPr>
            <a:spLocks noGrp="1"/>
          </p:cNvSpPr>
          <p:nvPr>
            <p:ph type="sldNum" sz="quarter" idx="12"/>
          </p:nvPr>
        </p:nvSpPr>
        <p:spPr/>
        <p:txBody>
          <a:bodyPr/>
          <a:lstStyle/>
          <a:p>
            <a:fld id="{DCBD81AB-225B-49FC-8A65-EC267EAF578A}" type="slidenum">
              <a:rPr lang="en-US" smtClean="0"/>
              <a:t>10</a:t>
            </a:fld>
            <a:endParaRPr lang="en-US"/>
          </a:p>
        </p:txBody>
      </p:sp>
    </p:spTree>
    <p:extLst>
      <p:ext uri="{BB962C8B-B14F-4D97-AF65-F5344CB8AC3E}">
        <p14:creationId xmlns:p14="http://schemas.microsoft.com/office/powerpoint/2010/main" val="207256262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11046" y="226545"/>
            <a:ext cx="8911687" cy="1280890"/>
          </a:xfrm>
        </p:spPr>
        <p:txBody>
          <a:bodyPr>
            <a:normAutofit/>
          </a:bodyPr>
          <a:lstStyle/>
          <a:p>
            <a:pPr algn="ctr">
              <a:lnSpc>
                <a:spcPct val="150000"/>
              </a:lnSpc>
              <a:spcAft>
                <a:spcPts val="800"/>
              </a:spcAft>
            </a:pPr>
            <a:r>
              <a:rPr lang="pt-BR" sz="2800" b="1" dirty="0">
                <a:effectLst/>
                <a:latin typeface="Times New Roman" panose="02020603050405020304" pitchFamily="18" charset="0"/>
                <a:ea typeface="Calibri" panose="020F0502020204030204" pitchFamily="34" charset="0"/>
                <a:cs typeface="Times New Roman" panose="02020603050405020304" pitchFamily="18" charset="0"/>
              </a:rPr>
              <a:t>METODOLOGIAS DE IMPLANTAÇÃO DE ERP’S</a:t>
            </a:r>
            <a:endParaRPr lang="pt-BR" sz="2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Marcador de Posição de Conteúdo 2"/>
          <p:cNvSpPr>
            <a:spLocks noGrp="1"/>
          </p:cNvSpPr>
          <p:nvPr>
            <p:ph idx="1"/>
          </p:nvPr>
        </p:nvSpPr>
        <p:spPr>
          <a:xfrm>
            <a:off x="1179443" y="1272209"/>
            <a:ext cx="10323443" cy="5102087"/>
          </a:xfrm>
        </p:spPr>
        <p:txBody>
          <a:bodyPr>
            <a:normAutofit/>
          </a:bodyPr>
          <a:lstStyle/>
          <a:p>
            <a:pPr marL="0" indent="0">
              <a:buNone/>
            </a:pPr>
            <a:r>
              <a:rPr lang="pt-BR" dirty="0">
                <a:effectLst/>
                <a:latin typeface="Times New Roman" panose="02020603050405020304" pitchFamily="18" charset="0"/>
                <a:ea typeface="Calibri" panose="020F0502020204030204" pitchFamily="34" charset="0"/>
                <a:cs typeface="Times New Roman" panose="02020603050405020304" pitchFamily="18" charset="0"/>
              </a:rPr>
              <a:t>As metodologias para implantação de sistemas ERP conforme Métodos RM(2000, </a:t>
            </a:r>
            <a:r>
              <a:rPr lang="pt-BR" i="1" dirty="0">
                <a:effectLst/>
                <a:latin typeface="Times New Roman" panose="02020603050405020304" pitchFamily="18" charset="0"/>
                <a:ea typeface="Calibri" panose="020F0502020204030204" pitchFamily="34" charset="0"/>
                <a:cs typeface="Times New Roman" panose="02020603050405020304" pitchFamily="18" charset="0"/>
              </a:rPr>
              <a:t>apud</a:t>
            </a:r>
            <a:r>
              <a:rPr lang="pt-BR" dirty="0">
                <a:effectLst/>
                <a:latin typeface="Times New Roman" panose="02020603050405020304" pitchFamily="18" charset="0"/>
                <a:ea typeface="Calibri" panose="020F0502020204030204" pitchFamily="34" charset="0"/>
                <a:cs typeface="Times New Roman" panose="02020603050405020304" pitchFamily="18" charset="0"/>
              </a:rPr>
              <a:t> Souza e </a:t>
            </a:r>
            <a:r>
              <a:rPr lang="pt-BR" dirty="0" err="1">
                <a:effectLst/>
                <a:latin typeface="Times New Roman" panose="02020603050405020304" pitchFamily="18" charset="0"/>
                <a:ea typeface="Calibri" panose="020F0502020204030204" pitchFamily="34" charset="0"/>
                <a:cs typeface="Times New Roman" panose="02020603050405020304" pitchFamily="18" charset="0"/>
              </a:rPr>
              <a:t>Saccol</a:t>
            </a:r>
            <a:r>
              <a:rPr lang="pt-BR" dirty="0">
                <a:effectLst/>
                <a:latin typeface="Times New Roman" panose="02020603050405020304" pitchFamily="18" charset="0"/>
                <a:ea typeface="Calibri" panose="020F0502020204030204" pitchFamily="34" charset="0"/>
                <a:cs typeface="Times New Roman" panose="02020603050405020304" pitchFamily="18" charset="0"/>
              </a:rPr>
              <a:t> 2003, </a:t>
            </a:r>
            <a:r>
              <a:rPr lang="pt-BR" i="1" dirty="0">
                <a:effectLst/>
                <a:latin typeface="Times New Roman" panose="02020603050405020304" pitchFamily="18" charset="0"/>
                <a:ea typeface="Calibri" panose="020F0502020204030204" pitchFamily="34" charset="0"/>
                <a:cs typeface="Times New Roman" panose="02020603050405020304" pitchFamily="18" charset="0"/>
              </a:rPr>
              <a:t>apud</a:t>
            </a:r>
            <a:r>
              <a:rPr lang="pt-BR" dirty="0">
                <a:effectLst/>
                <a:latin typeface="Times New Roman" panose="02020603050405020304" pitchFamily="18" charset="0"/>
                <a:ea typeface="Calibri" panose="020F0502020204030204" pitchFamily="34" charset="0"/>
                <a:cs typeface="Times New Roman" panose="02020603050405020304" pitchFamily="18" charset="0"/>
              </a:rPr>
              <a:t> Alexandre Monteiro 2007) são:</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mj-lt"/>
              <a:buAutoNum type="arabicPeriod"/>
            </a:pP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Pré-venda</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t>
            </a:r>
          </a:p>
          <a:p>
            <a:pPr>
              <a:buFont typeface="+mj-lt"/>
              <a:buAutoNum type="arabicPeriod"/>
            </a:pP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Levantamento de Informações;</a:t>
            </a:r>
          </a:p>
          <a:p>
            <a:pPr>
              <a:buFont typeface="+mj-lt"/>
              <a:buAutoNum type="arabicPeriod"/>
            </a:pP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Book de relatórios</a:t>
            </a:r>
            <a:r>
              <a:rPr lang="pt-BR" b="1" dirty="0">
                <a:latin typeface="Times New Roman" panose="02020603050405020304" pitchFamily="18" charset="0"/>
                <a:ea typeface="Calibri" panose="020F0502020204030204" pitchFamily="34" charset="0"/>
                <a:cs typeface="Times New Roman" panose="02020603050405020304" pitchFamily="18" charset="0"/>
              </a:rPr>
              <a:t>;</a:t>
            </a:r>
          </a:p>
          <a:p>
            <a:pPr>
              <a:buFont typeface="+mj-lt"/>
              <a:buAutoNum type="arabicPeriod"/>
            </a:pP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Projeto do cliente;</a:t>
            </a:r>
          </a:p>
          <a:p>
            <a:pPr>
              <a:buFont typeface="+mj-lt"/>
              <a:buAutoNum type="arabicPeriod"/>
            </a:pP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Implantação;</a:t>
            </a:r>
          </a:p>
          <a:p>
            <a:pPr>
              <a:buFont typeface="+mj-lt"/>
              <a:buAutoNum type="arabicPeriod"/>
            </a:pP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Abertura do projeto</a:t>
            </a:r>
            <a:r>
              <a:rPr lang="pt-BR" b="1" dirty="0">
                <a:latin typeface="Times New Roman" panose="02020603050405020304" pitchFamily="18" charset="0"/>
                <a:ea typeface="Calibri" panose="020F0502020204030204" pitchFamily="34" charset="0"/>
                <a:cs typeface="Times New Roman" panose="02020603050405020304" pitchFamily="18" charset="0"/>
              </a:rPr>
              <a:t>;</a:t>
            </a:r>
          </a:p>
          <a:p>
            <a:pPr>
              <a:buFont typeface="+mj-lt"/>
              <a:buAutoNum type="arabicPeriod"/>
            </a:pP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Parametrização:</a:t>
            </a:r>
          </a:p>
          <a:p>
            <a:pPr>
              <a:buFont typeface="+mj-lt"/>
              <a:buAutoNum type="arabicPeriod"/>
            </a:pP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Alimentação de dados básicos;</a:t>
            </a:r>
          </a:p>
          <a:p>
            <a:pPr>
              <a:buFont typeface="+mj-lt"/>
              <a:buAutoNum type="arabicPeriod"/>
            </a:pP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Implantação de relatórios</a:t>
            </a:r>
          </a:p>
          <a:p>
            <a:pPr>
              <a:buFont typeface="+mj-lt"/>
              <a:buAutoNum type="arabicPeriod"/>
            </a:pP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Simulação;</a:t>
            </a:r>
          </a:p>
          <a:p>
            <a:pPr>
              <a:buFont typeface="+mj-lt"/>
              <a:buAutoNum type="arabicPeriod"/>
            </a:pP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Produção</a:t>
            </a:r>
            <a:r>
              <a:rPr lang="pt-BR" b="1" dirty="0">
                <a:latin typeface="Times New Roman" panose="02020603050405020304" pitchFamily="18" charset="0"/>
                <a:ea typeface="Calibri" panose="020F0502020204030204" pitchFamily="34" charset="0"/>
                <a:cs typeface="Times New Roman" panose="02020603050405020304" pitchFamily="18" charset="0"/>
              </a:rPr>
              <a:t>.</a:t>
            </a: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a:buFont typeface="+mj-lt"/>
              <a:buAutoNum type="arabicPeriod"/>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Espaço Reservado para Número de Slide 4">
            <a:extLst>
              <a:ext uri="{FF2B5EF4-FFF2-40B4-BE49-F238E27FC236}">
                <a16:creationId xmlns:a16="http://schemas.microsoft.com/office/drawing/2014/main" id="{B84FF1CB-9E06-BD40-3B11-AEF7F04BD891}"/>
              </a:ext>
            </a:extLst>
          </p:cNvPr>
          <p:cNvSpPr>
            <a:spLocks noGrp="1"/>
          </p:cNvSpPr>
          <p:nvPr>
            <p:ph type="sldNum" sz="quarter" idx="12"/>
          </p:nvPr>
        </p:nvSpPr>
        <p:spPr/>
        <p:txBody>
          <a:bodyPr/>
          <a:lstStyle/>
          <a:p>
            <a:fld id="{DCBD81AB-225B-49FC-8A65-EC267EAF578A}" type="slidenum">
              <a:rPr lang="en-US" smtClean="0"/>
              <a:t>11</a:t>
            </a:fld>
            <a:endParaRPr lang="en-US"/>
          </a:p>
        </p:txBody>
      </p:sp>
    </p:spTree>
    <p:extLst>
      <p:ext uri="{BB962C8B-B14F-4D97-AF65-F5344CB8AC3E}">
        <p14:creationId xmlns:p14="http://schemas.microsoft.com/office/powerpoint/2010/main" val="27376063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02594" y="425328"/>
            <a:ext cx="9402018" cy="1280890"/>
          </a:xfrm>
        </p:spPr>
        <p:txBody>
          <a:bodyPr>
            <a:normAutofit/>
          </a:bodyPr>
          <a:lstStyle/>
          <a:p>
            <a:pPr algn="ctr"/>
            <a:r>
              <a:rPr lang="pt-PT" sz="4000" b="1" dirty="0">
                <a:latin typeface="Times New Roman" panose="02020603050405020304" pitchFamily="18" charset="0"/>
                <a:cs typeface="Times New Roman" panose="02020603050405020304" pitchFamily="18" charset="0"/>
              </a:rPr>
              <a:t>Exemplo de Alguns </a:t>
            </a:r>
            <a:r>
              <a:rPr lang="pt-PT" sz="4000" b="1" dirty="0" err="1">
                <a:latin typeface="Times New Roman" panose="02020603050405020304" pitchFamily="18" charset="0"/>
                <a:cs typeface="Times New Roman" panose="02020603050405020304" pitchFamily="18" charset="0"/>
              </a:rPr>
              <a:t>ERPs</a:t>
            </a:r>
            <a:endParaRPr lang="en-US" sz="4000" dirty="0">
              <a:latin typeface="Times New Roman" panose="02020603050405020304" pitchFamily="18" charset="0"/>
              <a:cs typeface="Times New Roman" panose="02020603050405020304" pitchFamily="18" charset="0"/>
            </a:endParaRPr>
          </a:p>
        </p:txBody>
      </p:sp>
      <p:sp>
        <p:nvSpPr>
          <p:cNvPr id="3" name="Marcador de Posição de Conteúdo 2"/>
          <p:cNvSpPr>
            <a:spLocks noGrp="1"/>
          </p:cNvSpPr>
          <p:nvPr>
            <p:ph idx="1"/>
          </p:nvPr>
        </p:nvSpPr>
        <p:spPr>
          <a:xfrm>
            <a:off x="1908313" y="1706218"/>
            <a:ext cx="9596299" cy="4205004"/>
          </a:xfrm>
        </p:spPr>
        <p:txBody>
          <a:bodyPr>
            <a:normAutofit/>
          </a:bodyPr>
          <a:lstStyle/>
          <a:p>
            <a:pPr>
              <a:buClr>
                <a:srgbClr val="FF0000"/>
              </a:buClr>
            </a:pPr>
            <a:r>
              <a:rPr lang="pt-PT" sz="1800" b="1" dirty="0">
                <a:effectLst/>
                <a:latin typeface="Times New Roman" panose="02020603050405020304" pitchFamily="18" charset="0"/>
                <a:ea typeface="Calibri" panose="020F0502020204030204" pitchFamily="34" charset="0"/>
              </a:rPr>
              <a:t>Oracle;</a:t>
            </a:r>
          </a:p>
          <a:p>
            <a:pPr>
              <a:buClr>
                <a:srgbClr val="FF0000"/>
              </a:buClr>
            </a:pPr>
            <a:r>
              <a:rPr lang="pt-PT" sz="1800" b="1" dirty="0">
                <a:effectLst/>
                <a:latin typeface="Times New Roman" panose="02020603050405020304" pitchFamily="18" charset="0"/>
                <a:ea typeface="Calibri" panose="020F0502020204030204" pitchFamily="34" charset="0"/>
              </a:rPr>
              <a:t>SAP</a:t>
            </a:r>
            <a:r>
              <a:rPr lang="pt-PT" b="1" dirty="0">
                <a:latin typeface="Times New Roman" panose="02020603050405020304" pitchFamily="18" charset="0"/>
                <a:ea typeface="Calibri" panose="020F0502020204030204" pitchFamily="34" charset="0"/>
              </a:rPr>
              <a:t>;</a:t>
            </a:r>
          </a:p>
          <a:p>
            <a:pPr>
              <a:buClr>
                <a:srgbClr val="FF0000"/>
              </a:buClr>
            </a:pPr>
            <a:r>
              <a:rPr lang="pt-PT" sz="1800" b="1" dirty="0">
                <a:effectLst/>
                <a:latin typeface="Times New Roman" panose="02020603050405020304" pitchFamily="18" charset="0"/>
                <a:ea typeface="Calibri" panose="020F0502020204030204" pitchFamily="34" charset="0"/>
              </a:rPr>
              <a:t>TOTVS</a:t>
            </a:r>
            <a:r>
              <a:rPr lang="pt-PT" b="1" dirty="0">
                <a:latin typeface="Times New Roman" panose="02020603050405020304" pitchFamily="18" charset="0"/>
                <a:ea typeface="Calibri" panose="020F0502020204030204" pitchFamily="34" charset="0"/>
              </a:rPr>
              <a:t>;</a:t>
            </a:r>
          </a:p>
          <a:p>
            <a:pPr>
              <a:buClr>
                <a:srgbClr val="FF0000"/>
              </a:buClr>
            </a:pPr>
            <a:r>
              <a:rPr lang="pt-PT" sz="1800" b="1" dirty="0">
                <a:effectLst/>
                <a:latin typeface="Times New Roman" panose="02020603050405020304" pitchFamily="18" charset="0"/>
                <a:ea typeface="Calibri" panose="020F0502020204030204" pitchFamily="34" charset="0"/>
              </a:rPr>
              <a:t>Microsoft Dynamics;</a:t>
            </a:r>
          </a:p>
          <a:p>
            <a:pPr>
              <a:buClr>
                <a:srgbClr val="FF0000"/>
              </a:buClr>
            </a:pPr>
            <a:r>
              <a:rPr lang="pt-PT" sz="1800" b="1" dirty="0" err="1">
                <a:effectLst/>
                <a:latin typeface="Times New Roman" panose="02020603050405020304" pitchFamily="18" charset="0"/>
                <a:ea typeface="Calibri" panose="020F0502020204030204" pitchFamily="34" charset="0"/>
              </a:rPr>
              <a:t>ContaAzul</a:t>
            </a:r>
            <a:r>
              <a:rPr lang="pt-PT" b="1" dirty="0">
                <a:latin typeface="Times New Roman" panose="02020603050405020304" pitchFamily="18" charset="0"/>
                <a:ea typeface="Calibri" panose="020F0502020204030204" pitchFamily="34" charset="0"/>
              </a:rPr>
              <a:t>;</a:t>
            </a:r>
          </a:p>
          <a:p>
            <a:pPr>
              <a:buClr>
                <a:srgbClr val="FF0000"/>
              </a:buClr>
            </a:pPr>
            <a:r>
              <a:rPr lang="pt-PT" sz="1800" b="1" dirty="0" err="1">
                <a:effectLst/>
                <a:latin typeface="Times New Roman" panose="02020603050405020304" pitchFamily="18" charset="0"/>
                <a:ea typeface="Calibri" panose="020F0502020204030204" pitchFamily="34" charset="0"/>
              </a:rPr>
              <a:t>Senior</a:t>
            </a:r>
            <a:r>
              <a:rPr lang="pt-PT" sz="1800" b="1" dirty="0">
                <a:effectLst/>
                <a:latin typeface="Times New Roman" panose="02020603050405020304" pitchFamily="18" charset="0"/>
                <a:ea typeface="Calibri" panose="020F0502020204030204" pitchFamily="34" charset="0"/>
              </a:rPr>
              <a:t>;</a:t>
            </a:r>
          </a:p>
          <a:p>
            <a:pPr>
              <a:buClr>
                <a:srgbClr val="FF0000"/>
              </a:buClr>
            </a:pPr>
            <a:r>
              <a:rPr lang="pt-PT" sz="1800" b="1" dirty="0" err="1">
                <a:effectLst/>
                <a:latin typeface="Times New Roman" panose="02020603050405020304" pitchFamily="18" charset="0"/>
                <a:ea typeface="Calibri" panose="020F0502020204030204" pitchFamily="34" charset="0"/>
              </a:rPr>
              <a:t>Superlógica</a:t>
            </a:r>
            <a:r>
              <a:rPr lang="pt-PT" b="1" dirty="0">
                <a:latin typeface="Times New Roman" panose="02020603050405020304" pitchFamily="18" charset="0"/>
                <a:ea typeface="Calibri" panose="020F0502020204030204" pitchFamily="34" charset="0"/>
              </a:rPr>
              <a:t>;</a:t>
            </a:r>
          </a:p>
          <a:p>
            <a:pPr>
              <a:buClr>
                <a:srgbClr val="FF0000"/>
              </a:buClr>
            </a:pPr>
            <a:r>
              <a:rPr lang="pt-PT" sz="1800" b="1" dirty="0">
                <a:effectLst/>
                <a:latin typeface="Times New Roman" panose="02020603050405020304" pitchFamily="18" charset="0"/>
                <a:ea typeface="Calibri" panose="020F0502020204030204" pitchFamily="34" charset="0"/>
              </a:rPr>
              <a:t>ERP Omega;</a:t>
            </a:r>
          </a:p>
          <a:p>
            <a:pPr>
              <a:buClr>
                <a:srgbClr val="FF0000"/>
              </a:buClr>
            </a:pPr>
            <a:r>
              <a:rPr lang="pt-PT" sz="1800" b="1" dirty="0" err="1">
                <a:effectLst/>
                <a:latin typeface="Times New Roman" panose="02020603050405020304" pitchFamily="18" charset="0"/>
                <a:ea typeface="Calibri" panose="020F0502020204030204" pitchFamily="34" charset="0"/>
              </a:rPr>
              <a:t>Aoki</a:t>
            </a:r>
            <a:r>
              <a:rPr lang="pt-PT" b="1" dirty="0">
                <a:latin typeface="Times New Roman" panose="02020603050405020304" pitchFamily="18" charset="0"/>
                <a:ea typeface="Calibri" panose="020F0502020204030204" pitchFamily="34" charset="0"/>
              </a:rPr>
              <a:t>;</a:t>
            </a:r>
          </a:p>
          <a:p>
            <a:pPr>
              <a:buClr>
                <a:srgbClr val="FF0000"/>
              </a:buClr>
            </a:pPr>
            <a:r>
              <a:rPr lang="pt-PT" sz="1800" b="1" dirty="0">
                <a:effectLst/>
                <a:latin typeface="Times New Roman" panose="02020603050405020304" pitchFamily="18" charset="0"/>
                <a:ea typeface="Calibri" panose="020F0502020204030204" pitchFamily="34" charset="0"/>
              </a:rPr>
              <a:t>OTK</a:t>
            </a:r>
            <a:r>
              <a:rPr lang="pt-PT" b="1" dirty="0">
                <a:latin typeface="Times New Roman" panose="02020603050405020304" pitchFamily="18" charset="0"/>
                <a:ea typeface="Calibri" panose="020F0502020204030204" pitchFamily="34" charset="0"/>
              </a:rPr>
              <a:t>.</a:t>
            </a:r>
            <a:endParaRPr lang="en-US" sz="2000" dirty="0"/>
          </a:p>
        </p:txBody>
      </p:sp>
      <p:sp>
        <p:nvSpPr>
          <p:cNvPr id="5" name="Espaço Reservado para Número de Slide 4">
            <a:extLst>
              <a:ext uri="{FF2B5EF4-FFF2-40B4-BE49-F238E27FC236}">
                <a16:creationId xmlns:a16="http://schemas.microsoft.com/office/drawing/2014/main" id="{6134E0AE-BA26-7093-8402-56416F3DEE87}"/>
              </a:ext>
            </a:extLst>
          </p:cNvPr>
          <p:cNvSpPr>
            <a:spLocks noGrp="1"/>
          </p:cNvSpPr>
          <p:nvPr>
            <p:ph type="sldNum" sz="quarter" idx="12"/>
          </p:nvPr>
        </p:nvSpPr>
        <p:spPr/>
        <p:txBody>
          <a:bodyPr/>
          <a:lstStyle/>
          <a:p>
            <a:fld id="{DCBD81AB-225B-49FC-8A65-EC267EAF578A}" type="slidenum">
              <a:rPr lang="en-US" smtClean="0"/>
              <a:t>12</a:t>
            </a:fld>
            <a:endParaRPr lang="en-US"/>
          </a:p>
        </p:txBody>
      </p:sp>
    </p:spTree>
    <p:extLst>
      <p:ext uri="{BB962C8B-B14F-4D97-AF65-F5344CB8AC3E}">
        <p14:creationId xmlns:p14="http://schemas.microsoft.com/office/powerpoint/2010/main" val="26238435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anim calcmode="lin" valueType="num">
                                      <p:cBhvr>
                                        <p:cTn id="4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82107" y="544597"/>
            <a:ext cx="8911687" cy="1280890"/>
          </a:xfrm>
        </p:spPr>
        <p:txBody>
          <a:bodyPr>
            <a:normAutofit/>
          </a:bodyPr>
          <a:lstStyle/>
          <a:p>
            <a:pPr algn="ctr"/>
            <a:r>
              <a:rPr lang="pt-PT" sz="4000" b="1" dirty="0">
                <a:latin typeface="Times New Roman" panose="02020603050405020304" pitchFamily="18" charset="0"/>
                <a:cs typeface="Times New Roman" panose="02020603050405020304" pitchFamily="18" charset="0"/>
              </a:rPr>
              <a:t>Serviços do ERP</a:t>
            </a:r>
            <a:endParaRPr lang="en-US" sz="4000" b="1" dirty="0">
              <a:latin typeface="Times New Roman" panose="02020603050405020304" pitchFamily="18" charset="0"/>
              <a:cs typeface="Times New Roman" panose="02020603050405020304" pitchFamily="18" charset="0"/>
            </a:endParaRPr>
          </a:p>
        </p:txBody>
      </p:sp>
      <p:sp>
        <p:nvSpPr>
          <p:cNvPr id="3" name="Marcador de Posição de Conteúdo 2"/>
          <p:cNvSpPr>
            <a:spLocks noGrp="1"/>
          </p:cNvSpPr>
          <p:nvPr>
            <p:ph idx="1"/>
          </p:nvPr>
        </p:nvSpPr>
        <p:spPr>
          <a:xfrm>
            <a:off x="1098206" y="1616765"/>
            <a:ext cx="10406406" cy="4294457"/>
          </a:xfrm>
        </p:spPr>
        <p:txBody>
          <a:bodyPr>
            <a:normAutofit lnSpcReduction="10000"/>
          </a:bodyPr>
          <a:lstStyle/>
          <a:p>
            <a:pPr marL="0" indent="0">
              <a:buNone/>
            </a:pP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Os serviços oferecidos por um ERP podem variar dependendo do fornecedor e das necessidades da empresa, mas alguns dos serviços comuns são:</a:t>
            </a:r>
          </a:p>
          <a:p>
            <a:pPr marL="0" lvl="0" indent="0" algn="just">
              <a:lnSpc>
                <a:spcPct val="150000"/>
              </a:lnSpc>
              <a:spcAft>
                <a:spcPts val="800"/>
              </a:spcAft>
              <a:buNone/>
            </a:pPr>
            <a:r>
              <a:rPr lang="pt-BR" sz="2000" b="1" dirty="0">
                <a:effectLst/>
                <a:latin typeface="Times New Roman" panose="02020603050405020304" pitchFamily="18" charset="0"/>
                <a:ea typeface="Calibri" panose="020F0502020204030204" pitchFamily="34" charset="0"/>
                <a:cs typeface="Times New Roman" panose="02020603050405020304" pitchFamily="18" charset="0"/>
              </a:rPr>
              <a:t>Gestão de finanças</a:t>
            </a:r>
          </a:p>
          <a:p>
            <a:pPr marL="0" lvl="0" indent="0" algn="just">
              <a:lnSpc>
                <a:spcPct val="150000"/>
              </a:lnSpc>
              <a:spcAft>
                <a:spcPts val="800"/>
              </a:spcAft>
              <a:buNone/>
            </a:pP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O ERP oferece recursos para gerenciar contabilidade, faturamento, fluxo de caixa, gestão de orçamentos, pagamentos, entre outros.</a:t>
            </a:r>
          </a:p>
          <a:p>
            <a:pPr marL="0" lvl="0" indent="0" algn="just">
              <a:lnSpc>
                <a:spcPct val="150000"/>
              </a:lnSpc>
              <a:spcAft>
                <a:spcPts val="800"/>
              </a:spcAft>
              <a:buNone/>
            </a:pPr>
            <a:r>
              <a:rPr lang="pt-BR" sz="2000" b="1" dirty="0">
                <a:effectLst/>
                <a:latin typeface="Times New Roman" panose="02020603050405020304" pitchFamily="18" charset="0"/>
                <a:ea typeface="Calibri" panose="020F0502020204030204" pitchFamily="34" charset="0"/>
                <a:cs typeface="Times New Roman" panose="02020603050405020304" pitchFamily="18" charset="0"/>
              </a:rPr>
              <a:t>Gestão de estoque</a:t>
            </a: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50000"/>
              </a:lnSpc>
              <a:spcAft>
                <a:spcPts val="800"/>
              </a:spcAft>
              <a:buNone/>
            </a:pP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O ERP gerencia o estoque de produtos, a reposição de itens, o controle de entrada e saída, além de ajudar a prever a demanda futura.</a:t>
            </a:r>
          </a:p>
          <a:p>
            <a:pPr marL="0" indent="0">
              <a:buNone/>
            </a:pPr>
            <a:endParaRPr lang="pt-PT" sz="2000" dirty="0">
              <a:latin typeface="Times New Roman" panose="02020603050405020304" pitchFamily="18" charset="0"/>
              <a:cs typeface="Times New Roman" panose="02020603050405020304" pitchFamily="18" charset="0"/>
            </a:endParaRPr>
          </a:p>
        </p:txBody>
      </p:sp>
      <p:sp>
        <p:nvSpPr>
          <p:cNvPr id="5" name="Espaço Reservado para Número de Slide 4">
            <a:extLst>
              <a:ext uri="{FF2B5EF4-FFF2-40B4-BE49-F238E27FC236}">
                <a16:creationId xmlns:a16="http://schemas.microsoft.com/office/drawing/2014/main" id="{E5C420FF-0D94-C2F0-8F3B-F5956FAE609F}"/>
              </a:ext>
            </a:extLst>
          </p:cNvPr>
          <p:cNvSpPr>
            <a:spLocks noGrp="1"/>
          </p:cNvSpPr>
          <p:nvPr>
            <p:ph type="sldNum" sz="quarter" idx="12"/>
          </p:nvPr>
        </p:nvSpPr>
        <p:spPr/>
        <p:txBody>
          <a:bodyPr/>
          <a:lstStyle/>
          <a:p>
            <a:fld id="{DCBD81AB-225B-49FC-8A65-EC267EAF578A}" type="slidenum">
              <a:rPr lang="en-US" smtClean="0"/>
              <a:t>13</a:t>
            </a:fld>
            <a:endParaRPr lang="en-US"/>
          </a:p>
        </p:txBody>
      </p:sp>
    </p:spTree>
    <p:extLst>
      <p:ext uri="{BB962C8B-B14F-4D97-AF65-F5344CB8AC3E}">
        <p14:creationId xmlns:p14="http://schemas.microsoft.com/office/powerpoint/2010/main" val="1322251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p:cTn id="1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3">
                                            <p:txEl>
                                              <p:pRg st="3" end="3"/>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p:cTn id="1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7551" y="200040"/>
            <a:ext cx="8911687" cy="1280890"/>
          </a:xfrm>
        </p:spPr>
        <p:txBody>
          <a:bodyPr>
            <a:normAutofit/>
          </a:bodyPr>
          <a:lstStyle/>
          <a:p>
            <a:pPr algn="ctr"/>
            <a:r>
              <a:rPr lang="pt-PT" sz="4000" b="1" dirty="0">
                <a:latin typeface="Times New Roman" panose="02020603050405020304" pitchFamily="18" charset="0"/>
                <a:cs typeface="Times New Roman" panose="02020603050405020304" pitchFamily="18" charset="0"/>
              </a:rPr>
              <a:t>Serviços do ERP </a:t>
            </a:r>
            <a:r>
              <a:rPr lang="pt-PT" sz="4000" b="1" dirty="0" err="1">
                <a:latin typeface="Times New Roman" panose="02020603050405020304" pitchFamily="18" charset="0"/>
                <a:cs typeface="Times New Roman" panose="02020603050405020304" pitchFamily="18" charset="0"/>
              </a:rPr>
              <a:t>cont</a:t>
            </a:r>
            <a:r>
              <a:rPr lang="pt-PT" sz="4000" b="1" dirty="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3" name="Marcador de Posição de Conteúdo 2"/>
          <p:cNvSpPr>
            <a:spLocks noGrp="1"/>
          </p:cNvSpPr>
          <p:nvPr>
            <p:ph idx="1"/>
          </p:nvPr>
        </p:nvSpPr>
        <p:spPr>
          <a:xfrm>
            <a:off x="753649" y="1311966"/>
            <a:ext cx="10881759" cy="4572753"/>
          </a:xfrm>
        </p:spPr>
        <p:txBody>
          <a:bodyPr>
            <a:normAutofit fontScale="77500" lnSpcReduction="20000"/>
          </a:bodyPr>
          <a:lstStyle/>
          <a:p>
            <a:pPr marL="0" lvl="0" indent="0" algn="just">
              <a:lnSpc>
                <a:spcPct val="150000"/>
              </a:lnSpc>
              <a:spcAft>
                <a:spcPts val="800"/>
              </a:spcAft>
              <a:buNone/>
            </a:pPr>
            <a:r>
              <a:rPr lang="pt-BR" sz="2600" b="1" dirty="0">
                <a:effectLst/>
                <a:latin typeface="Times New Roman" panose="02020603050405020304" pitchFamily="18" charset="0"/>
                <a:ea typeface="Calibri" panose="020F0502020204030204" pitchFamily="34" charset="0"/>
                <a:cs typeface="Times New Roman" panose="02020603050405020304" pitchFamily="18" charset="0"/>
              </a:rPr>
              <a:t>Gestão de compras </a:t>
            </a:r>
          </a:p>
          <a:p>
            <a:pPr marL="0" indent="0" algn="just">
              <a:lnSpc>
                <a:spcPct val="150000"/>
              </a:lnSpc>
              <a:spcAft>
                <a:spcPts val="800"/>
              </a:spcAft>
              <a:buNone/>
            </a:pPr>
            <a:r>
              <a:rPr lang="pt-BR" sz="2600" dirty="0">
                <a:effectLst/>
                <a:latin typeface="Times New Roman" panose="02020603050405020304" pitchFamily="18" charset="0"/>
                <a:ea typeface="Calibri" panose="020F0502020204030204" pitchFamily="34" charset="0"/>
                <a:cs typeface="Times New Roman" panose="02020603050405020304" pitchFamily="18" charset="0"/>
              </a:rPr>
              <a:t>O ERP gerencia o processo de compras, incluindo solicitações de compra, cotações, pedidos, recebimento de mercadorias, entre outros.</a:t>
            </a:r>
          </a:p>
          <a:p>
            <a:pPr marL="0" lvl="0" indent="0" algn="just">
              <a:lnSpc>
                <a:spcPct val="150000"/>
              </a:lnSpc>
              <a:spcAft>
                <a:spcPts val="800"/>
              </a:spcAft>
              <a:buNone/>
            </a:pPr>
            <a:r>
              <a:rPr lang="pt-BR" sz="2600" b="1" dirty="0">
                <a:effectLst/>
                <a:latin typeface="Times New Roman" panose="02020603050405020304" pitchFamily="18" charset="0"/>
                <a:ea typeface="Calibri" panose="020F0502020204030204" pitchFamily="34" charset="0"/>
                <a:cs typeface="Times New Roman" panose="02020603050405020304" pitchFamily="18" charset="0"/>
              </a:rPr>
              <a:t>Gestão de vendas </a:t>
            </a:r>
          </a:p>
          <a:p>
            <a:pPr marL="0" lvl="0" indent="0" algn="just">
              <a:lnSpc>
                <a:spcPct val="150000"/>
              </a:lnSpc>
              <a:spcAft>
                <a:spcPts val="800"/>
              </a:spcAft>
              <a:buNone/>
            </a:pPr>
            <a:r>
              <a:rPr lang="pt-BR" sz="2600" dirty="0">
                <a:effectLst/>
                <a:latin typeface="Times New Roman" panose="02020603050405020304" pitchFamily="18" charset="0"/>
                <a:ea typeface="Calibri" panose="020F0502020204030204" pitchFamily="34" charset="0"/>
                <a:cs typeface="Times New Roman" panose="02020603050405020304" pitchFamily="18" charset="0"/>
              </a:rPr>
              <a:t>O ERP ajuda a gerenciar o processo de vendas, desde a geração de leads até a faturação e cobrança.</a:t>
            </a:r>
          </a:p>
          <a:p>
            <a:pPr marL="0" lvl="0" indent="0" algn="just">
              <a:lnSpc>
                <a:spcPct val="150000"/>
              </a:lnSpc>
              <a:spcAft>
                <a:spcPts val="800"/>
              </a:spcAft>
              <a:buNone/>
            </a:pPr>
            <a:r>
              <a:rPr lang="pt-BR" sz="2600" b="1" dirty="0">
                <a:effectLst/>
                <a:latin typeface="Times New Roman" panose="02020603050405020304" pitchFamily="18" charset="0"/>
                <a:ea typeface="Calibri" panose="020F0502020204030204" pitchFamily="34" charset="0"/>
                <a:cs typeface="Times New Roman" panose="02020603050405020304" pitchFamily="18" charset="0"/>
              </a:rPr>
              <a:t>Gestão de recursos humanos </a:t>
            </a:r>
          </a:p>
          <a:p>
            <a:pPr marL="0" lvl="0" indent="0" algn="just">
              <a:lnSpc>
                <a:spcPct val="150000"/>
              </a:lnSpc>
              <a:spcAft>
                <a:spcPts val="800"/>
              </a:spcAft>
              <a:buNone/>
            </a:pPr>
            <a:r>
              <a:rPr lang="pt-BR" sz="2600" dirty="0">
                <a:effectLst/>
                <a:latin typeface="Times New Roman" panose="02020603050405020304" pitchFamily="18" charset="0"/>
                <a:ea typeface="Calibri" panose="020F0502020204030204" pitchFamily="34" charset="0"/>
                <a:cs typeface="Times New Roman" panose="02020603050405020304" pitchFamily="18" charset="0"/>
              </a:rPr>
              <a:t>O ERP gerencia as informações dos funcionários, incluindo dados pessoais, histórico de emprego, folha de pagamento, benefícios e férias.</a:t>
            </a:r>
          </a:p>
          <a:p>
            <a:pPr marL="0" indent="0">
              <a:buNone/>
            </a:pPr>
            <a:endParaRPr lang="pt-PT" sz="2000" dirty="0">
              <a:latin typeface="Times New Roman" panose="02020603050405020304" pitchFamily="18" charset="0"/>
              <a:cs typeface="Times New Roman" panose="02020603050405020304" pitchFamily="18" charset="0"/>
            </a:endParaRPr>
          </a:p>
        </p:txBody>
      </p:sp>
      <p:sp>
        <p:nvSpPr>
          <p:cNvPr id="5" name="Espaço Reservado para Número de Slide 4">
            <a:extLst>
              <a:ext uri="{FF2B5EF4-FFF2-40B4-BE49-F238E27FC236}">
                <a16:creationId xmlns:a16="http://schemas.microsoft.com/office/drawing/2014/main" id="{2440B966-2577-6967-E3F1-1C32A9B9EFAB}"/>
              </a:ext>
            </a:extLst>
          </p:cNvPr>
          <p:cNvSpPr>
            <a:spLocks noGrp="1"/>
          </p:cNvSpPr>
          <p:nvPr>
            <p:ph type="sldNum" sz="quarter" idx="12"/>
          </p:nvPr>
        </p:nvSpPr>
        <p:spPr/>
        <p:txBody>
          <a:bodyPr/>
          <a:lstStyle/>
          <a:p>
            <a:fld id="{DCBD81AB-225B-49FC-8A65-EC267EAF578A}" type="slidenum">
              <a:rPr lang="en-US" smtClean="0"/>
              <a:t>14</a:t>
            </a:fld>
            <a:endParaRPr lang="en-US"/>
          </a:p>
        </p:txBody>
      </p:sp>
    </p:spTree>
    <p:extLst>
      <p:ext uri="{BB962C8B-B14F-4D97-AF65-F5344CB8AC3E}">
        <p14:creationId xmlns:p14="http://schemas.microsoft.com/office/powerpoint/2010/main" val="11551862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p:cTn id="1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3">
                                            <p:txEl>
                                              <p:pRg st="3" end="3"/>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p:cTn id="1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3">
                                            <p:txEl>
                                              <p:pRg st="4" end="4"/>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 calcmode="lin" valueType="num">
                                      <p:cBhvr>
                                        <p:cTn id="2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7551" y="200040"/>
            <a:ext cx="8911687" cy="1280890"/>
          </a:xfrm>
        </p:spPr>
        <p:txBody>
          <a:bodyPr>
            <a:normAutofit/>
          </a:bodyPr>
          <a:lstStyle/>
          <a:p>
            <a:pPr algn="ctr"/>
            <a:r>
              <a:rPr lang="pt-PT" sz="4000" b="1" dirty="0">
                <a:latin typeface="Times New Roman" panose="02020603050405020304" pitchFamily="18" charset="0"/>
                <a:cs typeface="Times New Roman" panose="02020603050405020304" pitchFamily="18" charset="0"/>
              </a:rPr>
              <a:t>Serviços do ERP </a:t>
            </a:r>
            <a:r>
              <a:rPr lang="pt-PT" sz="4000" b="1" dirty="0" err="1">
                <a:latin typeface="Times New Roman" panose="02020603050405020304" pitchFamily="18" charset="0"/>
                <a:cs typeface="Times New Roman" panose="02020603050405020304" pitchFamily="18" charset="0"/>
              </a:rPr>
              <a:t>cont</a:t>
            </a:r>
            <a:r>
              <a:rPr lang="pt-PT" sz="4000" b="1" dirty="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3" name="Marcador de Posição de Conteúdo 2"/>
          <p:cNvSpPr>
            <a:spLocks noGrp="1"/>
          </p:cNvSpPr>
          <p:nvPr>
            <p:ph idx="1"/>
          </p:nvPr>
        </p:nvSpPr>
        <p:spPr>
          <a:xfrm>
            <a:off x="1098205" y="1643271"/>
            <a:ext cx="10881759" cy="4373216"/>
          </a:xfrm>
        </p:spPr>
        <p:txBody>
          <a:bodyPr>
            <a:normAutofit/>
          </a:bodyPr>
          <a:lstStyle/>
          <a:p>
            <a:pPr marL="0" lvl="0" indent="0" algn="just">
              <a:lnSpc>
                <a:spcPct val="150000"/>
              </a:lnSpc>
              <a:spcAft>
                <a:spcPts val="800"/>
              </a:spcAft>
              <a:buNone/>
            </a:pPr>
            <a:r>
              <a:rPr lang="pt-BR" sz="2000" b="1" dirty="0">
                <a:effectLst/>
                <a:latin typeface="Times New Roman" panose="02020603050405020304" pitchFamily="18" charset="0"/>
                <a:ea typeface="Calibri" panose="020F0502020204030204" pitchFamily="34" charset="0"/>
                <a:cs typeface="Times New Roman" panose="02020603050405020304" pitchFamily="18" charset="0"/>
              </a:rPr>
              <a:t>Gestão de projetos</a:t>
            </a: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50000"/>
              </a:lnSpc>
              <a:spcAft>
                <a:spcPts val="800"/>
              </a:spcAft>
              <a:buNone/>
            </a:pP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O ERP ajuda a gerenciar projetos, incluindo a programação de tarefas, alocação de recursos e acompanhamento do progresso do projeto.</a:t>
            </a:r>
          </a:p>
          <a:p>
            <a:pPr marL="0" lvl="0" indent="0" algn="just">
              <a:lnSpc>
                <a:spcPct val="150000"/>
              </a:lnSpc>
              <a:spcAft>
                <a:spcPts val="800"/>
              </a:spcAft>
              <a:buNone/>
            </a:pPr>
            <a:r>
              <a:rPr lang="pt-BR" sz="2000" b="1" dirty="0">
                <a:effectLst/>
                <a:latin typeface="Times New Roman" panose="02020603050405020304" pitchFamily="18" charset="0"/>
                <a:ea typeface="Calibri" panose="020F0502020204030204" pitchFamily="34" charset="0"/>
                <a:cs typeface="Times New Roman" panose="02020603050405020304" pitchFamily="18" charset="0"/>
              </a:rPr>
              <a:t>Business </a:t>
            </a:r>
            <a:r>
              <a:rPr lang="pt-BR" sz="2000" b="1" dirty="0" err="1">
                <a:effectLst/>
                <a:latin typeface="Times New Roman" panose="02020603050405020304" pitchFamily="18" charset="0"/>
                <a:ea typeface="Calibri" panose="020F0502020204030204" pitchFamily="34" charset="0"/>
                <a:cs typeface="Times New Roman" panose="02020603050405020304" pitchFamily="18" charset="0"/>
              </a:rPr>
              <a:t>Intelligence</a:t>
            </a: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50000"/>
              </a:lnSpc>
              <a:spcAft>
                <a:spcPts val="800"/>
              </a:spcAft>
              <a:buNone/>
            </a:pP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O ERP fornece relatórios e análises de dados para ajudar a empresa a tomar decisões informadas com base em informações precisas.</a:t>
            </a:r>
          </a:p>
          <a:p>
            <a:pPr marL="0" indent="0" algn="just">
              <a:lnSpc>
                <a:spcPct val="150000"/>
              </a:lnSpc>
              <a:spcAft>
                <a:spcPts val="800"/>
              </a:spcAft>
              <a:buNone/>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pt-PT" sz="2000" dirty="0">
              <a:latin typeface="Times New Roman" panose="02020603050405020304" pitchFamily="18" charset="0"/>
              <a:cs typeface="Times New Roman" panose="02020603050405020304" pitchFamily="18" charset="0"/>
            </a:endParaRPr>
          </a:p>
        </p:txBody>
      </p:sp>
      <p:sp>
        <p:nvSpPr>
          <p:cNvPr id="5" name="Espaço Reservado para Número de Slide 4">
            <a:extLst>
              <a:ext uri="{FF2B5EF4-FFF2-40B4-BE49-F238E27FC236}">
                <a16:creationId xmlns:a16="http://schemas.microsoft.com/office/drawing/2014/main" id="{DFB5120B-A432-8C6A-C260-B0625BC0F8AD}"/>
              </a:ext>
            </a:extLst>
          </p:cNvPr>
          <p:cNvSpPr>
            <a:spLocks noGrp="1"/>
          </p:cNvSpPr>
          <p:nvPr>
            <p:ph type="sldNum" sz="quarter" idx="12"/>
          </p:nvPr>
        </p:nvSpPr>
        <p:spPr/>
        <p:txBody>
          <a:bodyPr/>
          <a:lstStyle/>
          <a:p>
            <a:fld id="{DCBD81AB-225B-49FC-8A65-EC267EAF578A}" type="slidenum">
              <a:rPr lang="en-US" smtClean="0"/>
              <a:t>15</a:t>
            </a:fld>
            <a:endParaRPr lang="en-US"/>
          </a:p>
        </p:txBody>
      </p:sp>
    </p:spTree>
    <p:extLst>
      <p:ext uri="{BB962C8B-B14F-4D97-AF65-F5344CB8AC3E}">
        <p14:creationId xmlns:p14="http://schemas.microsoft.com/office/powerpoint/2010/main" val="1899644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3">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p:cTn id="1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73357" y="424070"/>
            <a:ext cx="9331255" cy="1099930"/>
          </a:xfrm>
        </p:spPr>
        <p:txBody>
          <a:bodyPr>
            <a:normAutofit/>
          </a:bodyPr>
          <a:lstStyle/>
          <a:p>
            <a:pPr algn="ctr">
              <a:lnSpc>
                <a:spcPct val="150000"/>
              </a:lnSpc>
              <a:spcAft>
                <a:spcPts val="800"/>
              </a:spcAft>
            </a:pPr>
            <a:r>
              <a:rPr lang="pt-BR" sz="2800" b="1" dirty="0">
                <a:effectLst/>
                <a:latin typeface="Times New Roman" panose="02020603050405020304" pitchFamily="18" charset="0"/>
                <a:ea typeface="Calibri" panose="020F0502020204030204" pitchFamily="34" charset="0"/>
                <a:cs typeface="Times New Roman" panose="02020603050405020304" pitchFamily="18" charset="0"/>
              </a:rPr>
              <a:t>Manutenção de Software ERP</a:t>
            </a:r>
            <a:endParaRPr lang="pt-BR" sz="2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Marcador de Posição de Conteúdo 2"/>
          <p:cNvSpPr>
            <a:spLocks noGrp="1"/>
          </p:cNvSpPr>
          <p:nvPr>
            <p:ph idx="1"/>
          </p:nvPr>
        </p:nvSpPr>
        <p:spPr>
          <a:xfrm>
            <a:off x="1820584" y="1656521"/>
            <a:ext cx="9814825" cy="4545496"/>
          </a:xfrm>
        </p:spPr>
        <p:txBody>
          <a:bodyPr>
            <a:normAutofit fontScale="92500" lnSpcReduction="10000"/>
          </a:bodyPr>
          <a:lstStyle/>
          <a:p>
            <a:pPr marL="0" indent="0" algn="just">
              <a:lnSpc>
                <a:spcPct val="150000"/>
              </a:lnSpc>
              <a:spcAft>
                <a:spcPts val="800"/>
              </a:spcAft>
              <a:buNone/>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As empresas geralmente optam por um provedor SaaS para manter e atualizar seu sistema ERP especifico.</a:t>
            </a:r>
            <a:r>
              <a:rPr lang="pt-BR" dirty="0">
                <a:latin typeface="Calibri" panose="020F0502020204030204" pitchFamily="34"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As etapas de manutenção do ERP incluem gestão de desempenho empresarial e manutenção regular do software que ajuda a planejar, orçar, relatar, e até mesmo prever os resultados financeiros de uma organização.</a:t>
            </a:r>
            <a:endParaRPr lang="pt-BR"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Para que haja manutenção do ERP são necessárias as seguintes tarefas ou elementos:</a:t>
            </a:r>
          </a:p>
          <a:p>
            <a:pPr marL="0" indent="0" algn="just">
              <a:lnSpc>
                <a:spcPct val="150000"/>
              </a:lnSpc>
              <a:spcAft>
                <a:spcPts val="800"/>
              </a:spcAft>
              <a:buNone/>
            </a:pPr>
            <a:r>
              <a:rPr lang="pt-BR" sz="1800" b="1" dirty="0">
                <a:effectLst/>
                <a:latin typeface="Times New Roman" panose="02020603050405020304" pitchFamily="18" charset="0"/>
                <a:ea typeface="Calibri" panose="020F0502020204030204" pitchFamily="34" charset="0"/>
              </a:rPr>
              <a:t>Planeamento do ciclo de vida</a:t>
            </a:r>
            <a:endParaRPr lang="pt-BR"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É</a:t>
            </a:r>
            <a:r>
              <a:rPr lang="pt-BR" dirty="0">
                <a:latin typeface="Times New Roman" panose="02020603050405020304" pitchFamily="18"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necessário entender que as actualizações do sistema não devem ser ignoradas, pois garantem que o ERP esteja livre de erros, seguro e opere com funcionalidade máxima. Compreender qual versão do software é usado em um determinado momento e quando a próxima actualização está planeada, pode dar a sensação de controle e permite que possa explicar quaisquer problemas com mais clareza, se eles surgirem. Este também é um momento estratégico para avaliar o software a cada actualização.</a:t>
            </a:r>
          </a:p>
          <a:p>
            <a:pPr marL="0" indent="0" algn="just">
              <a:lnSpc>
                <a:spcPct val="150000"/>
              </a:lnSpc>
              <a:spcAft>
                <a:spcPts val="800"/>
              </a:spcAft>
              <a:buNone/>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pt-BR" sz="2000" dirty="0">
              <a:latin typeface="Times New Roman" panose="02020603050405020304" pitchFamily="18" charset="0"/>
              <a:cs typeface="Times New Roman" panose="02020603050405020304" pitchFamily="18" charset="0"/>
            </a:endParaRPr>
          </a:p>
        </p:txBody>
      </p:sp>
      <p:sp>
        <p:nvSpPr>
          <p:cNvPr id="5" name="Espaço Reservado para Número de Slide 4">
            <a:extLst>
              <a:ext uri="{FF2B5EF4-FFF2-40B4-BE49-F238E27FC236}">
                <a16:creationId xmlns:a16="http://schemas.microsoft.com/office/drawing/2014/main" id="{7447DCAB-274B-BAD3-890D-C32971597A70}"/>
              </a:ext>
            </a:extLst>
          </p:cNvPr>
          <p:cNvSpPr>
            <a:spLocks noGrp="1"/>
          </p:cNvSpPr>
          <p:nvPr>
            <p:ph type="sldNum" sz="quarter" idx="12"/>
          </p:nvPr>
        </p:nvSpPr>
        <p:spPr/>
        <p:txBody>
          <a:bodyPr/>
          <a:lstStyle/>
          <a:p>
            <a:fld id="{DCBD81AB-225B-49FC-8A65-EC267EAF578A}" type="slidenum">
              <a:rPr lang="en-US" smtClean="0"/>
              <a:t>16</a:t>
            </a:fld>
            <a:endParaRPr lang="en-US"/>
          </a:p>
        </p:txBody>
      </p:sp>
    </p:spTree>
    <p:extLst>
      <p:ext uri="{BB962C8B-B14F-4D97-AF65-F5344CB8AC3E}">
        <p14:creationId xmlns:p14="http://schemas.microsoft.com/office/powerpoint/2010/main" val="13598529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21566" y="225288"/>
            <a:ext cx="9331255" cy="1099930"/>
          </a:xfrm>
        </p:spPr>
        <p:txBody>
          <a:bodyPr>
            <a:normAutofit/>
          </a:bodyPr>
          <a:lstStyle/>
          <a:p>
            <a:pPr algn="ctr">
              <a:lnSpc>
                <a:spcPct val="150000"/>
              </a:lnSpc>
              <a:spcAft>
                <a:spcPts val="800"/>
              </a:spcAft>
            </a:pPr>
            <a:r>
              <a:rPr lang="pt-BR" sz="2800" b="1" dirty="0">
                <a:effectLst/>
                <a:latin typeface="Times New Roman" panose="02020603050405020304" pitchFamily="18" charset="0"/>
                <a:ea typeface="Calibri" panose="020F0502020204030204" pitchFamily="34" charset="0"/>
                <a:cs typeface="Times New Roman" panose="02020603050405020304" pitchFamily="18" charset="0"/>
              </a:rPr>
              <a:t>Manutenção de Software ERP cont.</a:t>
            </a:r>
            <a:endParaRPr lang="pt-BR" sz="2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Marcador de Posição de Conteúdo 2"/>
          <p:cNvSpPr>
            <a:spLocks noGrp="1"/>
          </p:cNvSpPr>
          <p:nvPr>
            <p:ph idx="1"/>
          </p:nvPr>
        </p:nvSpPr>
        <p:spPr>
          <a:xfrm>
            <a:off x="1060174" y="1325218"/>
            <a:ext cx="10575235" cy="4876799"/>
          </a:xfrm>
        </p:spPr>
        <p:txBody>
          <a:bodyPr>
            <a:normAutofit/>
          </a:bodyPr>
          <a:lstStyle/>
          <a:p>
            <a:pPr marL="0" indent="0" algn="just">
              <a:lnSpc>
                <a:spcPct val="150000"/>
              </a:lnSpc>
              <a:spcAft>
                <a:spcPts val="800"/>
              </a:spcAft>
              <a:buNone/>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pt-BR" sz="2000" b="1" dirty="0">
                <a:effectLst/>
                <a:latin typeface="Times New Roman" panose="02020603050405020304" pitchFamily="18" charset="0"/>
                <a:ea typeface="Calibri" panose="020F0502020204030204" pitchFamily="34" charset="0"/>
              </a:rPr>
              <a:t>Proteção do ERP</a:t>
            </a:r>
          </a:p>
          <a:p>
            <a:pPr marL="0" lvl="0" indent="0" algn="just">
              <a:lnSpc>
                <a:spcPct val="150000"/>
              </a:lnSpc>
              <a:buNone/>
            </a:pPr>
            <a:r>
              <a:rPr lang="pt-BR" dirty="0">
                <a:latin typeface="Times New Roman" panose="02020603050405020304" pitchFamily="18" charset="0"/>
                <a:ea typeface="Calibri" panose="020F0502020204030204" pitchFamily="34" charset="0"/>
                <a:cs typeface="Times New Roman" panose="02020603050405020304" pitchFamily="18" charset="0"/>
              </a:rPr>
              <a:t>A</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s revisões nesta etapa são indispensáveis, porque uma revisão do sistema é uma verificação de integridade do ERP, com o objetivo de avaliar a funcionalidade do sistema e resolver quaisquer problemas que possam estar diminuindo o desempenho.</a:t>
            </a:r>
          </a:p>
          <a:p>
            <a:pPr marL="114300" indent="0" algn="just">
              <a:lnSpc>
                <a:spcPct val="150000"/>
              </a:lnSpc>
              <a:spcAft>
                <a:spcPts val="800"/>
              </a:spcAft>
              <a:buNone/>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Deve certificar se o ERP é executado nos protocolos de segurança mais recentes. Isso é essencial para proteger a empresa contra ataques cibernéticos, seja no local ou na nuvem. Esta é uma forma de garantir que existem medidas de segurança em caso de qualquer risco.</a:t>
            </a:r>
          </a:p>
          <a:p>
            <a:pPr marL="0" indent="0">
              <a:buNone/>
            </a:pPr>
            <a:endParaRPr lang="pt-BR" sz="2000" b="1" dirty="0">
              <a:latin typeface="Times New Roman" panose="02020603050405020304" pitchFamily="18" charset="0"/>
              <a:cs typeface="Times New Roman" panose="02020603050405020304" pitchFamily="18" charset="0"/>
            </a:endParaRPr>
          </a:p>
        </p:txBody>
      </p:sp>
      <p:sp>
        <p:nvSpPr>
          <p:cNvPr id="5" name="Espaço Reservado para Número de Slide 4">
            <a:extLst>
              <a:ext uri="{FF2B5EF4-FFF2-40B4-BE49-F238E27FC236}">
                <a16:creationId xmlns:a16="http://schemas.microsoft.com/office/drawing/2014/main" id="{64EBD827-915F-FC73-FA8A-4E2526A196CC}"/>
              </a:ext>
            </a:extLst>
          </p:cNvPr>
          <p:cNvSpPr>
            <a:spLocks noGrp="1"/>
          </p:cNvSpPr>
          <p:nvPr>
            <p:ph type="sldNum" sz="quarter" idx="12"/>
          </p:nvPr>
        </p:nvSpPr>
        <p:spPr/>
        <p:txBody>
          <a:bodyPr/>
          <a:lstStyle/>
          <a:p>
            <a:fld id="{DCBD81AB-225B-49FC-8A65-EC267EAF578A}" type="slidenum">
              <a:rPr lang="en-US" smtClean="0"/>
              <a:t>17</a:t>
            </a:fld>
            <a:endParaRPr lang="en-US"/>
          </a:p>
        </p:txBody>
      </p:sp>
    </p:spTree>
    <p:extLst>
      <p:ext uri="{BB962C8B-B14F-4D97-AF65-F5344CB8AC3E}">
        <p14:creationId xmlns:p14="http://schemas.microsoft.com/office/powerpoint/2010/main" val="20496668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82108" y="306333"/>
            <a:ext cx="8911687" cy="1280890"/>
          </a:xfrm>
        </p:spPr>
        <p:txBody>
          <a:bodyPr>
            <a:normAutofit/>
          </a:bodyPr>
          <a:lstStyle/>
          <a:p>
            <a:pPr algn="ctr"/>
            <a:r>
              <a:rPr lang="en-US" sz="4400" b="1" dirty="0" err="1">
                <a:latin typeface="Times New Roman" panose="02020603050405020304" pitchFamily="18" charset="0"/>
                <a:cs typeface="Times New Roman" panose="02020603050405020304" pitchFamily="18" charset="0"/>
              </a:rPr>
              <a:t>Adminstração</a:t>
            </a:r>
            <a:r>
              <a:rPr lang="en-US" sz="4400" b="1" dirty="0">
                <a:latin typeface="Times New Roman" panose="02020603050405020304" pitchFamily="18" charset="0"/>
                <a:cs typeface="Times New Roman" panose="02020603050405020304" pitchFamily="18" charset="0"/>
              </a:rPr>
              <a:t> dos ERP</a:t>
            </a:r>
          </a:p>
        </p:txBody>
      </p:sp>
      <p:sp>
        <p:nvSpPr>
          <p:cNvPr id="3" name="Marcador de Posição de Conteúdo 2"/>
          <p:cNvSpPr>
            <a:spLocks noGrp="1"/>
          </p:cNvSpPr>
          <p:nvPr>
            <p:ph idx="1"/>
          </p:nvPr>
        </p:nvSpPr>
        <p:spPr>
          <a:xfrm>
            <a:off x="861391" y="1338470"/>
            <a:ext cx="10986052" cy="4850295"/>
          </a:xfrm>
        </p:spPr>
        <p:txBody>
          <a:bodyPr>
            <a:normAutofit/>
          </a:bodyPr>
          <a:lstStyle/>
          <a:p>
            <a:pPr marL="0" indent="0">
              <a:lnSpc>
                <a:spcPct val="150000"/>
              </a:lnSpc>
              <a:spcAft>
                <a:spcPts val="800"/>
              </a:spcAft>
              <a:buNone/>
            </a:pPr>
            <a:r>
              <a:rPr lang="pt-B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Administração dos ERP baseia-se num conjunto de atividades que podem ser feitas pela equipe de TI da empresa, por prestadores de serviços contratados e/ou pelo fornecedor de ERP.  </a:t>
            </a:r>
            <a:r>
              <a:rPr lang="pt-BR"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Aqui vão as formas de administração:</a:t>
            </a:r>
            <a:endParaRPr lang="pt-B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50000"/>
              </a:lnSpc>
              <a:spcAft>
                <a:spcPts val="800"/>
              </a:spcAft>
              <a:buNone/>
            </a:pPr>
            <a:r>
              <a:rPr lang="pt-BR"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Tratamento do Versionamento do ERP e dos Sistemas (Especialistas e/ou de Produtividade) do Seu Ecossistema</a:t>
            </a:r>
          </a:p>
          <a:p>
            <a:pPr marL="0" lvl="0" indent="0" algn="just">
              <a:lnSpc>
                <a:spcPct val="150000"/>
              </a:lnSpc>
              <a:spcAft>
                <a:spcPts val="800"/>
              </a:spcAft>
              <a:buNone/>
            </a:pPr>
            <a:r>
              <a:rPr lang="pt-B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atividade de receber uma atualização ou uma nova versão do ERP deve garantir que o mesmo seja devidamente testado num ambiente de homologação/teste, efetuando os ajustes necessários de parâmetros e de cadastros, verificando a integridade das customizações e das integrações que forem afetadas, validando qualquer impacto na infraestrutura de TI utilizada e nos softwares e hardwares interligados ao sistema, migrando os ajustes/versões para o ambiente de produção e monitorando os impactos no startup da nova versão. </a:t>
            </a:r>
            <a:r>
              <a:rPr lang="pt-B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mesma coisa acontece quando ocorre versionamentos nos softwares interligados ao sistema, tais como base de dados, sistema operativo, navegador, etc.</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endParaRPr lang="pt-B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Espaço Reservado para Número de Slide 4">
            <a:extLst>
              <a:ext uri="{FF2B5EF4-FFF2-40B4-BE49-F238E27FC236}">
                <a16:creationId xmlns:a16="http://schemas.microsoft.com/office/drawing/2014/main" id="{89EA35F6-BEE6-B0FD-85C1-81CB2C34218B}"/>
              </a:ext>
            </a:extLst>
          </p:cNvPr>
          <p:cNvSpPr>
            <a:spLocks noGrp="1"/>
          </p:cNvSpPr>
          <p:nvPr>
            <p:ph type="sldNum" sz="quarter" idx="12"/>
          </p:nvPr>
        </p:nvSpPr>
        <p:spPr/>
        <p:txBody>
          <a:bodyPr/>
          <a:lstStyle/>
          <a:p>
            <a:fld id="{DCBD81AB-225B-49FC-8A65-EC267EAF578A}" type="slidenum">
              <a:rPr lang="en-US" smtClean="0"/>
              <a:t>18</a:t>
            </a:fld>
            <a:endParaRPr lang="en-US"/>
          </a:p>
        </p:txBody>
      </p:sp>
    </p:spTree>
    <p:extLst>
      <p:ext uri="{BB962C8B-B14F-4D97-AF65-F5344CB8AC3E}">
        <p14:creationId xmlns:p14="http://schemas.microsoft.com/office/powerpoint/2010/main" val="200127560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23081" y="57580"/>
            <a:ext cx="8911687" cy="1280890"/>
          </a:xfrm>
        </p:spPr>
        <p:txBody>
          <a:bodyPr>
            <a:normAutofit/>
          </a:bodyPr>
          <a:lstStyle/>
          <a:p>
            <a:pPr algn="ctr"/>
            <a:r>
              <a:rPr lang="en-US" sz="4400" b="1" dirty="0" err="1">
                <a:latin typeface="Times New Roman" panose="02020603050405020304" pitchFamily="18" charset="0"/>
                <a:cs typeface="Times New Roman" panose="02020603050405020304" pitchFamily="18" charset="0"/>
              </a:rPr>
              <a:t>Adminstração</a:t>
            </a:r>
            <a:r>
              <a:rPr lang="en-US" sz="4400" b="1" dirty="0">
                <a:latin typeface="Times New Roman" panose="02020603050405020304" pitchFamily="18" charset="0"/>
                <a:cs typeface="Times New Roman" panose="02020603050405020304" pitchFamily="18" charset="0"/>
              </a:rPr>
              <a:t> dos ERP cont.</a:t>
            </a:r>
          </a:p>
        </p:txBody>
      </p:sp>
      <p:sp>
        <p:nvSpPr>
          <p:cNvPr id="3" name="Marcador de Posição de Conteúdo 2"/>
          <p:cNvSpPr>
            <a:spLocks noGrp="1"/>
          </p:cNvSpPr>
          <p:nvPr>
            <p:ph idx="1"/>
          </p:nvPr>
        </p:nvSpPr>
        <p:spPr>
          <a:xfrm>
            <a:off x="715617" y="1338470"/>
            <a:ext cx="10986052" cy="4850295"/>
          </a:xfrm>
        </p:spPr>
        <p:txBody>
          <a:bodyPr>
            <a:normAutofit lnSpcReduction="10000"/>
          </a:bodyPr>
          <a:lstStyle/>
          <a:p>
            <a:pPr marL="0" lvl="0" indent="0" algn="just">
              <a:lnSpc>
                <a:spcPct val="150000"/>
              </a:lnSpc>
              <a:buNone/>
            </a:pPr>
            <a:r>
              <a:rPr lang="pt-BR"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Administrar os Ambientes de Teste, Homologação e Produção</a:t>
            </a:r>
            <a:endParaRPr lang="pt-BR"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buNone/>
            </a:pPr>
            <a:r>
              <a:rPr lang="pt-BR"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Ambiente de Teste</a:t>
            </a:r>
            <a:r>
              <a:rPr lang="pt-BR"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é um ambiente utilizado para atividades diversas de teste e não precisa ter a mesma estrutura do Ambiente de Produção; </a:t>
            </a:r>
            <a:endParaRPr lang="pt-BR"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buNone/>
            </a:pPr>
            <a:r>
              <a:rPr lang="pt-BR"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Ambiente de Homologação</a:t>
            </a:r>
            <a:r>
              <a:rPr lang="pt-BR"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é um ambiente de teste que tem que ser exatamente igual ao Ambiente de Produção que vai ser utilizado;</a:t>
            </a:r>
            <a:endParaRPr lang="pt-BR"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r>
              <a:rPr lang="pt-BR"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Ambiente de Desenvolvimento</a:t>
            </a:r>
            <a:r>
              <a:rPr lang="pt-BR"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é um ambiente utilizado nos </a:t>
            </a:r>
            <a:r>
              <a:rPr lang="pt-BR"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ERP’s</a:t>
            </a:r>
            <a:r>
              <a:rPr lang="pt-BR"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que possuem camadas flexíveis de negócio baseadas em recursos de desenvolvimento (linguagens de programação e/ou BPMS - </a:t>
            </a:r>
            <a:r>
              <a:rPr lang="pt-BR"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Business </a:t>
            </a:r>
            <a:r>
              <a:rPr lang="pt-BR" sz="20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Process</a:t>
            </a:r>
            <a:r>
              <a:rPr lang="pt-BR"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Management Systems</a:t>
            </a:r>
            <a:r>
              <a:rPr lang="pt-BR"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pt-BR"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pt-BR"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Ambiente de Produção</a:t>
            </a:r>
            <a:r>
              <a:rPr lang="pt-BR"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é o ambiente onde toda a operação da empresa funciona.</a:t>
            </a:r>
            <a:endParaRPr lang="pt-BR"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endParaRPr lang="pt-B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Espaço Reservado para Número de Slide 4">
            <a:extLst>
              <a:ext uri="{FF2B5EF4-FFF2-40B4-BE49-F238E27FC236}">
                <a16:creationId xmlns:a16="http://schemas.microsoft.com/office/drawing/2014/main" id="{86D5D894-4E39-2427-222C-6FD945329D21}"/>
              </a:ext>
            </a:extLst>
          </p:cNvPr>
          <p:cNvSpPr>
            <a:spLocks noGrp="1"/>
          </p:cNvSpPr>
          <p:nvPr>
            <p:ph type="sldNum" sz="quarter" idx="12"/>
          </p:nvPr>
        </p:nvSpPr>
        <p:spPr/>
        <p:txBody>
          <a:bodyPr/>
          <a:lstStyle/>
          <a:p>
            <a:fld id="{DCBD81AB-225B-49FC-8A65-EC267EAF578A}" type="slidenum">
              <a:rPr lang="en-US" smtClean="0"/>
              <a:t>19</a:t>
            </a:fld>
            <a:endParaRPr lang="en-US"/>
          </a:p>
        </p:txBody>
      </p:sp>
    </p:spTree>
    <p:extLst>
      <p:ext uri="{BB962C8B-B14F-4D97-AF65-F5344CB8AC3E}">
        <p14:creationId xmlns:p14="http://schemas.microsoft.com/office/powerpoint/2010/main" val="274992935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63565" y="624110"/>
            <a:ext cx="9541048" cy="1280890"/>
          </a:xfrm>
        </p:spPr>
        <p:txBody>
          <a:bodyPr/>
          <a:lstStyle/>
          <a:p>
            <a:pPr algn="ctr"/>
            <a:r>
              <a:rPr lang="en-US" b="1" dirty="0">
                <a:latin typeface="Times New Roman" panose="02020603050405020304" pitchFamily="18" charset="0"/>
                <a:cs typeface="Times New Roman" panose="02020603050405020304" pitchFamily="18" charset="0"/>
              </a:rPr>
              <a:t>ERP (</a:t>
            </a:r>
            <a:r>
              <a:rPr lang="en-US" b="1" dirty="0" err="1">
                <a:latin typeface="Times New Roman" panose="02020603050405020304" pitchFamily="18" charset="0"/>
                <a:cs typeface="Times New Roman" panose="02020603050405020304" pitchFamily="18" charset="0"/>
              </a:rPr>
              <a:t>Planeamento</a:t>
            </a:r>
            <a:r>
              <a:rPr lang="en-US" b="1" dirty="0">
                <a:latin typeface="Times New Roman" panose="02020603050405020304" pitchFamily="18" charset="0"/>
                <a:cs typeface="Times New Roman" panose="02020603050405020304" pitchFamily="18" charset="0"/>
              </a:rPr>
              <a:t> de </a:t>
            </a:r>
            <a:r>
              <a:rPr lang="en-US" b="1" dirty="0" err="1">
                <a:latin typeface="Times New Roman" panose="02020603050405020304" pitchFamily="18" charset="0"/>
                <a:cs typeface="Times New Roman" panose="02020603050405020304" pitchFamily="18" charset="0"/>
              </a:rPr>
              <a:t>Recursos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Empresariais</a:t>
            </a:r>
            <a:r>
              <a:rPr lang="en-US" b="1" dirty="0">
                <a:latin typeface="Times New Roman" panose="02020603050405020304" pitchFamily="18" charset="0"/>
                <a:cs typeface="Times New Roman" panose="02020603050405020304" pitchFamily="18" charset="0"/>
              </a:rPr>
              <a:t>)</a:t>
            </a:r>
          </a:p>
        </p:txBody>
      </p:sp>
      <p:sp>
        <p:nvSpPr>
          <p:cNvPr id="3" name="Marcador de Posição de Conteúdo 2"/>
          <p:cNvSpPr>
            <a:spLocks noGrp="1"/>
          </p:cNvSpPr>
          <p:nvPr>
            <p:ph idx="1"/>
          </p:nvPr>
        </p:nvSpPr>
        <p:spPr>
          <a:xfrm>
            <a:off x="1696278" y="1749287"/>
            <a:ext cx="9541048" cy="3933335"/>
          </a:xfrm>
        </p:spPr>
        <p:txBody>
          <a:bodyPr>
            <a:normAutofit/>
          </a:bodyPr>
          <a:lstStyle/>
          <a:p>
            <a:pPr marL="0" indent="0">
              <a:buNone/>
            </a:pPr>
            <a:r>
              <a:rPr lang="pt-BR" sz="2800" b="1" dirty="0">
                <a:latin typeface="Times New Roman" panose="02020603050405020304" pitchFamily="18" charset="0"/>
                <a:cs typeface="Times New Roman" panose="02020603050405020304" pitchFamily="18" charset="0"/>
              </a:rPr>
              <a:t>Conceito</a:t>
            </a:r>
          </a:p>
          <a:p>
            <a:pPr marL="0" indent="0">
              <a:buNone/>
            </a:pPr>
            <a:r>
              <a:rPr lang="pt-BR" sz="2800" dirty="0">
                <a:latin typeface="Times New Roman" panose="02020603050405020304" pitchFamily="18" charset="0"/>
                <a:cs typeface="Times New Roman" panose="02020603050405020304" pitchFamily="18" charset="0"/>
              </a:rPr>
              <a:t>É um sistema integrado de gestão empresarial que tem como objetivo centralizar todas as informações e processos de uma empresa em um único sistema e </a:t>
            </a:r>
            <a:r>
              <a:rPr lang="pt-PT" sz="2800" dirty="0">
                <a:effectLst/>
                <a:latin typeface="Times New Roman" panose="02020603050405020304" pitchFamily="18" charset="0"/>
                <a:ea typeface="Calibri" panose="020F0502020204030204" pitchFamily="34" charset="0"/>
              </a:rPr>
              <a:t>funciona como um software de gestão para unificar informações e facilitar o fluxo de trabalho entre as áreas.</a:t>
            </a:r>
            <a:endParaRPr lang="en-US" sz="2400" dirty="0">
              <a:latin typeface="Times New Roman" panose="02020603050405020304" pitchFamily="18" charset="0"/>
              <a:cs typeface="Times New Roman" panose="02020603050405020304" pitchFamily="18" charset="0"/>
            </a:endParaRPr>
          </a:p>
        </p:txBody>
      </p:sp>
      <p:sp>
        <p:nvSpPr>
          <p:cNvPr id="5" name="Espaço Reservado para Número de Slide 4">
            <a:extLst>
              <a:ext uri="{FF2B5EF4-FFF2-40B4-BE49-F238E27FC236}">
                <a16:creationId xmlns:a16="http://schemas.microsoft.com/office/drawing/2014/main" id="{DFDFECAE-6422-1A70-C0C7-8B1B9DC07564}"/>
              </a:ext>
            </a:extLst>
          </p:cNvPr>
          <p:cNvSpPr>
            <a:spLocks noGrp="1"/>
          </p:cNvSpPr>
          <p:nvPr>
            <p:ph type="sldNum" sz="quarter" idx="12"/>
          </p:nvPr>
        </p:nvSpPr>
        <p:spPr/>
        <p:txBody>
          <a:bodyPr/>
          <a:lstStyle/>
          <a:p>
            <a:fld id="{DCBD81AB-225B-49FC-8A65-EC267EAF578A}" type="slidenum">
              <a:rPr lang="en-US" smtClean="0"/>
              <a:t>2</a:t>
            </a:fld>
            <a:endParaRPr lang="en-US"/>
          </a:p>
        </p:txBody>
      </p:sp>
    </p:spTree>
    <p:extLst>
      <p:ext uri="{BB962C8B-B14F-4D97-AF65-F5344CB8AC3E}">
        <p14:creationId xmlns:p14="http://schemas.microsoft.com/office/powerpoint/2010/main" val="34500044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23081" y="57580"/>
            <a:ext cx="8911687" cy="1280890"/>
          </a:xfrm>
        </p:spPr>
        <p:txBody>
          <a:bodyPr>
            <a:normAutofit/>
          </a:bodyPr>
          <a:lstStyle/>
          <a:p>
            <a:pPr algn="ctr"/>
            <a:r>
              <a:rPr lang="en-US" sz="4400" b="1" dirty="0" err="1">
                <a:latin typeface="Times New Roman" panose="02020603050405020304" pitchFamily="18" charset="0"/>
                <a:cs typeface="Times New Roman" panose="02020603050405020304" pitchFamily="18" charset="0"/>
              </a:rPr>
              <a:t>Adminstração</a:t>
            </a:r>
            <a:r>
              <a:rPr lang="en-US" sz="4400" b="1" dirty="0">
                <a:latin typeface="Times New Roman" panose="02020603050405020304" pitchFamily="18" charset="0"/>
                <a:cs typeface="Times New Roman" panose="02020603050405020304" pitchFamily="18" charset="0"/>
              </a:rPr>
              <a:t> dos ERP cont.</a:t>
            </a:r>
          </a:p>
        </p:txBody>
      </p:sp>
      <p:sp>
        <p:nvSpPr>
          <p:cNvPr id="3" name="Marcador de Posição de Conteúdo 2"/>
          <p:cNvSpPr>
            <a:spLocks noGrp="1"/>
          </p:cNvSpPr>
          <p:nvPr>
            <p:ph idx="1"/>
          </p:nvPr>
        </p:nvSpPr>
        <p:spPr>
          <a:xfrm>
            <a:off x="465551" y="1497496"/>
            <a:ext cx="11065566" cy="5181600"/>
          </a:xfrm>
        </p:spPr>
        <p:txBody>
          <a:bodyPr>
            <a:normAutofit/>
          </a:bodyPr>
          <a:lstStyle/>
          <a:p>
            <a:pPr marL="0" lvl="0" indent="0" algn="just">
              <a:lnSpc>
                <a:spcPct val="150000"/>
              </a:lnSpc>
              <a:buNone/>
            </a:pPr>
            <a:r>
              <a:rPr lang="pt-BR"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Analisar a Utilização do ERP</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buNone/>
            </a:pPr>
            <a:r>
              <a:rPr lang="pt-B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Quem está a aceder o que, quando e de onde? Quem está a tentar aceder a áreas que não tem permissão atualmente? Qual a taxa de uso de recursos de cada usuário? Em situações de uso restrito de quantidade de licenças, quais momentos temos usuários sem conseguir usar o ERP?</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buNone/>
            </a:pPr>
            <a:r>
              <a:rPr lang="pt-B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Respondendo a essas perguntas pode-se analisar possíveis erros de uso do ERP, reavaliar disponibilidades de recursos de infraestrutura, monitorar possíveis ações de violação de segurança dos dados, avaliar necessidades de licenciamentos (inclusive reduções de custos recorrentes) e monitorar travamentos de contas de usuário.</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50000"/>
              </a:lnSpc>
              <a:buNone/>
            </a:pPr>
            <a:r>
              <a:rPr lang="pt-BR"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Avaliar Constantemente a Performance da Infraestrutura de TI Associada ao ERP</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r>
              <a:rPr lang="pt-BR"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É</a:t>
            </a:r>
            <a:r>
              <a:rPr lang="pt-B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fundamental e essencial fazer uma avaliação de custos X benefícios entre a infraestrutura de TI usada na empresa e o ERP.</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endParaRPr lang="pt-B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Espaço Reservado para Número de Slide 4">
            <a:extLst>
              <a:ext uri="{FF2B5EF4-FFF2-40B4-BE49-F238E27FC236}">
                <a16:creationId xmlns:a16="http://schemas.microsoft.com/office/drawing/2014/main" id="{F2358399-1BA9-486E-BE43-306269F71AB5}"/>
              </a:ext>
            </a:extLst>
          </p:cNvPr>
          <p:cNvSpPr>
            <a:spLocks noGrp="1"/>
          </p:cNvSpPr>
          <p:nvPr>
            <p:ph type="sldNum" sz="quarter" idx="12"/>
          </p:nvPr>
        </p:nvSpPr>
        <p:spPr/>
        <p:txBody>
          <a:bodyPr/>
          <a:lstStyle/>
          <a:p>
            <a:fld id="{DCBD81AB-225B-49FC-8A65-EC267EAF578A}" type="slidenum">
              <a:rPr lang="en-US" smtClean="0"/>
              <a:t>20</a:t>
            </a:fld>
            <a:endParaRPr lang="en-US"/>
          </a:p>
        </p:txBody>
      </p:sp>
    </p:spTree>
    <p:extLst>
      <p:ext uri="{BB962C8B-B14F-4D97-AF65-F5344CB8AC3E}">
        <p14:creationId xmlns:p14="http://schemas.microsoft.com/office/powerpoint/2010/main" val="15954071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23081" y="57580"/>
            <a:ext cx="8911687" cy="1280890"/>
          </a:xfrm>
        </p:spPr>
        <p:txBody>
          <a:bodyPr>
            <a:normAutofit/>
          </a:bodyPr>
          <a:lstStyle/>
          <a:p>
            <a:pPr algn="ctr"/>
            <a:r>
              <a:rPr lang="en-US" sz="4400" b="1" dirty="0" err="1">
                <a:latin typeface="Times New Roman" panose="02020603050405020304" pitchFamily="18" charset="0"/>
                <a:cs typeface="Times New Roman" panose="02020603050405020304" pitchFamily="18" charset="0"/>
              </a:rPr>
              <a:t>Adminstração</a:t>
            </a:r>
            <a:r>
              <a:rPr lang="en-US" sz="4400" b="1" dirty="0">
                <a:latin typeface="Times New Roman" panose="02020603050405020304" pitchFamily="18" charset="0"/>
                <a:cs typeface="Times New Roman" panose="02020603050405020304" pitchFamily="18" charset="0"/>
              </a:rPr>
              <a:t> dos ERP cont.</a:t>
            </a:r>
          </a:p>
        </p:txBody>
      </p:sp>
      <p:sp>
        <p:nvSpPr>
          <p:cNvPr id="3" name="Marcador de Posição de Conteúdo 2"/>
          <p:cNvSpPr>
            <a:spLocks noGrp="1"/>
          </p:cNvSpPr>
          <p:nvPr>
            <p:ph idx="1"/>
          </p:nvPr>
        </p:nvSpPr>
        <p:spPr>
          <a:xfrm>
            <a:off x="715617" y="1338470"/>
            <a:ext cx="10986052" cy="4850295"/>
          </a:xfrm>
        </p:spPr>
        <p:txBody>
          <a:bodyPr>
            <a:normAutofit/>
          </a:bodyPr>
          <a:lstStyle/>
          <a:p>
            <a:pPr marL="0" lvl="0" indent="0" algn="just">
              <a:lnSpc>
                <a:spcPct val="150000"/>
              </a:lnSpc>
              <a:buNone/>
            </a:pPr>
            <a:r>
              <a:rPr lang="pt-BR"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Avaliar Constantemente a Experiência do Usuário</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buNone/>
            </a:pPr>
            <a:r>
              <a:rPr lang="pt-B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Os </a:t>
            </a:r>
            <a:r>
              <a:rPr lang="pt-BR"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ERP’s</a:t>
            </a:r>
            <a:r>
              <a:rPr lang="pt-B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somente ganham “vida” quando são utilizados pelos usuários, e as experiências de uso do ERP que estes usuários terão é que vão moldar o clima (favorável ou não) para o amadurecimento das operações com os sistemas. Muitas empresas descartaram os seus ERP implantados ou em implantação devido a experiência ruim dos usuários.</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r>
              <a:rPr lang="pt-B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Lentidão na abertura e na transição de telas e na execução de funções, telas mal construídas, telas com conteúdo mal estruturados, processos incompletos, processos burocráticos e suporte ruim fazem parte da experiência ruim do usuário.</a:t>
            </a:r>
          </a:p>
          <a:p>
            <a:pPr marL="114300" indent="0" algn="just">
              <a:lnSpc>
                <a:spcPct val="150000"/>
              </a:lnSpc>
              <a:spcAft>
                <a:spcPts val="800"/>
              </a:spcAft>
              <a:buNone/>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endParaRPr lang="pt-B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Espaço Reservado para Número de Slide 4">
            <a:extLst>
              <a:ext uri="{FF2B5EF4-FFF2-40B4-BE49-F238E27FC236}">
                <a16:creationId xmlns:a16="http://schemas.microsoft.com/office/drawing/2014/main" id="{118F218C-C357-DA76-3E87-D8036EAAC81D}"/>
              </a:ext>
            </a:extLst>
          </p:cNvPr>
          <p:cNvSpPr>
            <a:spLocks noGrp="1"/>
          </p:cNvSpPr>
          <p:nvPr>
            <p:ph type="sldNum" sz="quarter" idx="12"/>
          </p:nvPr>
        </p:nvSpPr>
        <p:spPr/>
        <p:txBody>
          <a:bodyPr/>
          <a:lstStyle/>
          <a:p>
            <a:fld id="{DCBD81AB-225B-49FC-8A65-EC267EAF578A}" type="slidenum">
              <a:rPr lang="en-US" smtClean="0"/>
              <a:t>21</a:t>
            </a:fld>
            <a:endParaRPr lang="en-US"/>
          </a:p>
        </p:txBody>
      </p:sp>
    </p:spTree>
    <p:extLst>
      <p:ext uri="{BB962C8B-B14F-4D97-AF65-F5344CB8AC3E}">
        <p14:creationId xmlns:p14="http://schemas.microsoft.com/office/powerpoint/2010/main" val="1150872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23081" y="57580"/>
            <a:ext cx="8911687" cy="1280890"/>
          </a:xfrm>
        </p:spPr>
        <p:txBody>
          <a:bodyPr>
            <a:normAutofit/>
          </a:bodyPr>
          <a:lstStyle/>
          <a:p>
            <a:pPr algn="ctr"/>
            <a:r>
              <a:rPr lang="en-US" sz="4400" b="1" dirty="0" err="1">
                <a:latin typeface="Times New Roman" panose="02020603050405020304" pitchFamily="18" charset="0"/>
                <a:cs typeface="Times New Roman" panose="02020603050405020304" pitchFamily="18" charset="0"/>
              </a:rPr>
              <a:t>Adminstração</a:t>
            </a:r>
            <a:r>
              <a:rPr lang="en-US" sz="4400" b="1" dirty="0">
                <a:latin typeface="Times New Roman" panose="02020603050405020304" pitchFamily="18" charset="0"/>
                <a:cs typeface="Times New Roman" panose="02020603050405020304" pitchFamily="18" charset="0"/>
              </a:rPr>
              <a:t> dos ERP cont.</a:t>
            </a:r>
          </a:p>
        </p:txBody>
      </p:sp>
      <p:sp>
        <p:nvSpPr>
          <p:cNvPr id="3" name="Marcador de Posição de Conteúdo 2"/>
          <p:cNvSpPr>
            <a:spLocks noGrp="1"/>
          </p:cNvSpPr>
          <p:nvPr>
            <p:ph idx="1"/>
          </p:nvPr>
        </p:nvSpPr>
        <p:spPr>
          <a:xfrm>
            <a:off x="715617" y="1338470"/>
            <a:ext cx="10986052" cy="4850295"/>
          </a:xfrm>
        </p:spPr>
        <p:txBody>
          <a:bodyPr>
            <a:normAutofit fontScale="92500"/>
          </a:bodyPr>
          <a:lstStyle/>
          <a:p>
            <a:pPr marL="0" lvl="0" indent="0" algn="just">
              <a:lnSpc>
                <a:spcPct val="150000"/>
              </a:lnSpc>
              <a:buNone/>
            </a:pPr>
            <a:r>
              <a:rPr lang="pt-BR"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Monitorar os riscos relacionados à segurança da informação</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buNone/>
            </a:pPr>
            <a:r>
              <a:rPr lang="pt-BR"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Existem dois grupos de ações que podem gerar riscos</a:t>
            </a:r>
            <a:r>
              <a:rPr lang="pt-B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à segurança da informação das empresas: os sociais (que incluem os processos) e os tecnológicos. Este tema é bastante vasto, é de ressaltar alguns pontos que merecem destaque, que são:</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pt-B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Baixa conscientização dos usuários sobre a importância da segurança da informação para a empresa e como as suas ações podem impactar nisso.</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pt-B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Operação sem criptografia na base de dados.</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pt-B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Baixo nível de segurança no acesso direto à base de dados.</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pt-B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Ataques sendo realizados nos procedimentos de atualização de versão do ERP, da base de dados e/ou dos sistemas associados ao ecossistema do ERP.</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pt-B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Falhas estruturais em senhas, permitindo entradas ou ações inadequadas durante o processo.</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endParaRPr lang="pt-B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Espaço Reservado para Número de Slide 4">
            <a:extLst>
              <a:ext uri="{FF2B5EF4-FFF2-40B4-BE49-F238E27FC236}">
                <a16:creationId xmlns:a16="http://schemas.microsoft.com/office/drawing/2014/main" id="{F3A8236C-3015-FEEC-6ADD-A7B816B5EF13}"/>
              </a:ext>
            </a:extLst>
          </p:cNvPr>
          <p:cNvSpPr>
            <a:spLocks noGrp="1"/>
          </p:cNvSpPr>
          <p:nvPr>
            <p:ph type="sldNum" sz="quarter" idx="12"/>
          </p:nvPr>
        </p:nvSpPr>
        <p:spPr/>
        <p:txBody>
          <a:bodyPr/>
          <a:lstStyle/>
          <a:p>
            <a:fld id="{DCBD81AB-225B-49FC-8A65-EC267EAF578A}" type="slidenum">
              <a:rPr lang="en-US" smtClean="0"/>
              <a:t>22</a:t>
            </a:fld>
            <a:endParaRPr lang="en-US"/>
          </a:p>
        </p:txBody>
      </p:sp>
    </p:spTree>
    <p:extLst>
      <p:ext uri="{BB962C8B-B14F-4D97-AF65-F5344CB8AC3E}">
        <p14:creationId xmlns:p14="http://schemas.microsoft.com/office/powerpoint/2010/main" val="28842200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23081" y="57580"/>
            <a:ext cx="8911687" cy="830316"/>
          </a:xfrm>
        </p:spPr>
        <p:txBody>
          <a:bodyPr>
            <a:normAutofit/>
          </a:bodyPr>
          <a:lstStyle/>
          <a:p>
            <a:pPr algn="ctr"/>
            <a:r>
              <a:rPr lang="en-US" sz="4000" b="1" dirty="0" err="1">
                <a:latin typeface="Times New Roman" panose="02020603050405020304" pitchFamily="18" charset="0"/>
                <a:cs typeface="Times New Roman" panose="02020603050405020304" pitchFamily="18" charset="0"/>
              </a:rPr>
              <a:t>Adminstração</a:t>
            </a:r>
            <a:r>
              <a:rPr lang="en-US" sz="4000" b="1" dirty="0">
                <a:latin typeface="Times New Roman" panose="02020603050405020304" pitchFamily="18" charset="0"/>
                <a:cs typeface="Times New Roman" panose="02020603050405020304" pitchFamily="18" charset="0"/>
              </a:rPr>
              <a:t> dos ERP cont.</a:t>
            </a:r>
          </a:p>
        </p:txBody>
      </p:sp>
      <p:sp>
        <p:nvSpPr>
          <p:cNvPr id="3" name="Marcador de Posição de Conteúdo 2"/>
          <p:cNvSpPr>
            <a:spLocks noGrp="1"/>
          </p:cNvSpPr>
          <p:nvPr>
            <p:ph idx="1"/>
          </p:nvPr>
        </p:nvSpPr>
        <p:spPr>
          <a:xfrm>
            <a:off x="503583" y="1285463"/>
            <a:ext cx="11489634" cy="5300868"/>
          </a:xfrm>
        </p:spPr>
        <p:txBody>
          <a:bodyPr>
            <a:normAutofit/>
          </a:bodyPr>
          <a:lstStyle/>
          <a:p>
            <a:pPr marL="0" lvl="0" indent="0" algn="just">
              <a:lnSpc>
                <a:spcPct val="150000"/>
              </a:lnSpc>
              <a:buNone/>
            </a:pPr>
            <a:r>
              <a:rPr lang="pt-BR"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Administrar o Backup/Recovery do ERP</a:t>
            </a:r>
            <a:endParaRPr lang="pt-BR"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50000"/>
              </a:lnSpc>
              <a:buNone/>
            </a:pPr>
            <a:r>
              <a:rPr lang="pt-BR"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Dimensionar e estruturar uma infraestrutura adequada para realizar backups, montar e testar um plano de </a:t>
            </a:r>
            <a:r>
              <a:rPr lang="pt-BR"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recovery</a:t>
            </a:r>
            <a:r>
              <a:rPr lang="pt-BR"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dos dados, executar o backup com uma periodicidade adequada ,monitorar as execuções dos backups, manter backups fora da empresa, realizar testes regularmente e fazer actualizações sempre que preciso são as práticas necessárias para ter sucesso.</a:t>
            </a:r>
            <a:endParaRPr lang="pt-BR"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buNone/>
            </a:pPr>
            <a:r>
              <a:rPr lang="pt-BR"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Administrar as Rotinas</a:t>
            </a:r>
          </a:p>
          <a:p>
            <a:pPr marL="0" lvl="0" indent="0">
              <a:lnSpc>
                <a:spcPct val="150000"/>
              </a:lnSpc>
              <a:buNone/>
            </a:pPr>
            <a:r>
              <a:rPr lang="pt-BR"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Troca constante de dados e arquivos entre sistemas, gerações regulares de relatórios e alertas sendo construídos e enviados automaticamente, precisam ser montados e monitorados.</a:t>
            </a:r>
            <a:endParaRPr lang="pt-BR"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buNone/>
            </a:pPr>
            <a:r>
              <a:rPr lang="pt-BR"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Implementar as Customizações e Integrações</a:t>
            </a:r>
            <a:endParaRPr lang="pt-BR"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r>
              <a:rPr lang="pt-BR"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qualquer momento uma customização ou integração de sistemas pode ser necessária para a empresa, e cabe ao Administrador do ERP garantir que elas vão ser implementadas adequadamente que as mesmas não vão interferir inadequadamente em outras partes das operações e cobrar ações de manutenção sempre que necessário.</a:t>
            </a:r>
            <a:endParaRPr lang="pt-BR"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endParaRPr lang="pt-B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Espaço Reservado para Número de Slide 4">
            <a:extLst>
              <a:ext uri="{FF2B5EF4-FFF2-40B4-BE49-F238E27FC236}">
                <a16:creationId xmlns:a16="http://schemas.microsoft.com/office/drawing/2014/main" id="{4A7B5F42-A89B-5412-93AE-4EF2E245B880}"/>
              </a:ext>
            </a:extLst>
          </p:cNvPr>
          <p:cNvSpPr>
            <a:spLocks noGrp="1"/>
          </p:cNvSpPr>
          <p:nvPr>
            <p:ph type="sldNum" sz="quarter" idx="12"/>
          </p:nvPr>
        </p:nvSpPr>
        <p:spPr/>
        <p:txBody>
          <a:bodyPr/>
          <a:lstStyle/>
          <a:p>
            <a:fld id="{DCBD81AB-225B-49FC-8A65-EC267EAF578A}" type="slidenum">
              <a:rPr lang="en-US" smtClean="0"/>
              <a:t>23</a:t>
            </a:fld>
            <a:endParaRPr lang="en-US"/>
          </a:p>
        </p:txBody>
      </p:sp>
    </p:spTree>
    <p:extLst>
      <p:ext uri="{BB962C8B-B14F-4D97-AF65-F5344CB8AC3E}">
        <p14:creationId xmlns:p14="http://schemas.microsoft.com/office/powerpoint/2010/main" val="42512657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49287" y="329899"/>
            <a:ext cx="9410769" cy="1280890"/>
          </a:xfrm>
        </p:spPr>
        <p:txBody>
          <a:bodyPr>
            <a:normAutofit/>
          </a:bodyPr>
          <a:lstStyle/>
          <a:p>
            <a:pPr algn="ctr"/>
            <a:r>
              <a:rPr lang="en-US" sz="4000" b="1" dirty="0" err="1">
                <a:latin typeface="Times New Roman" panose="02020603050405020304" pitchFamily="18" charset="0"/>
                <a:cs typeface="Times New Roman" panose="02020603050405020304" pitchFamily="18" charset="0"/>
              </a:rPr>
              <a:t>Conclusão</a:t>
            </a:r>
            <a:endParaRPr lang="en-US" sz="4000" b="1" dirty="0">
              <a:latin typeface="Times New Roman" panose="02020603050405020304" pitchFamily="18" charset="0"/>
              <a:cs typeface="Times New Roman" panose="02020603050405020304" pitchFamily="18" charset="0"/>
            </a:endParaRPr>
          </a:p>
        </p:txBody>
      </p:sp>
      <p:sp>
        <p:nvSpPr>
          <p:cNvPr id="3" name="Marcador de Posição de Conteúdo 2"/>
          <p:cNvSpPr>
            <a:spLocks noGrp="1"/>
          </p:cNvSpPr>
          <p:nvPr>
            <p:ph idx="1"/>
          </p:nvPr>
        </p:nvSpPr>
        <p:spPr>
          <a:xfrm>
            <a:off x="331304" y="1417983"/>
            <a:ext cx="11688417" cy="5208103"/>
          </a:xfrm>
        </p:spPr>
        <p:txBody>
          <a:bodyPr>
            <a:normAutofit fontScale="85000" lnSpcReduction="10000"/>
          </a:bodyPr>
          <a:lstStyle/>
          <a:p>
            <a:pPr marL="0" indent="0" algn="just">
              <a:lnSpc>
                <a:spcPct val="150000"/>
              </a:lnSpc>
              <a:spcAft>
                <a:spcPts val="800"/>
              </a:spcAft>
              <a:buNone/>
            </a:pPr>
            <a:r>
              <a:rPr lang="pt-BR" sz="19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ERPs</a:t>
            </a:r>
            <a:r>
              <a:rPr lang="pt-BR"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facilitam e auxiliam melhor a gestão das empresas e deixa com que as mesmas se tornem mais fortes para aquilo que é a satisfação das metas e os planos traçados pela a empresa.</a:t>
            </a:r>
            <a:endParaRPr lang="pt-BR"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pt-BR"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Atualmente, os sistemas ERP são essenciais para o gerenciamento de milhares de negócios de todos os portes e em todos os setores. Para as empresas, o ERP é tão indispensável quanto a eletricidade é para os dias de hoje.</a:t>
            </a:r>
            <a:endParaRPr lang="pt-BR"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pt-BR"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Os sistemas ERP estão relacionados a uma infinidade de processos de negócios, além de permitirem o fluxo de dados entre eles. Por meio da coleta de dados transacionais compartilhados de uma organização a partir de várias fontes, os sistemas ERP eliminam a duplicação de dados e fornecem a integridade dos dados com uma única fonte de verdade.</a:t>
            </a:r>
            <a:endParaRPr lang="pt-BR"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pt-BR"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Os sistemas ERP são planejados em torno de uma única estrutura de dados definida (esquema) que um banco de dados comum geralmente tem. Isso ajuda a garantir que as informações usadas na empresa sejam normalizadas e baseadas em definições comuns e experiências do usuário. Essas construções principais são interconectadas com os processos comerciais conduzidos por fluxos de trabalho nos departamentos de negócios (por exemplo, finanças, recursos humanos, engenharia, marketing e operações), conectando sistemas e as pessoas que os usam. Simplificando, o ERP é o veículo para integrar pessoas, processos e tecnologias em uma empresa moderna.</a:t>
            </a:r>
            <a:endParaRPr lang="pt-BR"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2000" dirty="0"/>
          </a:p>
        </p:txBody>
      </p:sp>
      <p:sp>
        <p:nvSpPr>
          <p:cNvPr id="5" name="Espaço Reservado para Número de Slide 4">
            <a:extLst>
              <a:ext uri="{FF2B5EF4-FFF2-40B4-BE49-F238E27FC236}">
                <a16:creationId xmlns:a16="http://schemas.microsoft.com/office/drawing/2014/main" id="{27CA60FD-D5A0-CB97-3724-A7E6CC8DB530}"/>
              </a:ext>
            </a:extLst>
          </p:cNvPr>
          <p:cNvSpPr>
            <a:spLocks noGrp="1"/>
          </p:cNvSpPr>
          <p:nvPr>
            <p:ph type="sldNum" sz="quarter" idx="12"/>
          </p:nvPr>
        </p:nvSpPr>
        <p:spPr/>
        <p:txBody>
          <a:bodyPr/>
          <a:lstStyle/>
          <a:p>
            <a:fld id="{DCBD81AB-225B-49FC-8A65-EC267EAF578A}" type="slidenum">
              <a:rPr lang="en-US" smtClean="0"/>
              <a:t>24</a:t>
            </a:fld>
            <a:endParaRPr lang="en-US"/>
          </a:p>
        </p:txBody>
      </p:sp>
    </p:spTree>
    <p:extLst>
      <p:ext uri="{BB962C8B-B14F-4D97-AF65-F5344CB8AC3E}">
        <p14:creationId xmlns:p14="http://schemas.microsoft.com/office/powerpoint/2010/main" val="177703681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1623"/>
            <a:ext cx="12192000" cy="5206621"/>
          </a:xfrm>
          <a:prstGeom prst="rect">
            <a:avLst/>
          </a:prstGeom>
          <a:effectLst>
            <a:outerShdw blurRad="50800" dist="38100" dir="16200000" rotWithShape="0">
              <a:prstClr val="black">
                <a:alpha val="40000"/>
              </a:prstClr>
            </a:outerShdw>
          </a:effectLst>
        </p:spPr>
        <p:style>
          <a:lnRef idx="2">
            <a:schemeClr val="accent2"/>
          </a:lnRef>
          <a:fillRef idx="1">
            <a:schemeClr val="lt1"/>
          </a:fillRef>
          <a:effectRef idx="0">
            <a:schemeClr val="accent2"/>
          </a:effectRef>
          <a:fontRef idx="minor">
            <a:schemeClr val="dk1"/>
          </a:fontRef>
        </p:style>
      </p:pic>
      <p:sp>
        <p:nvSpPr>
          <p:cNvPr id="2" name="Título 1">
            <a:extLst>
              <a:ext uri="{FF2B5EF4-FFF2-40B4-BE49-F238E27FC236}">
                <a16:creationId xmlns:a16="http://schemas.microsoft.com/office/drawing/2014/main" id="{FD613BA7-E1B4-98CB-0F09-26DFE3D87307}"/>
              </a:ext>
            </a:extLst>
          </p:cNvPr>
          <p:cNvSpPr>
            <a:spLocks noGrp="1"/>
          </p:cNvSpPr>
          <p:nvPr>
            <p:ph type="title"/>
          </p:nvPr>
        </p:nvSpPr>
        <p:spPr>
          <a:xfrm>
            <a:off x="-198784" y="147336"/>
            <a:ext cx="12390783" cy="2291064"/>
          </a:xfrm>
        </p:spPr>
        <p:txBody>
          <a:bodyPr>
            <a:normAutofit/>
          </a:bodyPr>
          <a:lstStyle/>
          <a:p>
            <a:pPr marL="571500" indent="-571500" algn="ctr">
              <a:buFont typeface="Wingdings" panose="05000000000000000000" pitchFamily="2" charset="2"/>
              <a:buChar char="q"/>
            </a:pPr>
            <a:r>
              <a:rPr lang="pt-PT" sz="4400" b="1" dirty="0">
                <a:solidFill>
                  <a:schemeClr val="tx1"/>
                </a:solidFill>
                <a:latin typeface="Times New Roman" panose="02020603050405020304" pitchFamily="18" charset="0"/>
                <a:cs typeface="Times New Roman" panose="02020603050405020304" pitchFamily="18" charset="0"/>
              </a:rPr>
              <a:t>Obrigado pela atenção dispensada !!!</a:t>
            </a:r>
            <a:br>
              <a:rPr lang="pt-PT" sz="4400" b="1" dirty="0">
                <a:solidFill>
                  <a:schemeClr val="tx1"/>
                </a:solidFill>
                <a:latin typeface="Times New Roman" panose="02020603050405020304" pitchFamily="18" charset="0"/>
                <a:cs typeface="Times New Roman" panose="02020603050405020304" pitchFamily="18" charset="0"/>
              </a:rPr>
            </a:br>
            <a:endParaRPr lang="LID4096" sz="4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9652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sz="4000" b="1" dirty="0" err="1">
                <a:latin typeface="Times New Roman" panose="02020603050405020304" pitchFamily="18" charset="0"/>
                <a:cs typeface="Times New Roman" panose="02020603050405020304" pitchFamily="18" charset="0"/>
              </a:rPr>
              <a:t>Características</a:t>
            </a:r>
            <a:r>
              <a:rPr lang="en-US" sz="4000" b="1" dirty="0">
                <a:latin typeface="Times New Roman" panose="02020603050405020304" pitchFamily="18" charset="0"/>
                <a:cs typeface="Times New Roman" panose="02020603050405020304" pitchFamily="18" charset="0"/>
              </a:rPr>
              <a:t> do ERP</a:t>
            </a:r>
          </a:p>
        </p:txBody>
      </p:sp>
      <p:sp>
        <p:nvSpPr>
          <p:cNvPr id="3" name="Marcador de Posição de Conteúdo 2"/>
          <p:cNvSpPr>
            <a:spLocks noGrp="1"/>
          </p:cNvSpPr>
          <p:nvPr>
            <p:ph idx="1"/>
          </p:nvPr>
        </p:nvSpPr>
        <p:spPr>
          <a:xfrm>
            <a:off x="1656522" y="1577009"/>
            <a:ext cx="10071652" cy="4505739"/>
          </a:xfrm>
        </p:spPr>
        <p:txBody>
          <a:bodyPr>
            <a:normAutofit/>
          </a:bodyPr>
          <a:lstStyle/>
          <a:p>
            <a:pPr lvl="0">
              <a:lnSpc>
                <a:spcPct val="150000"/>
              </a:lnSpc>
              <a:spcAft>
                <a:spcPts val="800"/>
              </a:spcAft>
              <a:buFont typeface="Wingdings" panose="05000000000000000000" pitchFamily="2" charset="2"/>
              <a:buChar char="q"/>
              <a:tabLst>
                <a:tab pos="457200" algn="l"/>
              </a:tabLst>
            </a:pPr>
            <a:r>
              <a:rPr lang="pt-BR" sz="2000" dirty="0">
                <a:latin typeface="Times New Roman" panose="02020603050405020304" pitchFamily="18" charset="0"/>
                <a:cs typeface="Times New Roman" panose="02020603050405020304" pitchFamily="18" charset="0"/>
              </a:rPr>
              <a:t> </a:t>
            </a:r>
            <a:r>
              <a:rPr lang="pt-BR" dirty="0">
                <a:effectLst/>
                <a:latin typeface="Times New Roman" panose="02020603050405020304" pitchFamily="18" charset="0"/>
                <a:ea typeface="Calibri" panose="020F0502020204030204" pitchFamily="34" charset="0"/>
                <a:cs typeface="Times New Roman" panose="02020603050405020304" pitchFamily="18" charset="0"/>
              </a:rPr>
              <a:t>Base de dados única. </a:t>
            </a:r>
          </a:p>
          <a:p>
            <a:pPr lvl="0">
              <a:lnSpc>
                <a:spcPct val="150000"/>
              </a:lnSpc>
              <a:spcAft>
                <a:spcPts val="800"/>
              </a:spcAft>
              <a:buFont typeface="Wingdings" panose="05000000000000000000" pitchFamily="2" charset="2"/>
              <a:buChar char="q"/>
              <a:tabLst>
                <a:tab pos="457200" algn="l"/>
              </a:tabLst>
            </a:pPr>
            <a:r>
              <a:rPr lang="pt-BR" dirty="0">
                <a:effectLst/>
                <a:latin typeface="Times New Roman" panose="02020603050405020304" pitchFamily="18" charset="0"/>
                <a:ea typeface="Calibri" panose="020F0502020204030204" pitchFamily="34" charset="0"/>
                <a:cs typeface="Times New Roman" panose="02020603050405020304" pitchFamily="18" charset="0"/>
              </a:rPr>
              <a:t>Suporta todas as áreas da empresa. </a:t>
            </a:r>
          </a:p>
          <a:p>
            <a:pPr lvl="0">
              <a:lnSpc>
                <a:spcPct val="150000"/>
              </a:lnSpc>
              <a:spcAft>
                <a:spcPts val="800"/>
              </a:spcAft>
              <a:buFont typeface="Wingdings" panose="05000000000000000000" pitchFamily="2" charset="2"/>
              <a:buChar char="q"/>
              <a:tabLst>
                <a:tab pos="457200" algn="l"/>
              </a:tabLst>
            </a:pPr>
            <a:r>
              <a:rPr lang="pt-BR" dirty="0">
                <a:effectLst/>
                <a:latin typeface="Times New Roman" panose="02020603050405020304" pitchFamily="18" charset="0"/>
                <a:ea typeface="Calibri" panose="020F0502020204030204" pitchFamily="34" charset="0"/>
                <a:cs typeface="Times New Roman" panose="02020603050405020304" pitchFamily="18" charset="0"/>
              </a:rPr>
              <a:t>Obtenção da informação em tempo real. </a:t>
            </a:r>
          </a:p>
          <a:p>
            <a:pPr lvl="0">
              <a:lnSpc>
                <a:spcPct val="150000"/>
              </a:lnSpc>
              <a:spcAft>
                <a:spcPts val="800"/>
              </a:spcAft>
              <a:buFont typeface="Wingdings" panose="05000000000000000000" pitchFamily="2" charset="2"/>
              <a:buChar char="q"/>
              <a:tabLst>
                <a:tab pos="457200" algn="l"/>
              </a:tabLst>
            </a:pPr>
            <a:r>
              <a:rPr lang="pt-BR" dirty="0">
                <a:effectLst/>
                <a:latin typeface="Times New Roman" panose="02020603050405020304" pitchFamily="18" charset="0"/>
                <a:ea typeface="Calibri" panose="020F0502020204030204" pitchFamily="34" charset="0"/>
                <a:cs typeface="Times New Roman" panose="02020603050405020304" pitchFamily="18" charset="0"/>
              </a:rPr>
              <a:t>Possibilita maior controle sobre a empresa.</a:t>
            </a:r>
          </a:p>
          <a:p>
            <a:pPr lvl="0">
              <a:lnSpc>
                <a:spcPct val="150000"/>
              </a:lnSpc>
              <a:spcAft>
                <a:spcPts val="800"/>
              </a:spcAft>
              <a:buFont typeface="Wingdings" panose="05000000000000000000" pitchFamily="2" charset="2"/>
              <a:buChar char="q"/>
              <a:tabLst>
                <a:tab pos="457200" algn="l"/>
              </a:tabLst>
            </a:pPr>
            <a:r>
              <a:rPr lang="pt-BR" dirty="0">
                <a:effectLst/>
                <a:latin typeface="Times New Roman" panose="02020603050405020304" pitchFamily="18" charset="0"/>
                <a:ea typeface="Calibri" panose="020F0502020204030204" pitchFamily="34" charset="0"/>
                <a:cs typeface="Times New Roman" panose="02020603050405020304" pitchFamily="18" charset="0"/>
              </a:rPr>
              <a:t>Auxilia a tomada de decisão. </a:t>
            </a:r>
          </a:p>
          <a:p>
            <a:pPr lvl="0">
              <a:lnSpc>
                <a:spcPct val="150000"/>
              </a:lnSpc>
              <a:spcAft>
                <a:spcPts val="800"/>
              </a:spcAft>
              <a:buFont typeface="Wingdings" panose="05000000000000000000" pitchFamily="2" charset="2"/>
              <a:buChar char="q"/>
              <a:tabLst>
                <a:tab pos="457200" algn="l"/>
              </a:tabLst>
            </a:pPr>
            <a:r>
              <a:rPr lang="pt-BR" dirty="0">
                <a:effectLst/>
                <a:latin typeface="Times New Roman" panose="02020603050405020304" pitchFamily="18" charset="0"/>
                <a:ea typeface="Calibri" panose="020F0502020204030204" pitchFamily="34" charset="0"/>
                <a:cs typeface="Times New Roman" panose="02020603050405020304" pitchFamily="18" charset="0"/>
              </a:rPr>
              <a:t>Orientação a processos. </a:t>
            </a:r>
          </a:p>
          <a:p>
            <a:pPr lvl="0">
              <a:lnSpc>
                <a:spcPct val="150000"/>
              </a:lnSpc>
              <a:spcAft>
                <a:spcPts val="800"/>
              </a:spcAft>
              <a:buFont typeface="Wingdings" panose="05000000000000000000" pitchFamily="2" charset="2"/>
              <a:buChar char="q"/>
              <a:tabLst>
                <a:tab pos="457200" algn="l"/>
              </a:tabLst>
            </a:pPr>
            <a:r>
              <a:rPr lang="pt-BR" dirty="0">
                <a:effectLst/>
                <a:latin typeface="Times New Roman" panose="02020603050405020304" pitchFamily="18" charset="0"/>
                <a:ea typeface="Calibri" panose="020F0502020204030204" pitchFamily="34" charset="0"/>
                <a:cs typeface="Times New Roman" panose="02020603050405020304" pitchFamily="18" charset="0"/>
              </a:rPr>
              <a:t>Melhor gerenciamento da informação.</a:t>
            </a:r>
          </a:p>
        </p:txBody>
      </p:sp>
      <p:sp>
        <p:nvSpPr>
          <p:cNvPr id="5" name="Espaço Reservado para Número de Slide 4">
            <a:extLst>
              <a:ext uri="{FF2B5EF4-FFF2-40B4-BE49-F238E27FC236}">
                <a16:creationId xmlns:a16="http://schemas.microsoft.com/office/drawing/2014/main" id="{8A929511-C21E-C98D-7661-90B5A4DD6E2C}"/>
              </a:ext>
            </a:extLst>
          </p:cNvPr>
          <p:cNvSpPr>
            <a:spLocks noGrp="1"/>
          </p:cNvSpPr>
          <p:nvPr>
            <p:ph type="sldNum" sz="quarter" idx="12"/>
          </p:nvPr>
        </p:nvSpPr>
        <p:spPr/>
        <p:txBody>
          <a:bodyPr/>
          <a:lstStyle/>
          <a:p>
            <a:fld id="{DCBD81AB-225B-49FC-8A65-EC267EAF578A}" type="slidenum">
              <a:rPr lang="en-US" smtClean="0"/>
              <a:t>3</a:t>
            </a:fld>
            <a:endParaRPr lang="en-US"/>
          </a:p>
        </p:txBody>
      </p:sp>
    </p:spTree>
    <p:extLst>
      <p:ext uri="{BB962C8B-B14F-4D97-AF65-F5344CB8AC3E}">
        <p14:creationId xmlns:p14="http://schemas.microsoft.com/office/powerpoint/2010/main" val="288063349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33899" y="529101"/>
            <a:ext cx="8911687" cy="1280890"/>
          </a:xfrm>
        </p:spPr>
        <p:txBody>
          <a:bodyPr>
            <a:normAutofit/>
          </a:bodyPr>
          <a:lstStyle/>
          <a:p>
            <a:pPr algn="ctr"/>
            <a:r>
              <a:rPr lang="en-US" sz="4000" b="1" dirty="0" err="1">
                <a:latin typeface="Times New Roman" panose="02020603050405020304" pitchFamily="18" charset="0"/>
                <a:cs typeface="Times New Roman" panose="02020603050405020304" pitchFamily="18" charset="0"/>
              </a:rPr>
              <a:t>Tipos</a:t>
            </a:r>
            <a:r>
              <a:rPr lang="en-US" sz="4000" b="1" dirty="0">
                <a:latin typeface="Times New Roman" panose="02020603050405020304" pitchFamily="18" charset="0"/>
                <a:cs typeface="Times New Roman" panose="02020603050405020304" pitchFamily="18" charset="0"/>
              </a:rPr>
              <a:t> de ERP</a:t>
            </a:r>
          </a:p>
        </p:txBody>
      </p:sp>
      <p:sp>
        <p:nvSpPr>
          <p:cNvPr id="3" name="Marcador de Posição de Conteúdo 2"/>
          <p:cNvSpPr>
            <a:spLocks noGrp="1"/>
          </p:cNvSpPr>
          <p:nvPr>
            <p:ph idx="1"/>
          </p:nvPr>
        </p:nvSpPr>
        <p:spPr>
          <a:xfrm>
            <a:off x="1781492" y="1809991"/>
            <a:ext cx="8915400" cy="3777622"/>
          </a:xfrm>
        </p:spPr>
        <p:txBody>
          <a:bodyPr/>
          <a:lstStyle/>
          <a:p>
            <a:pPr marL="0" indent="0">
              <a:lnSpc>
                <a:spcPct val="150000"/>
              </a:lnSpc>
              <a:spcAft>
                <a:spcPts val="800"/>
              </a:spcAft>
              <a:buNone/>
            </a:pPr>
            <a:r>
              <a:rPr lang="pt-BR" sz="2000" b="1" dirty="0">
                <a:effectLst/>
                <a:latin typeface="Times New Roman" panose="02020603050405020304" pitchFamily="18" charset="0"/>
                <a:ea typeface="Calibri" panose="020F0502020204030204" pitchFamily="34" charset="0"/>
                <a:cs typeface="Times New Roman" panose="02020603050405020304" pitchFamily="18" charset="0"/>
              </a:rPr>
              <a:t>Legado</a:t>
            </a:r>
          </a:p>
          <a:p>
            <a:pPr marL="0" indent="0">
              <a:lnSpc>
                <a:spcPct val="150000"/>
              </a:lnSpc>
              <a:spcAft>
                <a:spcPts val="800"/>
              </a:spcAft>
              <a:buNone/>
            </a:pPr>
            <a:r>
              <a:rPr lang="pt-BR" sz="2400" dirty="0">
                <a:effectLst/>
                <a:latin typeface="Times New Roman" panose="02020603050405020304" pitchFamily="18" charset="0"/>
                <a:ea typeface="Calibri" panose="020F0502020204030204" pitchFamily="34" charset="0"/>
                <a:cs typeface="Times New Roman" panose="02020603050405020304" pitchFamily="18" charset="0"/>
              </a:rPr>
              <a:t>É </a:t>
            </a:r>
            <a:r>
              <a:rPr lang="pt-BR" sz="2400" dirty="0">
                <a:latin typeface="Times New Roman" panose="02020603050405020304" pitchFamily="18" charset="0"/>
                <a:ea typeface="Calibri" panose="020F0502020204030204" pitchFamily="34" charset="0"/>
                <a:cs typeface="Times New Roman" panose="02020603050405020304" pitchFamily="18" charset="0"/>
              </a:rPr>
              <a:t>o </a:t>
            </a:r>
            <a:r>
              <a:rPr lang="pt-BR" sz="2400" dirty="0">
                <a:effectLst/>
                <a:latin typeface="Times New Roman" panose="02020603050405020304" pitchFamily="18" charset="0"/>
                <a:ea typeface="Calibri" panose="020F0502020204030204" pitchFamily="34" charset="0"/>
                <a:cs typeface="Times New Roman" panose="02020603050405020304" pitchFamily="18" charset="0"/>
              </a:rPr>
              <a:t>ERP que não utiliza as tecnologias mais modernas. Ele se baseia em outras, com linguagens de programação defasadas, carentes de melhorias ou que simplesmente foram descontinuadas. Na maioria das vezes, não oferecem mais suporte ou opção de atualização.</a:t>
            </a:r>
          </a:p>
        </p:txBody>
      </p:sp>
      <p:sp>
        <p:nvSpPr>
          <p:cNvPr id="6" name="Espaço Reservado para Número de Slide 5">
            <a:extLst>
              <a:ext uri="{FF2B5EF4-FFF2-40B4-BE49-F238E27FC236}">
                <a16:creationId xmlns:a16="http://schemas.microsoft.com/office/drawing/2014/main" id="{F29A96D2-FB54-A8F8-9C2A-936986D7E207}"/>
              </a:ext>
            </a:extLst>
          </p:cNvPr>
          <p:cNvSpPr>
            <a:spLocks noGrp="1"/>
          </p:cNvSpPr>
          <p:nvPr>
            <p:ph type="sldNum" sz="quarter" idx="12"/>
          </p:nvPr>
        </p:nvSpPr>
        <p:spPr/>
        <p:txBody>
          <a:bodyPr/>
          <a:lstStyle/>
          <a:p>
            <a:fld id="{DCBD81AB-225B-49FC-8A65-EC267EAF578A}" type="slidenum">
              <a:rPr lang="en-US" smtClean="0"/>
              <a:t>4</a:t>
            </a:fld>
            <a:endParaRPr lang="en-US"/>
          </a:p>
        </p:txBody>
      </p:sp>
    </p:spTree>
    <p:extLst>
      <p:ext uri="{BB962C8B-B14F-4D97-AF65-F5344CB8AC3E}">
        <p14:creationId xmlns:p14="http://schemas.microsoft.com/office/powerpoint/2010/main" val="285609519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33899" y="529101"/>
            <a:ext cx="8911687" cy="1280890"/>
          </a:xfrm>
        </p:spPr>
        <p:txBody>
          <a:bodyPr>
            <a:normAutofit/>
          </a:bodyPr>
          <a:lstStyle/>
          <a:p>
            <a:pPr algn="ctr"/>
            <a:r>
              <a:rPr lang="en-US" sz="4000" b="1" dirty="0" err="1">
                <a:latin typeface="Times New Roman" panose="02020603050405020304" pitchFamily="18" charset="0"/>
                <a:cs typeface="Times New Roman" panose="02020603050405020304" pitchFamily="18" charset="0"/>
              </a:rPr>
              <a:t>Tipos</a:t>
            </a:r>
            <a:r>
              <a:rPr lang="en-US" sz="4000" b="1" dirty="0">
                <a:latin typeface="Times New Roman" panose="02020603050405020304" pitchFamily="18" charset="0"/>
                <a:cs typeface="Times New Roman" panose="02020603050405020304" pitchFamily="18" charset="0"/>
              </a:rPr>
              <a:t> de ERP</a:t>
            </a:r>
          </a:p>
        </p:txBody>
      </p:sp>
      <p:sp>
        <p:nvSpPr>
          <p:cNvPr id="3" name="Marcador de Posição de Conteúdo 2"/>
          <p:cNvSpPr>
            <a:spLocks noGrp="1"/>
          </p:cNvSpPr>
          <p:nvPr>
            <p:ph idx="1"/>
          </p:nvPr>
        </p:nvSpPr>
        <p:spPr>
          <a:xfrm>
            <a:off x="1781492" y="1809991"/>
            <a:ext cx="9668386" cy="3777622"/>
          </a:xfrm>
        </p:spPr>
        <p:txBody>
          <a:bodyPr/>
          <a:lstStyle/>
          <a:p>
            <a:pPr marL="0" indent="0">
              <a:lnSpc>
                <a:spcPct val="150000"/>
              </a:lnSpc>
              <a:spcAft>
                <a:spcPts val="800"/>
              </a:spcAft>
              <a:buNone/>
            </a:pPr>
            <a:r>
              <a:rPr lang="pt-BR" sz="2400" b="1" dirty="0">
                <a:effectLst/>
                <a:latin typeface="Times New Roman" panose="02020603050405020304" pitchFamily="18" charset="0"/>
                <a:ea typeface="Calibri" panose="020F0502020204030204" pitchFamily="34" charset="0"/>
                <a:cs typeface="Times New Roman" panose="02020603050405020304" pitchFamily="18" charset="0"/>
              </a:rPr>
              <a:t>Engessado</a:t>
            </a:r>
          </a:p>
          <a:p>
            <a:pPr marL="0" indent="0" algn="just">
              <a:lnSpc>
                <a:spcPct val="150000"/>
              </a:lnSpc>
              <a:spcAft>
                <a:spcPts val="800"/>
              </a:spcAft>
              <a:buNone/>
            </a:pP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São opções mais baratas por terem grandes limitações de recursos e funções. Se a intenção da empresa é obter integração, ganhar agilidade e crescer com segurança, um ERP engessado não é a melhor solução. Normalmente adquirido por empresas menores, ele geralmente exige substituição por outros sistemas em pouco tempo</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Espaço Reservado para Número de Slide 4">
            <a:extLst>
              <a:ext uri="{FF2B5EF4-FFF2-40B4-BE49-F238E27FC236}">
                <a16:creationId xmlns:a16="http://schemas.microsoft.com/office/drawing/2014/main" id="{35115561-2484-BEE8-F46D-E261F7EB5685}"/>
              </a:ext>
            </a:extLst>
          </p:cNvPr>
          <p:cNvSpPr>
            <a:spLocks noGrp="1"/>
          </p:cNvSpPr>
          <p:nvPr>
            <p:ph type="sldNum" sz="quarter" idx="12"/>
          </p:nvPr>
        </p:nvSpPr>
        <p:spPr/>
        <p:txBody>
          <a:bodyPr/>
          <a:lstStyle/>
          <a:p>
            <a:fld id="{DCBD81AB-225B-49FC-8A65-EC267EAF578A}" type="slidenum">
              <a:rPr lang="en-US" smtClean="0"/>
              <a:t>5</a:t>
            </a:fld>
            <a:endParaRPr lang="en-US"/>
          </a:p>
        </p:txBody>
      </p:sp>
    </p:spTree>
    <p:extLst>
      <p:ext uri="{BB962C8B-B14F-4D97-AF65-F5344CB8AC3E}">
        <p14:creationId xmlns:p14="http://schemas.microsoft.com/office/powerpoint/2010/main" val="26817753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33899" y="529101"/>
            <a:ext cx="8911687" cy="1280890"/>
          </a:xfrm>
        </p:spPr>
        <p:txBody>
          <a:bodyPr>
            <a:normAutofit/>
          </a:bodyPr>
          <a:lstStyle/>
          <a:p>
            <a:pPr algn="ctr"/>
            <a:r>
              <a:rPr lang="en-US" sz="4000" b="1" dirty="0" err="1">
                <a:latin typeface="Times New Roman" panose="02020603050405020304" pitchFamily="18" charset="0"/>
                <a:cs typeface="Times New Roman" panose="02020603050405020304" pitchFamily="18" charset="0"/>
              </a:rPr>
              <a:t>Tipos</a:t>
            </a:r>
            <a:r>
              <a:rPr lang="en-US" sz="4000" b="1" dirty="0">
                <a:latin typeface="Times New Roman" panose="02020603050405020304" pitchFamily="18" charset="0"/>
                <a:cs typeface="Times New Roman" panose="02020603050405020304" pitchFamily="18" charset="0"/>
              </a:rPr>
              <a:t> de ERP</a:t>
            </a:r>
          </a:p>
        </p:txBody>
      </p:sp>
      <p:sp>
        <p:nvSpPr>
          <p:cNvPr id="3" name="Marcador de Posição de Conteúdo 2"/>
          <p:cNvSpPr>
            <a:spLocks noGrp="1"/>
          </p:cNvSpPr>
          <p:nvPr>
            <p:ph idx="1"/>
          </p:nvPr>
        </p:nvSpPr>
        <p:spPr>
          <a:xfrm>
            <a:off x="1351722" y="1809991"/>
            <a:ext cx="10098156" cy="3777622"/>
          </a:xfrm>
        </p:spPr>
        <p:txBody>
          <a:bodyPr/>
          <a:lstStyle/>
          <a:p>
            <a:pPr marL="0" indent="0">
              <a:lnSpc>
                <a:spcPct val="150000"/>
              </a:lnSpc>
              <a:spcAft>
                <a:spcPts val="800"/>
              </a:spcAft>
              <a:buNone/>
            </a:pPr>
            <a:r>
              <a:rPr lang="pt-BR" sz="2400" b="1" dirty="0">
                <a:effectLst/>
                <a:latin typeface="Times New Roman" panose="02020603050405020304" pitchFamily="18" charset="0"/>
                <a:ea typeface="Calibri" panose="020F0502020204030204" pitchFamily="34" charset="0"/>
                <a:cs typeface="Times New Roman" panose="02020603050405020304" pitchFamily="18" charset="0"/>
              </a:rPr>
              <a:t>Verticalizado</a:t>
            </a:r>
          </a:p>
          <a:p>
            <a:pPr marL="0" indent="0" algn="just">
              <a:lnSpc>
                <a:spcPct val="150000"/>
              </a:lnSpc>
              <a:spcAft>
                <a:spcPts val="800"/>
              </a:spcAft>
              <a:buNone/>
            </a:pPr>
            <a:r>
              <a:rPr lang="pt-BR" sz="2000" dirty="0">
                <a:effectLst/>
                <a:latin typeface="Times New Roman" panose="02020603050405020304" pitchFamily="18" charset="0"/>
                <a:ea typeface="Calibri" panose="020F0502020204030204" pitchFamily="34" charset="0"/>
                <a:cs typeface="Times New Roman" panose="02020603050405020304" pitchFamily="18" charset="0"/>
              </a:rPr>
              <a:t>É um ERP voltado somente para um único ponto de vendas, muito comum em lojas físicas ou franquias. Ele não permite gerir várias instâncias da empresa de forma integrada. Serve para controlar comissões e promoções, fazendo o cadastro de produtos, controle de estoque, compras e finanças, porém, de forma limitada.</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Espaço Reservado para Número de Slide 4">
            <a:extLst>
              <a:ext uri="{FF2B5EF4-FFF2-40B4-BE49-F238E27FC236}">
                <a16:creationId xmlns:a16="http://schemas.microsoft.com/office/drawing/2014/main" id="{CB97C18B-E6F6-C301-BDD7-145D74C918E8}"/>
              </a:ext>
            </a:extLst>
          </p:cNvPr>
          <p:cNvSpPr>
            <a:spLocks noGrp="1"/>
          </p:cNvSpPr>
          <p:nvPr>
            <p:ph type="sldNum" sz="quarter" idx="12"/>
          </p:nvPr>
        </p:nvSpPr>
        <p:spPr/>
        <p:txBody>
          <a:bodyPr/>
          <a:lstStyle/>
          <a:p>
            <a:fld id="{DCBD81AB-225B-49FC-8A65-EC267EAF578A}" type="slidenum">
              <a:rPr lang="en-US" smtClean="0"/>
              <a:t>6</a:t>
            </a:fld>
            <a:endParaRPr lang="en-US"/>
          </a:p>
        </p:txBody>
      </p:sp>
    </p:spTree>
    <p:extLst>
      <p:ext uri="{BB962C8B-B14F-4D97-AF65-F5344CB8AC3E}">
        <p14:creationId xmlns:p14="http://schemas.microsoft.com/office/powerpoint/2010/main" val="111660838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Tipos</a:t>
            </a:r>
            <a:r>
              <a:rPr lang="en-US" dirty="0">
                <a:latin typeface="Times New Roman" panose="02020603050405020304" pitchFamily="18" charset="0"/>
                <a:cs typeface="Times New Roman" panose="02020603050405020304" pitchFamily="18" charset="0"/>
              </a:rPr>
              <a:t> de ERP Cont.</a:t>
            </a:r>
          </a:p>
        </p:txBody>
      </p:sp>
      <p:sp>
        <p:nvSpPr>
          <p:cNvPr id="3" name="Marcador de Posição de Conteúdo 2"/>
          <p:cNvSpPr>
            <a:spLocks noGrp="1"/>
          </p:cNvSpPr>
          <p:nvPr>
            <p:ph idx="1"/>
          </p:nvPr>
        </p:nvSpPr>
        <p:spPr>
          <a:xfrm>
            <a:off x="1608613" y="1905000"/>
            <a:ext cx="9430447" cy="3777622"/>
          </a:xfrm>
        </p:spPr>
        <p:txBody>
          <a:bodyPr>
            <a:noAutofit/>
          </a:bodyPr>
          <a:lstStyle/>
          <a:p>
            <a:pPr marL="0" indent="0">
              <a:buNone/>
            </a:pPr>
            <a:r>
              <a:rPr lang="en-US" sz="3200" b="1" dirty="0">
                <a:latin typeface="Times New Roman" panose="02020603050405020304" pitchFamily="18" charset="0"/>
                <a:cs typeface="Times New Roman" panose="02020603050405020304" pitchFamily="18" charset="0"/>
              </a:rPr>
              <a:t>ERP on-cloud (</a:t>
            </a:r>
            <a:r>
              <a:rPr lang="en-US" sz="3200" b="1" dirty="0" err="1">
                <a:latin typeface="Times New Roman" panose="02020603050405020304" pitchFamily="18" charset="0"/>
                <a:cs typeface="Times New Roman" panose="02020603050405020304" pitchFamily="18" charset="0"/>
              </a:rPr>
              <a:t>nuvem</a:t>
            </a:r>
            <a:r>
              <a:rPr lang="en-US" sz="3200" b="1" dirty="0">
                <a:latin typeface="Times New Roman" panose="02020603050405020304" pitchFamily="18" charset="0"/>
                <a:cs typeface="Times New Roman" panose="02020603050405020304" pitchFamily="18" charset="0"/>
              </a:rPr>
              <a:t>)</a:t>
            </a:r>
          </a:p>
          <a:p>
            <a:pPr algn="just"/>
            <a:r>
              <a:rPr lang="pt-BR" sz="2800" dirty="0">
                <a:latin typeface="Times New Roman" panose="02020603050405020304" pitchFamily="18" charset="0"/>
                <a:cs typeface="Times New Roman" panose="02020603050405020304" pitchFamily="18" charset="0"/>
              </a:rPr>
              <a:t>Possuí uma enorme garantia de eficiência;</a:t>
            </a:r>
          </a:p>
          <a:p>
            <a:pPr algn="just"/>
            <a:r>
              <a:rPr lang="pt-BR" sz="2800" dirty="0">
                <a:latin typeface="Times New Roman" panose="02020603050405020304" pitchFamily="18" charset="0"/>
                <a:cs typeface="Times New Roman" panose="02020603050405020304" pitchFamily="18" charset="0"/>
              </a:rPr>
              <a:t>Um ERP online;</a:t>
            </a:r>
          </a:p>
          <a:p>
            <a:pPr algn="just"/>
            <a:r>
              <a:rPr lang="pt-BR" sz="2800" dirty="0">
                <a:latin typeface="Times New Roman" panose="02020603050405020304" pitchFamily="18" charset="0"/>
                <a:cs typeface="Times New Roman" panose="02020603050405020304" pitchFamily="18" charset="0"/>
              </a:rPr>
              <a:t>Acessado de qualquer máquina com internet;</a:t>
            </a:r>
          </a:p>
          <a:p>
            <a:pPr algn="just"/>
            <a:r>
              <a:rPr lang="en-US" sz="2800" dirty="0">
                <a:latin typeface="Times New Roman" panose="02020603050405020304" pitchFamily="18" charset="0"/>
                <a:cs typeface="Times New Roman" panose="02020603050405020304" pitchFamily="18" charset="0"/>
              </a:rPr>
              <a:t> Sem </a:t>
            </a:r>
            <a:r>
              <a:rPr lang="en-US" sz="2800" dirty="0" err="1">
                <a:latin typeface="Times New Roman" panose="02020603050405020304" pitchFamily="18" charset="0"/>
                <a:cs typeface="Times New Roman" panose="02020603050405020304" pitchFamily="18" charset="0"/>
              </a:rPr>
              <a:t>necessidade</a:t>
            </a:r>
            <a:r>
              <a:rPr lang="en-US" sz="2800" dirty="0">
                <a:latin typeface="Times New Roman" panose="02020603050405020304" pitchFamily="18" charset="0"/>
                <a:cs typeface="Times New Roman" panose="02020603050405020304" pitchFamily="18" charset="0"/>
              </a:rPr>
              <a:t> de </a:t>
            </a:r>
            <a:r>
              <a:rPr lang="en-US" sz="2800" dirty="0" err="1">
                <a:latin typeface="Times New Roman" panose="02020603050405020304" pitchFamily="18" charset="0"/>
                <a:cs typeface="Times New Roman" panose="02020603050405020304" pitchFamily="18" charset="0"/>
              </a:rPr>
              <a:t>instalação</a:t>
            </a:r>
            <a:r>
              <a:rPr lang="en-US" sz="2800" dirty="0">
                <a:latin typeface="Times New Roman" panose="02020603050405020304" pitchFamily="18" charset="0"/>
                <a:cs typeface="Times New Roman" panose="02020603050405020304" pitchFamily="18" charset="0"/>
              </a:rPr>
              <a:t>;</a:t>
            </a:r>
          </a:p>
        </p:txBody>
      </p:sp>
      <p:pic>
        <p:nvPicPr>
          <p:cNvPr id="5" name="Imagem 4"/>
          <p:cNvPicPr>
            <a:picLocks noChangeAspect="1"/>
          </p:cNvPicPr>
          <p:nvPr/>
        </p:nvPicPr>
        <p:blipFill>
          <a:blip r:embed="rId2"/>
          <a:stretch>
            <a:fillRect/>
          </a:stretch>
        </p:blipFill>
        <p:spPr>
          <a:xfrm>
            <a:off x="9131344" y="2017132"/>
            <a:ext cx="2439353" cy="2823736"/>
          </a:xfrm>
          <a:prstGeom prst="rect">
            <a:avLst/>
          </a:prstGeom>
        </p:spPr>
      </p:pic>
      <p:sp>
        <p:nvSpPr>
          <p:cNvPr id="6" name="Espaço Reservado para Número de Slide 5">
            <a:extLst>
              <a:ext uri="{FF2B5EF4-FFF2-40B4-BE49-F238E27FC236}">
                <a16:creationId xmlns:a16="http://schemas.microsoft.com/office/drawing/2014/main" id="{FFF6F476-FF28-ECB8-746F-7E523C58AC03}"/>
              </a:ext>
            </a:extLst>
          </p:cNvPr>
          <p:cNvSpPr>
            <a:spLocks noGrp="1"/>
          </p:cNvSpPr>
          <p:nvPr>
            <p:ph type="sldNum" sz="quarter" idx="12"/>
          </p:nvPr>
        </p:nvSpPr>
        <p:spPr/>
        <p:txBody>
          <a:bodyPr/>
          <a:lstStyle/>
          <a:p>
            <a:fld id="{DCBD81AB-225B-49FC-8A65-EC267EAF578A}" type="slidenum">
              <a:rPr lang="en-US" smtClean="0"/>
              <a:t>7</a:t>
            </a:fld>
            <a:endParaRPr lang="en-US"/>
          </a:p>
        </p:txBody>
      </p:sp>
    </p:spTree>
    <p:extLst>
      <p:ext uri="{BB962C8B-B14F-4D97-AF65-F5344CB8AC3E}">
        <p14:creationId xmlns:p14="http://schemas.microsoft.com/office/powerpoint/2010/main" val="140830689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pt-BR" b="1" dirty="0">
                <a:effectLst/>
                <a:latin typeface="Times New Roman" panose="02020603050405020304" pitchFamily="18" charset="0"/>
                <a:ea typeface="Calibri" panose="020F0502020204030204" pitchFamily="34" charset="0"/>
                <a:cs typeface="Times New Roman" panose="02020603050405020304" pitchFamily="18" charset="0"/>
              </a:rPr>
              <a:t>FASES DE IMPLANTAÇÃO DE ERP’S</a:t>
            </a:r>
            <a:br>
              <a:rPr lang="pt-BR" sz="1800" dirty="0">
                <a:effectLst/>
                <a:latin typeface="Calibri" panose="020F0502020204030204" pitchFamily="34" charset="0"/>
                <a:ea typeface="Calibri" panose="020F0502020204030204" pitchFamily="34" charset="0"/>
                <a:cs typeface="Times New Roman" panose="02020603050405020304" pitchFamily="18" charset="0"/>
              </a:rPr>
            </a:br>
            <a:br>
              <a:rPr lang="en-US" dirty="0"/>
            </a:br>
            <a:endParaRPr lang="en-US" dirty="0"/>
          </a:p>
        </p:txBody>
      </p:sp>
      <p:sp>
        <p:nvSpPr>
          <p:cNvPr id="3" name="Marcador de Posição de Conteúdo 2"/>
          <p:cNvSpPr>
            <a:spLocks noGrp="1"/>
          </p:cNvSpPr>
          <p:nvPr>
            <p:ph idx="1"/>
          </p:nvPr>
        </p:nvSpPr>
        <p:spPr>
          <a:xfrm>
            <a:off x="1577009" y="1905000"/>
            <a:ext cx="9927603" cy="4071730"/>
          </a:xfrm>
        </p:spPr>
        <p:txBody>
          <a:bodyPr>
            <a:normAutofit/>
          </a:bodyPr>
          <a:lstStyle/>
          <a:p>
            <a:pPr>
              <a:buFont typeface="+mj-lt"/>
              <a:buAutoNum type="arabicPeriod"/>
            </a:pPr>
            <a:r>
              <a:rPr lang="en-US" sz="2800" b="1" dirty="0" err="1">
                <a:latin typeface="Times New Roman" panose="02020603050405020304" pitchFamily="18" charset="0"/>
                <a:cs typeface="Times New Roman" panose="02020603050405020304" pitchFamily="18" charset="0"/>
              </a:rPr>
              <a:t>Planeamento</a:t>
            </a:r>
            <a:r>
              <a:rPr lang="en-US" sz="2800" b="1" dirty="0">
                <a:latin typeface="Times New Roman" panose="02020603050405020304" pitchFamily="18" charset="0"/>
                <a:cs typeface="Times New Roman" panose="02020603050405020304" pitchFamily="18" charset="0"/>
              </a:rPr>
              <a:t>;</a:t>
            </a:r>
          </a:p>
          <a:p>
            <a:pPr>
              <a:buFont typeface="+mj-lt"/>
              <a:buAutoNum type="arabicPeriod"/>
            </a:pPr>
            <a:r>
              <a:rPr lang="en-US" sz="2800" b="1" dirty="0" err="1">
                <a:latin typeface="Times New Roman" panose="02020603050405020304" pitchFamily="18" charset="0"/>
                <a:cs typeface="Times New Roman" panose="02020603050405020304" pitchFamily="18" charset="0"/>
              </a:rPr>
              <a:t>Ánalise</a:t>
            </a:r>
            <a:r>
              <a:rPr lang="en-US" sz="2800" b="1" dirty="0">
                <a:latin typeface="Times New Roman" panose="02020603050405020304" pitchFamily="18" charset="0"/>
                <a:cs typeface="Times New Roman" panose="02020603050405020304" pitchFamily="18" charset="0"/>
              </a:rPr>
              <a:t>;</a:t>
            </a:r>
          </a:p>
          <a:p>
            <a:pPr>
              <a:buFont typeface="+mj-lt"/>
              <a:buAutoNum type="arabicPeriod"/>
            </a:pPr>
            <a:r>
              <a:rPr lang="en-US" sz="2800" b="1" dirty="0" err="1">
                <a:latin typeface="Times New Roman" panose="02020603050405020304" pitchFamily="18" charset="0"/>
                <a:cs typeface="Times New Roman" panose="02020603050405020304" pitchFamily="18" charset="0"/>
              </a:rPr>
              <a:t>Projecto</a:t>
            </a:r>
            <a:r>
              <a:rPr lang="en-US" sz="2800" b="1" dirty="0">
                <a:latin typeface="Times New Roman" panose="02020603050405020304" pitchFamily="18" charset="0"/>
                <a:cs typeface="Times New Roman" panose="02020603050405020304" pitchFamily="18" charset="0"/>
              </a:rPr>
              <a:t>;</a:t>
            </a:r>
          </a:p>
          <a:p>
            <a:pPr>
              <a:buFont typeface="+mj-lt"/>
              <a:buAutoNum type="arabicPeriod"/>
            </a:pPr>
            <a:r>
              <a:rPr lang="en-US" sz="2800" b="1" dirty="0" err="1">
                <a:latin typeface="Times New Roman" panose="02020603050405020304" pitchFamily="18" charset="0"/>
                <a:cs typeface="Times New Roman" panose="02020603050405020304" pitchFamily="18" charset="0"/>
              </a:rPr>
              <a:t>Configuração</a:t>
            </a:r>
            <a:r>
              <a:rPr lang="en-US" sz="2800" b="1" dirty="0">
                <a:latin typeface="Times New Roman" panose="02020603050405020304" pitchFamily="18" charset="0"/>
                <a:cs typeface="Times New Roman" panose="02020603050405020304" pitchFamily="18" charset="0"/>
              </a:rPr>
              <a:t>;</a:t>
            </a:r>
          </a:p>
          <a:p>
            <a:pPr>
              <a:buFont typeface="+mj-lt"/>
              <a:buAutoNum type="arabicPeriod"/>
            </a:pPr>
            <a:r>
              <a:rPr lang="en-US" sz="2800" b="1" dirty="0">
                <a:latin typeface="Times New Roman" panose="02020603050405020304" pitchFamily="18" charset="0"/>
                <a:cs typeface="Times New Roman" panose="02020603050405020304" pitchFamily="18" charset="0"/>
              </a:rPr>
              <a:t>Testes;</a:t>
            </a:r>
          </a:p>
          <a:p>
            <a:pPr>
              <a:buFont typeface="+mj-lt"/>
              <a:buAutoNum type="arabicPeriod"/>
            </a:pPr>
            <a:r>
              <a:rPr lang="en-US" sz="2800" b="1" dirty="0" err="1">
                <a:latin typeface="Times New Roman" panose="02020603050405020304" pitchFamily="18" charset="0"/>
                <a:cs typeface="Times New Roman" panose="02020603050405020304" pitchFamily="18" charset="0"/>
              </a:rPr>
              <a:t>Implantação</a:t>
            </a:r>
            <a:r>
              <a:rPr lang="en-US" sz="2800" b="1" dirty="0">
                <a:latin typeface="Times New Roman" panose="02020603050405020304" pitchFamily="18" charset="0"/>
                <a:cs typeface="Times New Roman" panose="02020603050405020304" pitchFamily="18" charset="0"/>
              </a:rPr>
              <a:t>;</a:t>
            </a:r>
          </a:p>
          <a:p>
            <a:pPr>
              <a:buFont typeface="+mj-lt"/>
              <a:buAutoNum type="arabicPeriod"/>
            </a:pPr>
            <a:r>
              <a:rPr lang="en-US" sz="2800" b="1" dirty="0" err="1">
                <a:latin typeface="Times New Roman" panose="02020603050405020304" pitchFamily="18" charset="0"/>
                <a:cs typeface="Times New Roman" panose="02020603050405020304" pitchFamily="18" charset="0"/>
              </a:rPr>
              <a:t>Suporte</a:t>
            </a:r>
            <a:r>
              <a:rPr lang="en-US" sz="2800" b="1" dirty="0">
                <a:latin typeface="Times New Roman" panose="02020603050405020304" pitchFamily="18" charset="0"/>
                <a:cs typeface="Times New Roman" panose="02020603050405020304" pitchFamily="18" charset="0"/>
              </a:rPr>
              <a:t> e </a:t>
            </a:r>
            <a:r>
              <a:rPr lang="en-US" sz="2800" b="1" dirty="0" err="1">
                <a:latin typeface="Times New Roman" panose="02020603050405020304" pitchFamily="18" charset="0"/>
                <a:cs typeface="Times New Roman" panose="02020603050405020304" pitchFamily="18" charset="0"/>
              </a:rPr>
              <a:t>Manutenção</a:t>
            </a:r>
            <a:r>
              <a:rPr lang="en-US" sz="2800" b="1" dirty="0">
                <a:latin typeface="Times New Roman" panose="02020603050405020304" pitchFamily="18" charset="0"/>
                <a:cs typeface="Times New Roman" panose="02020603050405020304" pitchFamily="18" charset="0"/>
              </a:rPr>
              <a:t>.</a:t>
            </a:r>
          </a:p>
          <a:p>
            <a:pPr>
              <a:buFont typeface="+mj-lt"/>
              <a:buAutoNum type="arabicPeriod"/>
            </a:pPr>
            <a:endParaRPr lang="en-US" dirty="0"/>
          </a:p>
        </p:txBody>
      </p:sp>
      <p:sp>
        <p:nvSpPr>
          <p:cNvPr id="5" name="Espaço Reservado para Número de Slide 4">
            <a:extLst>
              <a:ext uri="{FF2B5EF4-FFF2-40B4-BE49-F238E27FC236}">
                <a16:creationId xmlns:a16="http://schemas.microsoft.com/office/drawing/2014/main" id="{747C5FF4-BDA9-1006-E604-5166FACDDC01}"/>
              </a:ext>
            </a:extLst>
          </p:cNvPr>
          <p:cNvSpPr>
            <a:spLocks noGrp="1"/>
          </p:cNvSpPr>
          <p:nvPr>
            <p:ph type="sldNum" sz="quarter" idx="12"/>
          </p:nvPr>
        </p:nvSpPr>
        <p:spPr/>
        <p:txBody>
          <a:bodyPr/>
          <a:lstStyle/>
          <a:p>
            <a:fld id="{DCBD81AB-225B-49FC-8A65-EC267EAF578A}" type="slidenum">
              <a:rPr lang="en-US" smtClean="0"/>
              <a:t>8</a:t>
            </a:fld>
            <a:endParaRPr lang="en-US"/>
          </a:p>
        </p:txBody>
      </p:sp>
    </p:spTree>
    <p:extLst>
      <p:ext uri="{BB962C8B-B14F-4D97-AF65-F5344CB8AC3E}">
        <p14:creationId xmlns:p14="http://schemas.microsoft.com/office/powerpoint/2010/main" val="3018068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PT" b="1" dirty="0">
                <a:latin typeface="Times New Roman" panose="02020603050405020304" pitchFamily="18" charset="0"/>
                <a:cs typeface="Times New Roman" panose="02020603050405020304" pitchFamily="18" charset="0"/>
              </a:rPr>
              <a:t>Estrutura típica de um sistema ERP</a:t>
            </a:r>
            <a:endParaRPr lang="en-US" b="1" dirty="0">
              <a:latin typeface="Times New Roman" panose="02020603050405020304" pitchFamily="18" charset="0"/>
              <a:cs typeface="Times New Roman" panose="02020603050405020304" pitchFamily="18" charset="0"/>
            </a:endParaRPr>
          </a:p>
        </p:txBody>
      </p:sp>
      <p:sp>
        <p:nvSpPr>
          <p:cNvPr id="3" name="Marcador de Posição de Conteúdo 2"/>
          <p:cNvSpPr>
            <a:spLocks noGrp="1"/>
          </p:cNvSpPr>
          <p:nvPr>
            <p:ph idx="1"/>
          </p:nvPr>
        </p:nvSpPr>
        <p:spPr>
          <a:xfrm>
            <a:off x="1873594" y="1736035"/>
            <a:ext cx="8915400" cy="3777622"/>
          </a:xfrm>
        </p:spPr>
        <p:txBody>
          <a:bodyPr/>
          <a:lstStyle/>
          <a:p>
            <a:r>
              <a:rPr lang="pt-PT" sz="2400" dirty="0">
                <a:latin typeface="Times New Roman" panose="02020603050405020304" pitchFamily="18" charset="0"/>
                <a:cs typeface="Times New Roman" panose="02020603050405020304" pitchFamily="18" charset="0"/>
              </a:rPr>
              <a:t>Os sistemas ERP são compostos por uma base de dados central e única, e por módulos e processos</a:t>
            </a:r>
            <a:r>
              <a:rPr lang="pt-PT" sz="2000" dirty="0"/>
              <a:t>.</a:t>
            </a:r>
          </a:p>
          <a:p>
            <a:pPr marL="0" indent="0">
              <a:buNone/>
            </a:pPr>
            <a:endParaRPr lang="pt-PT" dirty="0"/>
          </a:p>
        </p:txBody>
      </p:sp>
      <p:pic>
        <p:nvPicPr>
          <p:cNvPr id="5" name="Imagem 4"/>
          <p:cNvPicPr>
            <a:picLocks noChangeAspect="1"/>
          </p:cNvPicPr>
          <p:nvPr/>
        </p:nvPicPr>
        <p:blipFill>
          <a:blip r:embed="rId2"/>
          <a:stretch>
            <a:fillRect/>
          </a:stretch>
        </p:blipFill>
        <p:spPr>
          <a:xfrm>
            <a:off x="2210184" y="2785840"/>
            <a:ext cx="7861468" cy="3448050"/>
          </a:xfrm>
          <a:prstGeom prst="rect">
            <a:avLst/>
          </a:prstGeom>
        </p:spPr>
      </p:pic>
      <p:sp>
        <p:nvSpPr>
          <p:cNvPr id="6" name="Espaço Reservado para Número de Slide 5">
            <a:extLst>
              <a:ext uri="{FF2B5EF4-FFF2-40B4-BE49-F238E27FC236}">
                <a16:creationId xmlns:a16="http://schemas.microsoft.com/office/drawing/2014/main" id="{091C9E32-CA11-DBAB-5812-20BD516DEE15}"/>
              </a:ext>
            </a:extLst>
          </p:cNvPr>
          <p:cNvSpPr>
            <a:spLocks noGrp="1"/>
          </p:cNvSpPr>
          <p:nvPr>
            <p:ph type="sldNum" sz="quarter" idx="12"/>
          </p:nvPr>
        </p:nvSpPr>
        <p:spPr/>
        <p:txBody>
          <a:bodyPr/>
          <a:lstStyle/>
          <a:p>
            <a:fld id="{DCBD81AB-225B-49FC-8A65-EC267EAF578A}" type="slidenum">
              <a:rPr lang="en-US" smtClean="0"/>
              <a:t>9</a:t>
            </a:fld>
            <a:endParaRPr lang="en-US"/>
          </a:p>
        </p:txBody>
      </p:sp>
    </p:spTree>
    <p:extLst>
      <p:ext uri="{BB962C8B-B14F-4D97-AF65-F5344CB8AC3E}">
        <p14:creationId xmlns:p14="http://schemas.microsoft.com/office/powerpoint/2010/main" val="2204908723"/>
      </p:ext>
    </p:extLst>
  </p:cSld>
  <p:clrMapOvr>
    <a:masterClrMapping/>
  </p:clrMapOvr>
  <p:transition spd="slow">
    <p:push dir="u"/>
  </p:transition>
</p:sld>
</file>

<file path=ppt/theme/theme1.xml><?xml version="1.0" encoding="utf-8"?>
<a:theme xmlns:a="http://schemas.openxmlformats.org/drawingml/2006/main" name="Haste">
  <a:themeElements>
    <a:clrScheme name="Hast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Hast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aste">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972</TotalTime>
  <Words>2086</Words>
  <Application>Microsoft Office PowerPoint</Application>
  <PresentationFormat>Widescreen</PresentationFormat>
  <Paragraphs>168</Paragraphs>
  <Slides>25</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25</vt:i4>
      </vt:variant>
    </vt:vector>
  </HeadingPairs>
  <TitlesOfParts>
    <vt:vector size="33" baseType="lpstr">
      <vt:lpstr>Arial</vt:lpstr>
      <vt:lpstr>Calibri</vt:lpstr>
      <vt:lpstr>Century Gothic</vt:lpstr>
      <vt:lpstr>Symbol</vt:lpstr>
      <vt:lpstr>Times New Roman</vt:lpstr>
      <vt:lpstr>Wingdings</vt:lpstr>
      <vt:lpstr>Wingdings 3</vt:lpstr>
      <vt:lpstr>Haste</vt:lpstr>
      <vt:lpstr>Faculdade de Ciências e Tecnologia Tema: Enterprise Resource Planning (ERP)</vt:lpstr>
      <vt:lpstr>ERP (Planeamento de Recursos Empresariais)</vt:lpstr>
      <vt:lpstr>Características do ERP</vt:lpstr>
      <vt:lpstr>Tipos de ERP</vt:lpstr>
      <vt:lpstr>Tipos de ERP</vt:lpstr>
      <vt:lpstr>Tipos de ERP</vt:lpstr>
      <vt:lpstr>Tipos de ERP Cont.</vt:lpstr>
      <vt:lpstr>FASES DE IMPLANTAÇÃO DE ERP’S  </vt:lpstr>
      <vt:lpstr>Estrutura típica de um sistema ERP</vt:lpstr>
      <vt:lpstr>Funcionalidades esperadas de uma ERP</vt:lpstr>
      <vt:lpstr>METODOLOGIAS DE IMPLANTAÇÃO DE ERP’S</vt:lpstr>
      <vt:lpstr>Exemplo de Alguns ERPs</vt:lpstr>
      <vt:lpstr>Serviços do ERP</vt:lpstr>
      <vt:lpstr>Serviços do ERP cont.</vt:lpstr>
      <vt:lpstr>Serviços do ERP cont.</vt:lpstr>
      <vt:lpstr>Manutenção de Software ERP</vt:lpstr>
      <vt:lpstr>Manutenção de Software ERP cont.</vt:lpstr>
      <vt:lpstr>Adminstração dos ERP</vt:lpstr>
      <vt:lpstr>Adminstração dos ERP cont.</vt:lpstr>
      <vt:lpstr>Adminstração dos ERP cont.</vt:lpstr>
      <vt:lpstr>Adminstração dos ERP cont.</vt:lpstr>
      <vt:lpstr>Adminstração dos ERP cont.</vt:lpstr>
      <vt:lpstr>Adminstração dos ERP cont.</vt:lpstr>
      <vt:lpstr>Conclusão</vt:lpstr>
      <vt:lpstr>Obrigado pela atenção dispensada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Bernardo de Humberto Mefino</dc:creator>
  <cp:lastModifiedBy>Alessandro Mahumane</cp:lastModifiedBy>
  <cp:revision>33</cp:revision>
  <dcterms:created xsi:type="dcterms:W3CDTF">2022-02-25T11:52:34Z</dcterms:created>
  <dcterms:modified xsi:type="dcterms:W3CDTF">2023-03-14T16:39:56Z</dcterms:modified>
</cp:coreProperties>
</file>