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1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69.xml.rels" ContentType="application/vnd.openxmlformats-package.relationships+xml"/>
  <Override PartName="/ppt/slideLayouts/_rels/slideLayout63.xml.rels" ContentType="application/vnd.openxmlformats-package.relationships+xml"/>
  <Override PartName="/ppt/slideLayouts/_rels/slideLayout47.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0.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30.xml.rels" ContentType="application/vnd.openxmlformats-package.relationships+xml"/>
  <Override PartName="/ppt/slideLayouts/_rels/slideLayout45.xml.rels" ContentType="application/vnd.openxmlformats-package.relationships+xml"/>
  <Override PartName="/ppt/slideLayouts/_rels/slideLayout14.xml.rels" ContentType="application/vnd.openxmlformats-package.relationships+xml"/>
  <Override PartName="/ppt/slideLayouts/_rels/slideLayout8.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6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60.xml" ContentType="application/vnd.openxmlformats-officedocument.presentationml.slideLayout+xml"/>
  <Override PartName="/ppt/slideLayouts/slideLayout19.xml" ContentType="application/vnd.openxmlformats-officedocument.presentationml.slideLayout+xml"/>
  <Override PartName="/ppt/slideLayouts/slideLayout61.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58.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2.xml" ContentType="application/vnd.openxmlformats-officedocument.presentationml.slideLayout+xml"/>
  <Override PartName="/ppt/slideLayouts/slideLayout23.xml" ContentType="application/vnd.openxmlformats-officedocument.presentationml.slideLayout+xml"/>
  <Override PartName="/ppt/slideLayouts/slideLayout71.xml" ContentType="application/vnd.openxmlformats-officedocument.presentationml.slideLayout+xml"/>
  <Override PartName="/ppt/slideLayouts/slideLayout29.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70.xml" ContentType="application/vnd.openxmlformats-officedocument.presentationml.slideLayout+xml"/>
  <Override PartName="/ppt/slideLayouts/slideLayout28.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media/image1.jpeg" ContentType="image/jpeg"/>
  <Override PartName="/ppt/media/image5.png" ContentType="image/png"/>
  <Override PartName="/ppt/media/image2.wmf" ContentType="image/x-wmf"/>
  <Override PartName="/ppt/media/image3.jpeg" ContentType="image/jpeg"/>
  <Override PartName="/ppt/media/image4.png" ContentType="image/png"/>
  <Override PartName="/ppt/media/image6.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44"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45"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4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4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4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50"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52"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53"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54"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55"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56"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57"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75"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pt-BR"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77"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7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8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pt-BR"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8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8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8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2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pt-BR"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8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8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90"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9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9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94"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96"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97"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9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10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10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102"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04"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105"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106"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107"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108"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109"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24"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pt-BR" sz="32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26"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2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12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25"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pt-BR" sz="3200" spc="-1" strike="noStrike">
              <a:solidFill>
                <a:srgbClr val="000000"/>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3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13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13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3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13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139"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4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14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143"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45"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146"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4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14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15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151"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53"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154"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155"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156"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157"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158"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69"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pt-BR" sz="3200" spc="-1" strike="noStrike">
              <a:solidFill>
                <a:srgbClr val="000000"/>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71"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2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2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7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17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6"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pt-BR" sz="3200" spc="-1" strike="noStrike">
              <a:solidFill>
                <a:srgbClr val="000000"/>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7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17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18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8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18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184"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8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18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188"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90"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191"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9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19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19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196"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98"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199"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200"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201"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202"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203"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21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pt-BR" sz="3200" spc="-1" strike="noStrike">
              <a:solidFill>
                <a:srgbClr val="000000"/>
              </a:solid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21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22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22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pt-BR" sz="3200" spc="-1" strike="noStrike">
              <a:solidFill>
                <a:srgbClr val="000000"/>
              </a:solid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22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22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22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22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23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23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23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23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23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23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23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24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24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24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24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pt-BR" sz="3200" spc="-1" strike="noStrike">
              <a:solidFill>
                <a:srgbClr val="000000"/>
              </a:solid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24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24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24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24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24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25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28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pt-BR" sz="3200" spc="-1" strike="noStrike">
              <a:solidFill>
                <a:srgbClr val="000000"/>
              </a:solid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285"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28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28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0"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pt-BR" sz="3200" spc="-1" strike="noStrike">
              <a:solidFill>
                <a:srgbClr val="000000"/>
              </a:solid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29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29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29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29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29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298"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30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30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302"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3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3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3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304"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305"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30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30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30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310"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312"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313"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314"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315"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316"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317"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3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3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38"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4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4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42"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13.xml"/><Relationship Id="rId9" Type="http://schemas.openxmlformats.org/officeDocument/2006/relationships/slideLayout" Target="../slideLayouts/slideLayout14.xml"/><Relationship Id="rId10" Type="http://schemas.openxmlformats.org/officeDocument/2006/relationships/slideLayout" Target="../slideLayouts/slideLayout15.xml"/><Relationship Id="rId11" Type="http://schemas.openxmlformats.org/officeDocument/2006/relationships/slideLayout" Target="../slideLayouts/slideLayout16.xml"/><Relationship Id="rId12" Type="http://schemas.openxmlformats.org/officeDocument/2006/relationships/slideLayout" Target="../slideLayouts/slideLayout17.xml"/><Relationship Id="rId13" Type="http://schemas.openxmlformats.org/officeDocument/2006/relationships/slideLayout" Target="../slideLayouts/slideLayout18.xml"/><Relationship Id="rId14" Type="http://schemas.openxmlformats.org/officeDocument/2006/relationships/slideLayout" Target="../slideLayouts/slideLayout19.xml"/><Relationship Id="rId15" Type="http://schemas.openxmlformats.org/officeDocument/2006/relationships/slideLayout" Target="../slideLayouts/slideLayout20.xml"/><Relationship Id="rId16" Type="http://schemas.openxmlformats.org/officeDocument/2006/relationships/slideLayout" Target="../slideLayouts/slideLayout21.xml"/><Relationship Id="rId17" Type="http://schemas.openxmlformats.org/officeDocument/2006/relationships/slideLayout" Target="../slideLayouts/slideLayout22.xml"/><Relationship Id="rId18" Type="http://schemas.openxmlformats.org/officeDocument/2006/relationships/slideLayout" Target="../slideLayouts/slideLayout23.xml"/><Relationship Id="rId19"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1.jpeg"/><Relationship Id="rId15" Type="http://schemas.openxmlformats.org/officeDocument/2006/relationships/image" Target="../media/image1.jpeg"/><Relationship Id="rId16" Type="http://schemas.openxmlformats.org/officeDocument/2006/relationships/image" Target="../media/image1.jpeg"/><Relationship Id="rId17" Type="http://schemas.openxmlformats.org/officeDocument/2006/relationships/image" Target="../media/image1.jpeg"/><Relationship Id="rId18" Type="http://schemas.openxmlformats.org/officeDocument/2006/relationships/image" Target="../media/image1.jpeg"/><Relationship Id="rId19" Type="http://schemas.openxmlformats.org/officeDocument/2006/relationships/image" Target="../media/image1.jpeg"/><Relationship Id="rId20" Type="http://schemas.openxmlformats.org/officeDocument/2006/relationships/image" Target="../media/image1.jpeg"/><Relationship Id="rId21" Type="http://schemas.openxmlformats.org/officeDocument/2006/relationships/image" Target="../media/image1.jpeg"/><Relationship Id="rId22" Type="http://schemas.openxmlformats.org/officeDocument/2006/relationships/image" Target="../media/image1.jpeg"/><Relationship Id="rId23" Type="http://schemas.openxmlformats.org/officeDocument/2006/relationships/image" Target="../media/image1.jpeg"/><Relationship Id="rId24" Type="http://schemas.openxmlformats.org/officeDocument/2006/relationships/image" Target="../media/image1.jpeg"/><Relationship Id="rId25" Type="http://schemas.openxmlformats.org/officeDocument/2006/relationships/image" Target="../media/image1.jpeg"/><Relationship Id="rId26" Type="http://schemas.openxmlformats.org/officeDocument/2006/relationships/slideLayout" Target="../slideLayouts/slideLayout61.xml"/><Relationship Id="rId27" Type="http://schemas.openxmlformats.org/officeDocument/2006/relationships/slideLayout" Target="../slideLayouts/slideLayout62.xml"/><Relationship Id="rId28" Type="http://schemas.openxmlformats.org/officeDocument/2006/relationships/slideLayout" Target="../slideLayouts/slideLayout63.xml"/><Relationship Id="rId29" Type="http://schemas.openxmlformats.org/officeDocument/2006/relationships/slideLayout" Target="../slideLayouts/slideLayout64.xml"/><Relationship Id="rId30" Type="http://schemas.openxmlformats.org/officeDocument/2006/relationships/slideLayout" Target="../slideLayouts/slideLayout65.xml"/><Relationship Id="rId31" Type="http://schemas.openxmlformats.org/officeDocument/2006/relationships/slideLayout" Target="../slideLayouts/slideLayout66.xml"/><Relationship Id="rId32" Type="http://schemas.openxmlformats.org/officeDocument/2006/relationships/slideLayout" Target="../slideLayouts/slideLayout67.xml"/><Relationship Id="rId33" Type="http://schemas.openxmlformats.org/officeDocument/2006/relationships/slideLayout" Target="../slideLayouts/slideLayout68.xml"/><Relationship Id="rId34" Type="http://schemas.openxmlformats.org/officeDocument/2006/relationships/slideLayout" Target="../slideLayouts/slideLayout69.xml"/><Relationship Id="rId35" Type="http://schemas.openxmlformats.org/officeDocument/2006/relationships/slideLayout" Target="../slideLayouts/slideLayout70.xml"/><Relationship Id="rId36" Type="http://schemas.openxmlformats.org/officeDocument/2006/relationships/slideLayout" Target="../slideLayouts/slideLayout71.xml"/><Relationship Id="rId37"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4114800"/>
            <a:ext cx="10077120" cy="1552320"/>
          </a:xfrm>
          <a:prstGeom prst="rect">
            <a:avLst/>
          </a:prstGeom>
          <a:solidFill>
            <a:srgbClr val="ffffff"/>
          </a:solidFill>
          <a:ln w="0">
            <a:noFill/>
          </a:ln>
        </p:spPr>
        <p:style>
          <a:lnRef idx="0"/>
          <a:fillRef idx="0"/>
          <a:effectRef idx="0"/>
          <a:fontRef idx="minor"/>
        </p:style>
        <p:txBody>
          <a:bodyPr wrap="none" lIns="0" rIns="0" tIns="0" bIns="0" anchor="ctr">
            <a:noAutofit/>
          </a:bodyPr>
          <a:p>
            <a:pPr>
              <a:lnSpc>
                <a:spcPct val="100000"/>
              </a:lnSpc>
            </a:pPr>
            <a:endParaRPr b="0" lang="pt-BR" sz="2400" spc="-1" strike="noStrike">
              <a:solidFill>
                <a:srgbClr val="000000"/>
              </a:solidFill>
              <a:latin typeface="Noto Sans"/>
              <a:ea typeface="DejaVu Sans"/>
            </a:endParaRPr>
          </a:p>
        </p:txBody>
      </p:sp>
      <p:grpSp>
        <p:nvGrpSpPr>
          <p:cNvPr id="1" name=""/>
          <p:cNvGrpSpPr/>
          <p:nvPr/>
        </p:nvGrpSpPr>
        <p:grpSpPr>
          <a:xfrm>
            <a:off x="0" y="0"/>
            <a:ext cx="10077840" cy="4111920"/>
            <a:chOff x="0" y="0"/>
            <a:chExt cx="10077840" cy="4111920"/>
          </a:xfrm>
        </p:grpSpPr>
        <p:sp>
          <p:nvSpPr>
            <p:cNvPr id="2" name=""/>
            <p:cNvSpPr/>
            <p:nvPr/>
          </p:nvSpPr>
          <p:spPr>
            <a:xfrm>
              <a:off x="0" y="0"/>
              <a:ext cx="10077840" cy="411192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Noto Sans"/>
                <a:ea typeface="DejaVu Sans"/>
              </a:endParaRPr>
            </a:p>
          </p:txBody>
        </p:sp>
        <p:sp>
          <p:nvSpPr>
            <p:cNvPr id="3" name=""/>
            <p:cNvSpPr/>
            <p:nvPr/>
          </p:nvSpPr>
          <p:spPr>
            <a:xfrm>
              <a:off x="0" y="1280160"/>
              <a:ext cx="1551600" cy="637200"/>
            </a:xfrm>
            <a:prstGeom prst="rect">
              <a:avLst/>
            </a:prstGeom>
            <a:solidFill>
              <a:srgbClr val="343a40">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ffffff"/>
                </a:solidFill>
                <a:latin typeface="Noto Sans"/>
                <a:ea typeface="DejaVu Sans"/>
              </a:endParaRPr>
            </a:p>
          </p:txBody>
        </p:sp>
        <p:sp>
          <p:nvSpPr>
            <p:cNvPr id="4" name=""/>
            <p:cNvSpPr/>
            <p:nvPr/>
          </p:nvSpPr>
          <p:spPr>
            <a:xfrm>
              <a:off x="914400" y="1920240"/>
              <a:ext cx="1277280" cy="182592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Noto Sans"/>
                <a:ea typeface="DejaVu Sans"/>
              </a:endParaRPr>
            </a:p>
          </p:txBody>
        </p:sp>
        <p:sp>
          <p:nvSpPr>
            <p:cNvPr id="5" name=""/>
            <p:cNvSpPr/>
            <p:nvPr/>
          </p:nvSpPr>
          <p:spPr>
            <a:xfrm>
              <a:off x="2194560" y="548640"/>
              <a:ext cx="1277280" cy="1825920"/>
            </a:xfrm>
            <a:prstGeom prst="rect">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Noto Sans"/>
                <a:ea typeface="DejaVu Sans"/>
              </a:endParaRPr>
            </a:p>
          </p:txBody>
        </p:sp>
        <p:sp>
          <p:nvSpPr>
            <p:cNvPr id="6" name=""/>
            <p:cNvSpPr/>
            <p:nvPr/>
          </p:nvSpPr>
          <p:spPr>
            <a:xfrm>
              <a:off x="3474720" y="1188720"/>
              <a:ext cx="362880" cy="36288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Noto Sans"/>
                <a:ea typeface="DejaVu Sans"/>
              </a:endParaRPr>
            </a:p>
          </p:txBody>
        </p:sp>
        <p:sp>
          <p:nvSpPr>
            <p:cNvPr id="7" name=""/>
            <p:cNvSpPr/>
            <p:nvPr/>
          </p:nvSpPr>
          <p:spPr>
            <a:xfrm>
              <a:off x="4206240" y="0"/>
              <a:ext cx="1460160" cy="911520"/>
            </a:xfrm>
            <a:prstGeom prst="rect">
              <a:avLst/>
            </a:prstGeom>
            <a:solidFill>
              <a:srgbClr val="6c757d"/>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Noto Sans"/>
                <a:ea typeface="DejaVu Sans"/>
              </a:endParaRPr>
            </a:p>
          </p:txBody>
        </p:sp>
        <p:sp>
          <p:nvSpPr>
            <p:cNvPr id="8" name=""/>
            <p:cNvSpPr/>
            <p:nvPr/>
          </p:nvSpPr>
          <p:spPr>
            <a:xfrm>
              <a:off x="4663440" y="914400"/>
              <a:ext cx="1002960" cy="454320"/>
            </a:xfrm>
            <a:prstGeom prst="rect">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Noto Sans"/>
                <a:ea typeface="DejaVu Sans"/>
              </a:endParaRPr>
            </a:p>
          </p:txBody>
        </p:sp>
        <p:sp>
          <p:nvSpPr>
            <p:cNvPr id="9" name=""/>
            <p:cNvSpPr/>
            <p:nvPr/>
          </p:nvSpPr>
          <p:spPr>
            <a:xfrm>
              <a:off x="3474720" y="1737360"/>
              <a:ext cx="3106080" cy="100296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Noto Sans"/>
                <a:ea typeface="DejaVu Sans"/>
              </a:endParaRPr>
            </a:p>
          </p:txBody>
        </p:sp>
        <p:sp>
          <p:nvSpPr>
            <p:cNvPr id="10" name=""/>
            <p:cNvSpPr/>
            <p:nvPr/>
          </p:nvSpPr>
          <p:spPr>
            <a:xfrm>
              <a:off x="4114800" y="2743200"/>
              <a:ext cx="1460160" cy="100296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Noto Sans"/>
                <a:ea typeface="DejaVu Sans"/>
              </a:endParaRPr>
            </a:p>
          </p:txBody>
        </p:sp>
        <p:sp>
          <p:nvSpPr>
            <p:cNvPr id="11" name=""/>
            <p:cNvSpPr/>
            <p:nvPr/>
          </p:nvSpPr>
          <p:spPr>
            <a:xfrm>
              <a:off x="6583680" y="1463040"/>
              <a:ext cx="1551600" cy="454320"/>
            </a:xfrm>
            <a:prstGeom prst="rect">
              <a:avLst/>
            </a:prstGeom>
            <a:solidFill>
              <a:srgbClr val="b2b2b2">
                <a:alpha val="6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Noto Sans"/>
                <a:ea typeface="DejaVu Sans"/>
              </a:endParaRPr>
            </a:p>
          </p:txBody>
        </p:sp>
        <p:sp>
          <p:nvSpPr>
            <p:cNvPr id="12" name=""/>
            <p:cNvSpPr/>
            <p:nvPr/>
          </p:nvSpPr>
          <p:spPr>
            <a:xfrm>
              <a:off x="7315200" y="1920240"/>
              <a:ext cx="1460160" cy="1643040"/>
            </a:xfrm>
            <a:prstGeom prst="rect">
              <a:avLst/>
            </a:prstGeom>
            <a:solidFill>
              <a:srgbClr val="b2b2b2">
                <a:alpha val="3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Noto Sans"/>
                <a:ea typeface="DejaVu Sans"/>
              </a:endParaRPr>
            </a:p>
          </p:txBody>
        </p:sp>
        <p:sp>
          <p:nvSpPr>
            <p:cNvPr id="13" name=""/>
            <p:cNvSpPr/>
            <p:nvPr/>
          </p:nvSpPr>
          <p:spPr>
            <a:xfrm>
              <a:off x="2743200" y="2377440"/>
              <a:ext cx="545760" cy="820080"/>
            </a:xfrm>
            <a:prstGeom prst="rect">
              <a:avLst/>
            </a:prstGeom>
            <a:solidFill>
              <a:srgbClr val="f4f4f9"/>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Noto Sans"/>
                <a:ea typeface="DejaVu Sans"/>
              </a:endParaRPr>
            </a:p>
          </p:txBody>
        </p:sp>
        <p:sp>
          <p:nvSpPr>
            <p:cNvPr id="14" name=""/>
            <p:cNvSpPr/>
            <p:nvPr/>
          </p:nvSpPr>
          <p:spPr>
            <a:xfrm>
              <a:off x="8595360" y="0"/>
              <a:ext cx="1482480" cy="1460160"/>
            </a:xfrm>
            <a:prstGeom prst="rect">
              <a:avLst/>
            </a:prstGeom>
            <a:solidFill>
              <a:srgbClr val="dddddd"/>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Noto Sans"/>
                <a:ea typeface="DejaVu Sans"/>
              </a:endParaRPr>
            </a:p>
          </p:txBody>
        </p:sp>
        <p:sp>
          <p:nvSpPr>
            <p:cNvPr id="15" name=""/>
            <p:cNvSpPr/>
            <p:nvPr/>
          </p:nvSpPr>
          <p:spPr>
            <a:xfrm>
              <a:off x="6766560" y="0"/>
              <a:ext cx="271440" cy="1002960"/>
            </a:xfrm>
            <a:prstGeom prst="rect">
              <a:avLst/>
            </a:prstGeom>
            <a:solidFill>
              <a:srgbClr val="2f4550">
                <a:alpha val="5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Noto Sans"/>
                <a:ea typeface="DejaVu Sans"/>
              </a:endParaRPr>
            </a:p>
          </p:txBody>
        </p:sp>
        <p:sp>
          <p:nvSpPr>
            <p:cNvPr id="16" name=""/>
            <p:cNvSpPr/>
            <p:nvPr/>
          </p:nvSpPr>
          <p:spPr>
            <a:xfrm>
              <a:off x="1554480" y="0"/>
              <a:ext cx="180000" cy="911520"/>
            </a:xfrm>
            <a:prstGeom prst="rect">
              <a:avLst/>
            </a:prstGeom>
            <a:solidFill>
              <a:srgbClr val="808080"/>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Noto Sans"/>
                <a:ea typeface="DejaVu Sans"/>
              </a:endParaRPr>
            </a:p>
          </p:txBody>
        </p:sp>
        <p:sp>
          <p:nvSpPr>
            <p:cNvPr id="17" name=""/>
            <p:cNvSpPr/>
            <p:nvPr/>
          </p:nvSpPr>
          <p:spPr>
            <a:xfrm>
              <a:off x="0" y="3017520"/>
              <a:ext cx="362880" cy="1094400"/>
            </a:xfrm>
            <a:prstGeom prst="rect">
              <a:avLst/>
            </a:prstGeom>
            <a:solidFill>
              <a:srgbClr val="f4f4f9"/>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Noto Sans"/>
                <a:ea typeface="DejaVu Sans"/>
              </a:endParaRPr>
            </a:p>
          </p:txBody>
        </p:sp>
        <p:sp>
          <p:nvSpPr>
            <p:cNvPr id="18" name=""/>
            <p:cNvSpPr/>
            <p:nvPr/>
          </p:nvSpPr>
          <p:spPr>
            <a:xfrm>
              <a:off x="9601200" y="2560320"/>
              <a:ext cx="362880" cy="1551600"/>
            </a:xfrm>
            <a:prstGeom prst="rect">
              <a:avLst/>
            </a:prstGeom>
            <a:solidFill>
              <a:srgbClr val="b2b2b2"/>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Noto Sans"/>
                <a:ea typeface="DejaVu Sans"/>
              </a:endParaRPr>
            </a:p>
          </p:txBody>
        </p:sp>
        <p:sp>
          <p:nvSpPr>
            <p:cNvPr id="19" name=""/>
            <p:cNvSpPr/>
            <p:nvPr/>
          </p:nvSpPr>
          <p:spPr>
            <a:xfrm>
              <a:off x="8778240" y="1828800"/>
              <a:ext cx="362880" cy="36288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Noto Sans"/>
                <a:ea typeface="DejaVu Sans"/>
              </a:endParaRPr>
            </a:p>
          </p:txBody>
        </p:sp>
      </p:grpSp>
      <p:sp>
        <p:nvSpPr>
          <p:cNvPr id="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pt-BR" sz="4400" spc="-1" strike="noStrike">
                <a:solidFill>
                  <a:srgbClr val="000000"/>
                </a:solidFill>
                <a:latin typeface="Arial"/>
              </a:rPr>
              <a:t>Clique para editar o formato do texto </a:t>
            </a:r>
            <a:r>
              <a:rPr b="0" lang="pt-BR" sz="4400" spc="-1" strike="noStrike">
                <a:solidFill>
                  <a:srgbClr val="000000"/>
                </a:solidFill>
                <a:latin typeface="Arial"/>
              </a:rPr>
              <a:t>do título</a:t>
            </a:r>
            <a:endParaRPr b="0" lang="pt-BR" sz="4400" spc="-1" strike="noStrike">
              <a:solidFill>
                <a:srgbClr val="000000"/>
              </a:solidFill>
              <a:latin typeface="Arial"/>
            </a:endParaRPr>
          </a:p>
        </p:txBody>
      </p:sp>
      <p:sp>
        <p:nvSpPr>
          <p:cNvPr id="21"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solidFill>
                  <a:srgbClr val="000000"/>
                </a:solidFill>
                <a:latin typeface="Arial"/>
              </a:rPr>
              <a:t>Clique para editar o formato do texto da estrutura de tópicos</a:t>
            </a:r>
            <a:endParaRPr b="0" lang="pt-B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BR" sz="2800" spc="-1" strike="noStrike">
                <a:solidFill>
                  <a:srgbClr val="000000"/>
                </a:solidFill>
                <a:latin typeface="Arial"/>
              </a:rPr>
              <a:t>2.º nível da estrutura de tópicos</a:t>
            </a:r>
            <a:endParaRPr b="0" lang="pt-B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BR" sz="2400" spc="-1" strike="noStrike">
                <a:solidFill>
                  <a:srgbClr val="000000"/>
                </a:solidFill>
                <a:latin typeface="Arial"/>
              </a:rPr>
              <a:t>3.º nível da estrutura de tópicos</a:t>
            </a:r>
            <a:endParaRPr b="0" lang="pt-B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BR" sz="2000" spc="-1" strike="noStrike">
                <a:solidFill>
                  <a:srgbClr val="000000"/>
                </a:solidFill>
                <a:latin typeface="Arial"/>
              </a:rPr>
              <a:t>4.º nível da estrutura de tópicos</a:t>
            </a:r>
            <a:endParaRPr b="0" lang="pt-B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BR" sz="2000" spc="-1" strike="noStrike">
                <a:solidFill>
                  <a:srgbClr val="000000"/>
                </a:solidFill>
                <a:latin typeface="Arial"/>
              </a:rPr>
              <a:t>5.º nível da estrutura de tópicos</a:t>
            </a:r>
            <a:endParaRPr b="0" lang="pt-B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BR" sz="2000" spc="-1" strike="noStrike">
                <a:solidFill>
                  <a:srgbClr val="000000"/>
                </a:solidFill>
                <a:latin typeface="Arial"/>
              </a:rPr>
              <a:t>6.º nível da estrutura de tópicos</a:t>
            </a:r>
            <a:endParaRPr b="0" lang="pt-B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BR" sz="2000" spc="-1" strike="noStrike">
                <a:solidFill>
                  <a:srgbClr val="000000"/>
                </a:solidFill>
                <a:latin typeface="Arial"/>
              </a:rPr>
              <a:t>7.º nível da estrutura de tópicos</a:t>
            </a:r>
            <a:endParaRPr b="0" lang="pt-B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8" name=""/>
          <p:cNvGrpSpPr/>
          <p:nvPr/>
        </p:nvGrpSpPr>
        <p:grpSpPr>
          <a:xfrm>
            <a:off x="7406640" y="3566160"/>
            <a:ext cx="2374560" cy="4294800"/>
            <a:chOff x="7406640" y="3566160"/>
            <a:chExt cx="2374560" cy="4294800"/>
          </a:xfrm>
        </p:grpSpPr>
        <p:sp>
          <p:nvSpPr>
            <p:cNvPr id="59" name=""/>
            <p:cNvSpPr/>
            <p:nvPr/>
          </p:nvSpPr>
          <p:spPr>
            <a:xfrm>
              <a:off x="8138160" y="4754880"/>
              <a:ext cx="454320" cy="2557440"/>
            </a:xfrm>
            <a:prstGeom prst="rect">
              <a:avLst/>
            </a:prstGeom>
            <a:blipFill rotWithShape="0">
              <a:blip r:embed="rId2"/>
              <a:srcRect/>
              <a:tile tx="0" ty="0" sx="71985" sy="71985" algn="ctr"/>
            </a:blip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Noto Sans"/>
                <a:ea typeface="DejaVu Sans"/>
              </a:endParaRPr>
            </a:p>
          </p:txBody>
        </p:sp>
        <p:sp>
          <p:nvSpPr>
            <p:cNvPr id="60" name=""/>
            <p:cNvSpPr/>
            <p:nvPr/>
          </p:nvSpPr>
          <p:spPr>
            <a:xfrm>
              <a:off x="8961120" y="3566160"/>
              <a:ext cx="454320" cy="2557440"/>
            </a:xfrm>
            <a:prstGeom prst="rect">
              <a:avLst/>
            </a:prstGeom>
            <a:blipFill rotWithShape="0">
              <a:blip r:embed="rId3"/>
              <a:srcRect/>
              <a:tile tx="0" ty="0" sx="71985" sy="71985" algn="ctr"/>
            </a:blip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Noto Sans"/>
                <a:ea typeface="DejaVu Sans"/>
              </a:endParaRPr>
            </a:p>
          </p:txBody>
        </p:sp>
        <p:sp>
          <p:nvSpPr>
            <p:cNvPr id="61" name=""/>
            <p:cNvSpPr/>
            <p:nvPr/>
          </p:nvSpPr>
          <p:spPr>
            <a:xfrm>
              <a:off x="8503920" y="5120640"/>
              <a:ext cx="1277280" cy="88560"/>
            </a:xfrm>
            <a:prstGeom prst="rect">
              <a:avLst/>
            </a:prstGeom>
            <a:solidFill>
              <a:srgbClr val="cccccc">
                <a:alpha val="75000"/>
              </a:srgbClr>
            </a:solidFill>
            <a:ln w="0">
              <a:noFill/>
            </a:ln>
          </p:spPr>
          <p:style>
            <a:lnRef idx="0"/>
            <a:fillRef idx="0"/>
            <a:effectRef idx="0"/>
            <a:fontRef idx="minor"/>
          </p:style>
          <p:txBody>
            <a:bodyPr wrap="none" lIns="90000" rIns="90000" tIns="44280" bIns="44280" anchor="ctr">
              <a:noAutofit/>
            </a:bodyPr>
            <a:p>
              <a:pPr>
                <a:lnSpc>
                  <a:spcPct val="100000"/>
                </a:lnSpc>
              </a:pPr>
              <a:endParaRPr b="0" lang="pt-BR" sz="1800" spc="-1" strike="noStrike">
                <a:solidFill>
                  <a:srgbClr val="000000"/>
                </a:solidFill>
                <a:latin typeface="Noto Sans"/>
                <a:ea typeface="DejaVu Sans"/>
              </a:endParaRPr>
            </a:p>
          </p:txBody>
        </p:sp>
        <p:sp>
          <p:nvSpPr>
            <p:cNvPr id="62" name=""/>
            <p:cNvSpPr/>
            <p:nvPr/>
          </p:nvSpPr>
          <p:spPr>
            <a:xfrm>
              <a:off x="8321040" y="5303520"/>
              <a:ext cx="911520" cy="88560"/>
            </a:xfrm>
            <a:prstGeom prst="rect">
              <a:avLst/>
            </a:prstGeom>
            <a:solidFill>
              <a:srgbClr val="cccccc">
                <a:alpha val="75000"/>
              </a:srgbClr>
            </a:solidFill>
            <a:ln w="0">
              <a:noFill/>
            </a:ln>
          </p:spPr>
          <p:style>
            <a:lnRef idx="0"/>
            <a:fillRef idx="0"/>
            <a:effectRef idx="0"/>
            <a:fontRef idx="minor"/>
          </p:style>
          <p:txBody>
            <a:bodyPr wrap="none" lIns="90000" rIns="90000" tIns="44280" bIns="44280" anchor="ctr">
              <a:noAutofit/>
            </a:bodyPr>
            <a:p>
              <a:pPr>
                <a:lnSpc>
                  <a:spcPct val="100000"/>
                </a:lnSpc>
              </a:pPr>
              <a:endParaRPr b="0" lang="pt-BR" sz="1800" spc="-1" strike="noStrike">
                <a:solidFill>
                  <a:srgbClr val="000000"/>
                </a:solidFill>
                <a:latin typeface="Noto Sans"/>
                <a:ea typeface="DejaVu Sans"/>
              </a:endParaRPr>
            </a:p>
          </p:txBody>
        </p:sp>
        <p:sp>
          <p:nvSpPr>
            <p:cNvPr id="63" name=""/>
            <p:cNvSpPr/>
            <p:nvPr/>
          </p:nvSpPr>
          <p:spPr>
            <a:xfrm>
              <a:off x="8869680" y="5486400"/>
              <a:ext cx="911520" cy="88560"/>
            </a:xfrm>
            <a:prstGeom prst="rect">
              <a:avLst/>
            </a:prstGeom>
            <a:solidFill>
              <a:srgbClr val="cccccc">
                <a:alpha val="75000"/>
              </a:srgbClr>
            </a:solidFill>
            <a:ln w="0">
              <a:noFill/>
            </a:ln>
          </p:spPr>
          <p:style>
            <a:lnRef idx="0"/>
            <a:fillRef idx="0"/>
            <a:effectRef idx="0"/>
            <a:fontRef idx="minor"/>
          </p:style>
          <p:txBody>
            <a:bodyPr wrap="none" lIns="90000" rIns="90000" tIns="44280" bIns="44280" anchor="ctr">
              <a:noAutofit/>
            </a:bodyPr>
            <a:p>
              <a:pPr>
                <a:lnSpc>
                  <a:spcPct val="100000"/>
                </a:lnSpc>
              </a:pPr>
              <a:endParaRPr b="0" lang="pt-BR" sz="1800" spc="-1" strike="noStrike">
                <a:solidFill>
                  <a:srgbClr val="000000"/>
                </a:solidFill>
                <a:latin typeface="Noto Sans"/>
                <a:ea typeface="DejaVu Sans"/>
              </a:endParaRPr>
            </a:p>
          </p:txBody>
        </p:sp>
        <p:sp>
          <p:nvSpPr>
            <p:cNvPr id="64" name=""/>
            <p:cNvSpPr/>
            <p:nvPr/>
          </p:nvSpPr>
          <p:spPr>
            <a:xfrm>
              <a:off x="7406640" y="5303520"/>
              <a:ext cx="454320" cy="2557440"/>
            </a:xfrm>
            <a:prstGeom prst="rect">
              <a:avLst/>
            </a:prstGeom>
            <a:blipFill rotWithShape="0">
              <a:blip r:embed="rId4"/>
              <a:srcRect/>
              <a:tile tx="0" ty="0" sx="71985" sy="71985" algn="ctr"/>
            </a:blip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Noto Sans"/>
                <a:ea typeface="DejaVu Sans"/>
              </a:endParaRPr>
            </a:p>
          </p:txBody>
        </p:sp>
      </p:grpSp>
      <p:sp>
        <p:nvSpPr>
          <p:cNvPr id="65" name=""/>
          <p:cNvSpPr/>
          <p:nvPr/>
        </p:nvSpPr>
        <p:spPr>
          <a:xfrm flipH="1" flipV="1">
            <a:off x="1456920" y="-1557360"/>
            <a:ext cx="454320" cy="2557440"/>
          </a:xfrm>
          <a:prstGeom prst="rect">
            <a:avLst/>
          </a:prstGeom>
          <a:blipFill rotWithShape="0">
            <a:blip r:embed="rId5"/>
            <a:srcRect/>
            <a:tile tx="0" ty="0" sx="71985" sy="71985" algn="ctr"/>
          </a:blip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Noto Sans"/>
              <a:ea typeface="DejaVu Sans"/>
            </a:endParaRPr>
          </a:p>
        </p:txBody>
      </p:sp>
      <p:sp>
        <p:nvSpPr>
          <p:cNvPr id="66" name=""/>
          <p:cNvSpPr/>
          <p:nvPr/>
        </p:nvSpPr>
        <p:spPr>
          <a:xfrm flipH="1" flipV="1">
            <a:off x="633960" y="-365400"/>
            <a:ext cx="454320" cy="2557440"/>
          </a:xfrm>
          <a:prstGeom prst="rect">
            <a:avLst/>
          </a:prstGeom>
          <a:blipFill rotWithShape="0">
            <a:blip r:embed="rId6"/>
            <a:srcRect/>
            <a:tile tx="0" ty="0" sx="71985" sy="71985" algn="ctr"/>
          </a:blip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Noto Sans"/>
              <a:ea typeface="DejaVu Sans"/>
            </a:endParaRPr>
          </a:p>
        </p:txBody>
      </p:sp>
      <p:sp>
        <p:nvSpPr>
          <p:cNvPr id="67" name=""/>
          <p:cNvSpPr/>
          <p:nvPr/>
        </p:nvSpPr>
        <p:spPr>
          <a:xfrm flipH="1" flipV="1">
            <a:off x="271440" y="545760"/>
            <a:ext cx="1277280" cy="88560"/>
          </a:xfrm>
          <a:prstGeom prst="rect">
            <a:avLst/>
          </a:prstGeom>
          <a:solidFill>
            <a:srgbClr val="cccccc">
              <a:alpha val="75000"/>
            </a:srgbClr>
          </a:solidFill>
          <a:ln w="0">
            <a:noFill/>
          </a:ln>
        </p:spPr>
        <p:style>
          <a:lnRef idx="0"/>
          <a:fillRef idx="0"/>
          <a:effectRef idx="0"/>
          <a:fontRef idx="minor"/>
        </p:style>
        <p:txBody>
          <a:bodyPr wrap="none" lIns="90000" rIns="90000" tIns="44280" bIns="44280" anchor="ctr">
            <a:noAutofit/>
          </a:bodyPr>
          <a:p>
            <a:pPr>
              <a:lnSpc>
                <a:spcPct val="100000"/>
              </a:lnSpc>
            </a:pPr>
            <a:endParaRPr b="0" lang="pt-BR" sz="1800" spc="-1" strike="noStrike">
              <a:solidFill>
                <a:srgbClr val="000000"/>
              </a:solidFill>
              <a:latin typeface="Noto Sans"/>
              <a:ea typeface="DejaVu Sans"/>
            </a:endParaRPr>
          </a:p>
        </p:txBody>
      </p:sp>
      <p:sp>
        <p:nvSpPr>
          <p:cNvPr id="68" name=""/>
          <p:cNvSpPr/>
          <p:nvPr/>
        </p:nvSpPr>
        <p:spPr>
          <a:xfrm flipH="1" flipV="1">
            <a:off x="820080" y="362880"/>
            <a:ext cx="911520" cy="88560"/>
          </a:xfrm>
          <a:prstGeom prst="rect">
            <a:avLst/>
          </a:prstGeom>
          <a:solidFill>
            <a:srgbClr val="cccccc">
              <a:alpha val="75000"/>
            </a:srgbClr>
          </a:solidFill>
          <a:ln w="0">
            <a:noFill/>
          </a:ln>
        </p:spPr>
        <p:style>
          <a:lnRef idx="0"/>
          <a:fillRef idx="0"/>
          <a:effectRef idx="0"/>
          <a:fontRef idx="minor"/>
        </p:style>
        <p:txBody>
          <a:bodyPr wrap="none" lIns="90000" rIns="90000" tIns="44280" bIns="44280" anchor="ctr">
            <a:noAutofit/>
          </a:bodyPr>
          <a:p>
            <a:pPr>
              <a:lnSpc>
                <a:spcPct val="100000"/>
              </a:lnSpc>
            </a:pPr>
            <a:endParaRPr b="0" lang="pt-BR" sz="1800" spc="-1" strike="noStrike">
              <a:solidFill>
                <a:srgbClr val="000000"/>
              </a:solidFill>
              <a:latin typeface="Noto Sans"/>
              <a:ea typeface="DejaVu Sans"/>
            </a:endParaRPr>
          </a:p>
        </p:txBody>
      </p:sp>
      <p:sp>
        <p:nvSpPr>
          <p:cNvPr id="69" name=""/>
          <p:cNvSpPr/>
          <p:nvPr/>
        </p:nvSpPr>
        <p:spPr>
          <a:xfrm flipH="1" flipV="1">
            <a:off x="271440" y="180000"/>
            <a:ext cx="911520" cy="88560"/>
          </a:xfrm>
          <a:prstGeom prst="rect">
            <a:avLst/>
          </a:prstGeom>
          <a:solidFill>
            <a:srgbClr val="cccccc">
              <a:alpha val="75000"/>
            </a:srgbClr>
          </a:solidFill>
          <a:ln w="0">
            <a:noFill/>
          </a:ln>
        </p:spPr>
        <p:style>
          <a:lnRef idx="0"/>
          <a:fillRef idx="0"/>
          <a:effectRef idx="0"/>
          <a:fontRef idx="minor"/>
        </p:style>
        <p:txBody>
          <a:bodyPr wrap="none" lIns="90000" rIns="90000" tIns="44280" bIns="44280" anchor="ctr">
            <a:noAutofit/>
          </a:bodyPr>
          <a:p>
            <a:pPr>
              <a:lnSpc>
                <a:spcPct val="100000"/>
              </a:lnSpc>
            </a:pPr>
            <a:endParaRPr b="0" lang="pt-BR" sz="1800" spc="-1" strike="noStrike">
              <a:solidFill>
                <a:srgbClr val="000000"/>
              </a:solidFill>
              <a:latin typeface="Noto Sans"/>
              <a:ea typeface="DejaVu Sans"/>
            </a:endParaRPr>
          </a:p>
        </p:txBody>
      </p:sp>
      <p:sp>
        <p:nvSpPr>
          <p:cNvPr id="70" name=""/>
          <p:cNvSpPr/>
          <p:nvPr/>
        </p:nvSpPr>
        <p:spPr>
          <a:xfrm flipH="1" flipV="1">
            <a:off x="2191680" y="-2106000"/>
            <a:ext cx="454320" cy="2557440"/>
          </a:xfrm>
          <a:prstGeom prst="rect">
            <a:avLst/>
          </a:prstGeom>
          <a:blipFill rotWithShape="0">
            <a:blip r:embed="rId7"/>
            <a:srcRect/>
            <a:tile tx="0" ty="0" sx="71985" sy="71985" algn="ctr"/>
          </a:blip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Noto Sans"/>
              <a:ea typeface="DejaVu Sans"/>
            </a:endParaRPr>
          </a:p>
        </p:txBody>
      </p:sp>
      <p:sp>
        <p:nvSpPr>
          <p:cNvPr id="71" name=""/>
          <p:cNvSpPr/>
          <p:nvPr/>
        </p:nvSpPr>
        <p:spPr>
          <a:xfrm>
            <a:off x="3474720" y="2560320"/>
            <a:ext cx="2740320" cy="27403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Noto Sans"/>
              <a:ea typeface="DejaVu Sans"/>
            </a:endParaRPr>
          </a:p>
        </p:txBody>
      </p:sp>
      <p:sp>
        <p:nvSpPr>
          <p:cNvPr id="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pt-BR" sz="4400" spc="-1" strike="noStrike">
                <a:solidFill>
                  <a:srgbClr val="000000"/>
                </a:solidFill>
                <a:latin typeface="Arial"/>
              </a:rPr>
              <a:t>Clique para editar o formato do texto </a:t>
            </a:r>
            <a:r>
              <a:rPr b="0" lang="pt-BR" sz="4400" spc="-1" strike="noStrike">
                <a:solidFill>
                  <a:srgbClr val="000000"/>
                </a:solidFill>
                <a:latin typeface="Arial"/>
              </a:rPr>
              <a:t>do título</a:t>
            </a:r>
            <a:endParaRPr b="0" lang="pt-BR" sz="4400" spc="-1" strike="noStrike">
              <a:solidFill>
                <a:srgbClr val="000000"/>
              </a:solidFill>
              <a:latin typeface="Arial"/>
            </a:endParaRPr>
          </a:p>
        </p:txBody>
      </p:sp>
      <p:sp>
        <p:nvSpPr>
          <p:cNvPr id="73"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solidFill>
                  <a:srgbClr val="000000"/>
                </a:solidFill>
                <a:latin typeface="Arial"/>
              </a:rPr>
              <a:t>Clique para editar o formato do texto da estrutura de tópicos</a:t>
            </a:r>
            <a:endParaRPr b="0" lang="pt-B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BR" sz="2800" spc="-1" strike="noStrike">
                <a:solidFill>
                  <a:srgbClr val="000000"/>
                </a:solidFill>
                <a:latin typeface="Arial"/>
              </a:rPr>
              <a:t>2.º nível da estrutura de tópicos</a:t>
            </a:r>
            <a:endParaRPr b="0" lang="pt-B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BR" sz="2400" spc="-1" strike="noStrike">
                <a:solidFill>
                  <a:srgbClr val="000000"/>
                </a:solidFill>
                <a:latin typeface="Arial"/>
              </a:rPr>
              <a:t>3.º nível da estrutura de tópicos</a:t>
            </a:r>
            <a:endParaRPr b="0" lang="pt-B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BR" sz="2000" spc="-1" strike="noStrike">
                <a:solidFill>
                  <a:srgbClr val="000000"/>
                </a:solidFill>
                <a:latin typeface="Arial"/>
              </a:rPr>
              <a:t>4.º nível da estrutura de tópicos</a:t>
            </a:r>
            <a:endParaRPr b="0" lang="pt-B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BR" sz="2000" spc="-1" strike="noStrike">
                <a:solidFill>
                  <a:srgbClr val="000000"/>
                </a:solidFill>
                <a:latin typeface="Arial"/>
              </a:rPr>
              <a:t>5.º nível da estrutura de tópicos</a:t>
            </a:r>
            <a:endParaRPr b="0" lang="pt-B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BR" sz="2000" spc="-1" strike="noStrike">
                <a:solidFill>
                  <a:srgbClr val="000000"/>
                </a:solidFill>
                <a:latin typeface="Arial"/>
              </a:rPr>
              <a:t>6.º nível da estrutura de tópicos</a:t>
            </a:r>
            <a:endParaRPr b="0" lang="pt-B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BR" sz="2000" spc="-1" strike="noStrike">
                <a:solidFill>
                  <a:srgbClr val="000000"/>
                </a:solidFill>
                <a:latin typeface="Arial"/>
              </a:rPr>
              <a:t>7.º nível da estrutura de tópicos</a:t>
            </a:r>
            <a:endParaRPr b="0" lang="pt-B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
          <p:cNvSpPr/>
          <p:nvPr/>
        </p:nvSpPr>
        <p:spPr>
          <a:xfrm>
            <a:off x="2103480" y="3658320"/>
            <a:ext cx="1643040" cy="16430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111" name=""/>
          <p:cNvSpPr/>
          <p:nvPr/>
        </p:nvSpPr>
        <p:spPr>
          <a:xfrm>
            <a:off x="823320" y="-273240"/>
            <a:ext cx="2191680" cy="21916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112" name=""/>
          <p:cNvSpPr/>
          <p:nvPr/>
        </p:nvSpPr>
        <p:spPr>
          <a:xfrm>
            <a:off x="7955640" y="3109680"/>
            <a:ext cx="2191680" cy="21916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113" name=""/>
          <p:cNvSpPr/>
          <p:nvPr/>
        </p:nvSpPr>
        <p:spPr>
          <a:xfrm>
            <a:off x="9601560" y="915120"/>
            <a:ext cx="1643040" cy="16430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grpSp>
        <p:nvGrpSpPr>
          <p:cNvPr id="114" name=""/>
          <p:cNvGrpSpPr/>
          <p:nvPr/>
        </p:nvGrpSpPr>
        <p:grpSpPr>
          <a:xfrm>
            <a:off x="3915360" y="770760"/>
            <a:ext cx="2430720" cy="4336200"/>
            <a:chOff x="3915360" y="770760"/>
            <a:chExt cx="2430720" cy="4336200"/>
          </a:xfrm>
        </p:grpSpPr>
        <p:sp>
          <p:nvSpPr>
            <p:cNvPr id="115" name=""/>
            <p:cNvSpPr/>
            <p:nvPr/>
          </p:nvSpPr>
          <p:spPr>
            <a:xfrm flipH="1" flipV="1" rot="5330400">
              <a:off x="4851000" y="3373200"/>
              <a:ext cx="1368720" cy="1460160"/>
            </a:xfrm>
            <a:prstGeom prst="parallelogram">
              <a:avLst>
                <a:gd name="adj" fmla="val 50564"/>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116" name=""/>
            <p:cNvSpPr/>
            <p:nvPr/>
          </p:nvSpPr>
          <p:spPr>
            <a:xfrm flipH="1" flipV="1" rot="5330400">
              <a:off x="4020480" y="2334960"/>
              <a:ext cx="1368720" cy="1460160"/>
            </a:xfrm>
            <a:prstGeom prst="parallelogram">
              <a:avLst>
                <a:gd name="adj" fmla="val 50564"/>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117" name=""/>
            <p:cNvSpPr/>
            <p:nvPr/>
          </p:nvSpPr>
          <p:spPr>
            <a:xfrm flipH="1" flipV="1" rot="5330400">
              <a:off x="4917600" y="2070720"/>
              <a:ext cx="1368720" cy="1460160"/>
            </a:xfrm>
            <a:prstGeom prst="parallelogram">
              <a:avLst>
                <a:gd name="adj" fmla="val 50564"/>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118" name=""/>
            <p:cNvSpPr/>
            <p:nvPr/>
          </p:nvSpPr>
          <p:spPr>
            <a:xfrm flipH="1" flipV="1" rot="5330400">
              <a:off x="3974400" y="977040"/>
              <a:ext cx="1368720" cy="1460160"/>
            </a:xfrm>
            <a:prstGeom prst="parallelogram">
              <a:avLst>
                <a:gd name="adj" fmla="val 50564"/>
              </a:avLst>
            </a:prstGeom>
            <a:solidFill>
              <a:srgbClr val="6c757d"/>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119" name=""/>
            <p:cNvSpPr/>
            <p:nvPr/>
          </p:nvSpPr>
          <p:spPr>
            <a:xfrm flipH="1" flipV="1" rot="5330400">
              <a:off x="4908600" y="739080"/>
              <a:ext cx="1368720" cy="1460160"/>
            </a:xfrm>
            <a:prstGeom prst="parallelogram">
              <a:avLst>
                <a:gd name="adj" fmla="val 50564"/>
              </a:avLst>
            </a:prstGeom>
            <a:solidFill>
              <a:srgbClr val="343a40"/>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ffffff"/>
                </a:solidFill>
                <a:latin typeface="Arial"/>
                <a:ea typeface="DejaVu Sans"/>
              </a:endParaRPr>
            </a:p>
          </p:txBody>
        </p:sp>
        <p:sp>
          <p:nvSpPr>
            <p:cNvPr id="120" name=""/>
            <p:cNvSpPr/>
            <p:nvPr/>
          </p:nvSpPr>
          <p:spPr>
            <a:xfrm flipH="1" flipV="1" rot="5330400">
              <a:off x="4029120" y="3677400"/>
              <a:ext cx="1368720" cy="1460160"/>
            </a:xfrm>
            <a:prstGeom prst="parallelogram">
              <a:avLst>
                <a:gd name="adj" fmla="val 50564"/>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grpSp>
      <p:sp>
        <p:nvSpPr>
          <p:cNvPr id="12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pt-BR" sz="4400" spc="-1" strike="noStrike">
                <a:solidFill>
                  <a:srgbClr val="000000"/>
                </a:solidFill>
                <a:latin typeface="Arial"/>
              </a:rPr>
              <a:t>Clique para editar o formato do texto </a:t>
            </a:r>
            <a:r>
              <a:rPr b="0" lang="pt-BR" sz="4400" spc="-1" strike="noStrike">
                <a:solidFill>
                  <a:srgbClr val="000000"/>
                </a:solidFill>
                <a:latin typeface="Arial"/>
              </a:rPr>
              <a:t>do título</a:t>
            </a:r>
            <a:endParaRPr b="0" lang="pt-BR" sz="4400" spc="-1" strike="noStrike">
              <a:solidFill>
                <a:srgbClr val="000000"/>
              </a:solidFill>
              <a:latin typeface="Arial"/>
            </a:endParaRPr>
          </a:p>
        </p:txBody>
      </p:sp>
      <p:sp>
        <p:nvSpPr>
          <p:cNvPr id="122"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solidFill>
                  <a:srgbClr val="000000"/>
                </a:solidFill>
                <a:latin typeface="Arial"/>
              </a:rPr>
              <a:t>Clique para editar o formato do texto da estrutura de tópicos</a:t>
            </a:r>
            <a:endParaRPr b="0" lang="pt-B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BR" sz="2800" spc="-1" strike="noStrike">
                <a:solidFill>
                  <a:srgbClr val="000000"/>
                </a:solidFill>
                <a:latin typeface="Arial"/>
              </a:rPr>
              <a:t>2.º nível da estrutura de tópicos</a:t>
            </a:r>
            <a:endParaRPr b="0" lang="pt-B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BR" sz="2400" spc="-1" strike="noStrike">
                <a:solidFill>
                  <a:srgbClr val="000000"/>
                </a:solidFill>
                <a:latin typeface="Arial"/>
              </a:rPr>
              <a:t>3.º nível da estrutura de tópicos</a:t>
            </a:r>
            <a:endParaRPr b="0" lang="pt-B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BR" sz="2000" spc="-1" strike="noStrike">
                <a:solidFill>
                  <a:srgbClr val="000000"/>
                </a:solidFill>
                <a:latin typeface="Arial"/>
              </a:rPr>
              <a:t>4.º nível da estrutura de tópicos</a:t>
            </a:r>
            <a:endParaRPr b="0" lang="pt-B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BR" sz="2000" spc="-1" strike="noStrike">
                <a:solidFill>
                  <a:srgbClr val="000000"/>
                </a:solidFill>
                <a:latin typeface="Arial"/>
              </a:rPr>
              <a:t>5.º nível da estrutura de tópicos</a:t>
            </a:r>
            <a:endParaRPr b="0" lang="pt-B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BR" sz="2000" spc="-1" strike="noStrike">
                <a:solidFill>
                  <a:srgbClr val="000000"/>
                </a:solidFill>
                <a:latin typeface="Arial"/>
              </a:rPr>
              <a:t>6.º nível da estrutura de tópicos</a:t>
            </a:r>
            <a:endParaRPr b="0" lang="pt-B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BR" sz="2000" spc="-1" strike="noStrike">
                <a:solidFill>
                  <a:srgbClr val="000000"/>
                </a:solidFill>
                <a:latin typeface="Arial"/>
              </a:rPr>
              <a:t>7.º nível da estrutura de tópicos</a:t>
            </a:r>
            <a:endParaRPr b="0" lang="pt-B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
          <p:cNvSpPr/>
          <p:nvPr/>
        </p:nvSpPr>
        <p:spPr>
          <a:xfrm rot="18876000">
            <a:off x="8643960" y="-402840"/>
            <a:ext cx="2892600" cy="289260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160" name=""/>
          <p:cNvSpPr/>
          <p:nvPr/>
        </p:nvSpPr>
        <p:spPr>
          <a:xfrm rot="18876000">
            <a:off x="8664120" y="3983040"/>
            <a:ext cx="2892600" cy="289260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161" name=""/>
          <p:cNvSpPr/>
          <p:nvPr/>
        </p:nvSpPr>
        <p:spPr>
          <a:xfrm rot="18964800">
            <a:off x="991800" y="5915880"/>
            <a:ext cx="2585880" cy="72864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162" name=""/>
          <p:cNvSpPr/>
          <p:nvPr/>
        </p:nvSpPr>
        <p:spPr>
          <a:xfrm rot="18964800">
            <a:off x="-1296360" y="5513760"/>
            <a:ext cx="2585880" cy="72864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163" name=""/>
          <p:cNvSpPr/>
          <p:nvPr/>
        </p:nvSpPr>
        <p:spPr>
          <a:xfrm rot="18964800">
            <a:off x="3679920" y="339480"/>
            <a:ext cx="3454920" cy="91944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164" name=""/>
          <p:cNvSpPr/>
          <p:nvPr/>
        </p:nvSpPr>
        <p:spPr>
          <a:xfrm rot="18964800">
            <a:off x="1443600" y="-755640"/>
            <a:ext cx="2585880" cy="72864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165" name=""/>
          <p:cNvSpPr/>
          <p:nvPr/>
        </p:nvSpPr>
        <p:spPr>
          <a:xfrm rot="18964800">
            <a:off x="-726480" y="3295080"/>
            <a:ext cx="2585880" cy="51012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16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pt-BR" sz="4400" spc="-1" strike="noStrike">
                <a:solidFill>
                  <a:srgbClr val="000000"/>
                </a:solidFill>
                <a:latin typeface="Arial"/>
              </a:rPr>
              <a:t>Clique para editar </a:t>
            </a:r>
            <a:r>
              <a:rPr b="0" lang="pt-BR" sz="4400" spc="-1" strike="noStrike">
                <a:solidFill>
                  <a:srgbClr val="000000"/>
                </a:solidFill>
                <a:latin typeface="Arial"/>
              </a:rPr>
              <a:t>o formato do </a:t>
            </a:r>
            <a:r>
              <a:rPr b="0" lang="pt-BR" sz="4400" spc="-1" strike="noStrike">
                <a:solidFill>
                  <a:srgbClr val="000000"/>
                </a:solidFill>
                <a:latin typeface="Arial"/>
              </a:rPr>
              <a:t>texto do título</a:t>
            </a:r>
            <a:endParaRPr b="0" lang="pt-BR" sz="4400" spc="-1" strike="noStrike">
              <a:solidFill>
                <a:srgbClr val="000000"/>
              </a:solidFill>
              <a:latin typeface="Arial"/>
            </a:endParaRPr>
          </a:p>
        </p:txBody>
      </p:sp>
      <p:sp>
        <p:nvSpPr>
          <p:cNvPr id="167"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solidFill>
                  <a:srgbClr val="000000"/>
                </a:solidFill>
                <a:latin typeface="Arial"/>
              </a:rPr>
              <a:t>Clique para editar o formato do texto da estrutura de tópicos</a:t>
            </a:r>
            <a:endParaRPr b="0" lang="pt-B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BR" sz="2800" spc="-1" strike="noStrike">
                <a:solidFill>
                  <a:srgbClr val="000000"/>
                </a:solidFill>
                <a:latin typeface="Arial"/>
              </a:rPr>
              <a:t>2.º nível da estrutura de tópicos</a:t>
            </a:r>
            <a:endParaRPr b="0" lang="pt-B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BR" sz="2400" spc="-1" strike="noStrike">
                <a:solidFill>
                  <a:srgbClr val="000000"/>
                </a:solidFill>
                <a:latin typeface="Arial"/>
              </a:rPr>
              <a:t>3.º nível da estrutura de tópicos</a:t>
            </a:r>
            <a:endParaRPr b="0" lang="pt-B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BR" sz="2000" spc="-1" strike="noStrike">
                <a:solidFill>
                  <a:srgbClr val="000000"/>
                </a:solidFill>
                <a:latin typeface="Arial"/>
              </a:rPr>
              <a:t>4.º nível da estrutura de tópicos</a:t>
            </a:r>
            <a:endParaRPr b="0" lang="pt-B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BR" sz="2000" spc="-1" strike="noStrike">
                <a:solidFill>
                  <a:srgbClr val="000000"/>
                </a:solidFill>
                <a:latin typeface="Arial"/>
              </a:rPr>
              <a:t>5.º nível da estrutura de tópicos</a:t>
            </a:r>
            <a:endParaRPr b="0" lang="pt-B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BR" sz="2000" spc="-1" strike="noStrike">
                <a:solidFill>
                  <a:srgbClr val="000000"/>
                </a:solidFill>
                <a:latin typeface="Arial"/>
              </a:rPr>
              <a:t>6.º nível da estrutura de tópicos</a:t>
            </a:r>
            <a:endParaRPr b="0" lang="pt-B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BR" sz="2000" spc="-1" strike="noStrike">
                <a:solidFill>
                  <a:srgbClr val="000000"/>
                </a:solidFill>
                <a:latin typeface="Arial"/>
              </a:rPr>
              <a:t>7.º nível da estrutura de tópicos</a:t>
            </a:r>
            <a:endParaRPr b="0" lang="pt-B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
          <p:cNvSpPr/>
          <p:nvPr/>
        </p:nvSpPr>
        <p:spPr>
          <a:xfrm>
            <a:off x="822960" y="2468880"/>
            <a:ext cx="1460160" cy="146016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Noto Sans"/>
              <a:ea typeface="DejaVu Sans"/>
            </a:endParaRPr>
          </a:p>
        </p:txBody>
      </p:sp>
      <p:sp>
        <p:nvSpPr>
          <p:cNvPr id="205" name=""/>
          <p:cNvSpPr/>
          <p:nvPr/>
        </p:nvSpPr>
        <p:spPr>
          <a:xfrm>
            <a:off x="4480560" y="1554480"/>
            <a:ext cx="1460160" cy="146016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Noto Sans"/>
              <a:ea typeface="DejaVu Sans"/>
            </a:endParaRPr>
          </a:p>
        </p:txBody>
      </p:sp>
      <p:sp>
        <p:nvSpPr>
          <p:cNvPr id="206" name=""/>
          <p:cNvSpPr/>
          <p:nvPr/>
        </p:nvSpPr>
        <p:spPr>
          <a:xfrm>
            <a:off x="6583680" y="3108960"/>
            <a:ext cx="1460160" cy="146016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Noto Sans"/>
              <a:ea typeface="DejaVu Sans"/>
            </a:endParaRPr>
          </a:p>
        </p:txBody>
      </p:sp>
      <p:sp>
        <p:nvSpPr>
          <p:cNvPr id="207" name=""/>
          <p:cNvSpPr/>
          <p:nvPr/>
        </p:nvSpPr>
        <p:spPr>
          <a:xfrm>
            <a:off x="1554480" y="4114800"/>
            <a:ext cx="911520" cy="654480"/>
          </a:xfrm>
          <a:custGeom>
            <a:avLst/>
            <a:gdLst>
              <a:gd name="textAreaLeft" fmla="*/ 0 w 911520"/>
              <a:gd name="textAreaRight" fmla="*/ 914400 w 911520"/>
              <a:gd name="textAreaTop" fmla="*/ 0 h 654480"/>
              <a:gd name="textAreaBottom" fmla="*/ 657360 h 654480"/>
            </a:gdLst>
            <a:ahLst/>
            <a:rect l="textAreaLeft" t="textAreaTop" r="textAreaRight" b="textAreaBottom"/>
            <a:pathLst>
              <a:path fill="none" w="2540" h="1826">
                <a:moveTo>
                  <a:pt x="0" y="0"/>
                </a:moveTo>
                <a:cubicBezTo>
                  <a:pt x="508" y="2286"/>
                  <a:pt x="2540" y="1778"/>
                  <a:pt x="2540" y="1778"/>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pt-BR" sz="1800" spc="-1" strike="noStrike">
              <a:solidFill>
                <a:srgbClr val="000000"/>
              </a:solidFill>
              <a:latin typeface="Noto Sans"/>
              <a:ea typeface="DejaVu Sans"/>
            </a:endParaRPr>
          </a:p>
        </p:txBody>
      </p:sp>
      <p:sp>
        <p:nvSpPr>
          <p:cNvPr id="208" name=""/>
          <p:cNvSpPr/>
          <p:nvPr/>
        </p:nvSpPr>
        <p:spPr>
          <a:xfrm>
            <a:off x="3657600" y="1188720"/>
            <a:ext cx="820080" cy="637200"/>
          </a:xfrm>
          <a:custGeom>
            <a:avLst/>
            <a:gdLst>
              <a:gd name="textAreaLeft" fmla="*/ 0 w 820080"/>
              <a:gd name="textAreaRight" fmla="*/ 822960 w 820080"/>
              <a:gd name="textAreaTop" fmla="*/ 0 h 637200"/>
              <a:gd name="textAreaBottom" fmla="*/ 640080 h 637200"/>
            </a:gdLst>
            <a:ahLst/>
            <a:rect l="textAreaLeft" t="textAreaTop" r="textAreaRight" b="textAreaBottom"/>
            <a:pathLst>
              <a:path fill="none" w="2286" h="1778">
                <a:moveTo>
                  <a:pt x="2286" y="1778"/>
                </a:moveTo>
                <a:cubicBezTo>
                  <a:pt x="1016" y="1778"/>
                  <a:pt x="2033" y="0"/>
                  <a:pt x="0" y="0"/>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pt-BR" sz="1800" spc="-1" strike="noStrike">
              <a:solidFill>
                <a:srgbClr val="000000"/>
              </a:solidFill>
              <a:latin typeface="Noto Sans"/>
              <a:ea typeface="DejaVu Sans"/>
            </a:endParaRPr>
          </a:p>
        </p:txBody>
      </p:sp>
      <p:sp>
        <p:nvSpPr>
          <p:cNvPr id="209" name=""/>
          <p:cNvSpPr/>
          <p:nvPr/>
        </p:nvSpPr>
        <p:spPr>
          <a:xfrm>
            <a:off x="7955280" y="2011680"/>
            <a:ext cx="1461240" cy="1185840"/>
          </a:xfrm>
          <a:custGeom>
            <a:avLst/>
            <a:gdLst>
              <a:gd name="textAreaLeft" fmla="*/ 0 w 1461240"/>
              <a:gd name="textAreaRight" fmla="*/ 1464120 w 1461240"/>
              <a:gd name="textAreaTop" fmla="*/ 0 h 1185840"/>
              <a:gd name="textAreaBottom" fmla="*/ 1188720 h 1185840"/>
            </a:gdLst>
            <a:ahLst/>
            <a:rect l="textAreaLeft" t="textAreaTop" r="textAreaRight" b="textAreaBottom"/>
            <a:pathLst>
              <a:path fill="none" w="4067" h="3302">
                <a:moveTo>
                  <a:pt x="3302" y="0"/>
                </a:moveTo>
                <a:cubicBezTo>
                  <a:pt x="4826" y="1016"/>
                  <a:pt x="3810" y="2286"/>
                  <a:pt x="2540" y="2286"/>
                </a:cubicBezTo>
                <a:cubicBezTo>
                  <a:pt x="1269" y="2286"/>
                  <a:pt x="253" y="2540"/>
                  <a:pt x="0" y="3302"/>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pt-BR" sz="1800" spc="-1" strike="noStrike">
              <a:solidFill>
                <a:srgbClr val="000000"/>
              </a:solidFill>
              <a:latin typeface="Noto Sans"/>
              <a:ea typeface="DejaVu Sans"/>
            </a:endParaRPr>
          </a:p>
        </p:txBody>
      </p:sp>
      <p:sp>
        <p:nvSpPr>
          <p:cNvPr id="210" name=""/>
          <p:cNvSpPr/>
          <p:nvPr/>
        </p:nvSpPr>
        <p:spPr>
          <a:xfrm>
            <a:off x="2468880" y="822960"/>
            <a:ext cx="1407600" cy="13687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Noto Sans"/>
              <a:ea typeface="DejaVu Sans"/>
            </a:endParaRPr>
          </a:p>
        </p:txBody>
      </p:sp>
      <p:sp>
        <p:nvSpPr>
          <p:cNvPr id="211" name=""/>
          <p:cNvSpPr/>
          <p:nvPr/>
        </p:nvSpPr>
        <p:spPr>
          <a:xfrm>
            <a:off x="3931920" y="4663440"/>
            <a:ext cx="1681920" cy="16430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Noto Sans"/>
              <a:ea typeface="DejaVu Sans"/>
            </a:endParaRPr>
          </a:p>
        </p:txBody>
      </p:sp>
      <p:sp>
        <p:nvSpPr>
          <p:cNvPr id="212" name=""/>
          <p:cNvSpPr/>
          <p:nvPr/>
        </p:nvSpPr>
        <p:spPr>
          <a:xfrm>
            <a:off x="8412480" y="1280160"/>
            <a:ext cx="1094400" cy="10029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Noto Sans"/>
              <a:ea typeface="DejaVu Sans"/>
            </a:endParaRPr>
          </a:p>
        </p:txBody>
      </p:sp>
      <p:sp>
        <p:nvSpPr>
          <p:cNvPr id="2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pt-BR" sz="4400" spc="-1" strike="noStrike">
                <a:solidFill>
                  <a:srgbClr val="000000"/>
                </a:solidFill>
                <a:latin typeface="Arial"/>
              </a:rPr>
              <a:t>Clique </a:t>
            </a:r>
            <a:r>
              <a:rPr b="0" lang="pt-BR" sz="4400" spc="-1" strike="noStrike">
                <a:solidFill>
                  <a:srgbClr val="000000"/>
                </a:solidFill>
                <a:latin typeface="Arial"/>
              </a:rPr>
              <a:t>para editar </a:t>
            </a:r>
            <a:r>
              <a:rPr b="0" lang="pt-BR" sz="4400" spc="-1" strike="noStrike">
                <a:solidFill>
                  <a:srgbClr val="000000"/>
                </a:solidFill>
                <a:latin typeface="Arial"/>
              </a:rPr>
              <a:t>o formato </a:t>
            </a:r>
            <a:r>
              <a:rPr b="0" lang="pt-BR" sz="4400" spc="-1" strike="noStrike">
                <a:solidFill>
                  <a:srgbClr val="000000"/>
                </a:solidFill>
                <a:latin typeface="Arial"/>
              </a:rPr>
              <a:t>do texto do </a:t>
            </a:r>
            <a:r>
              <a:rPr b="0" lang="pt-BR" sz="4400" spc="-1" strike="noStrike">
                <a:solidFill>
                  <a:srgbClr val="000000"/>
                </a:solidFill>
                <a:latin typeface="Arial"/>
              </a:rPr>
              <a:t>título</a:t>
            </a:r>
            <a:endParaRPr b="0" lang="pt-BR" sz="4400" spc="-1" strike="noStrike">
              <a:solidFill>
                <a:srgbClr val="000000"/>
              </a:solidFill>
              <a:latin typeface="Arial"/>
            </a:endParaRPr>
          </a:p>
        </p:txBody>
      </p:sp>
      <p:sp>
        <p:nvSpPr>
          <p:cNvPr id="214"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solidFill>
                  <a:srgbClr val="000000"/>
                </a:solidFill>
                <a:latin typeface="Arial"/>
              </a:rPr>
              <a:t>Clique para editar o formato do texto da estrutura de tópicos</a:t>
            </a:r>
            <a:endParaRPr b="0" lang="pt-B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BR" sz="2800" spc="-1" strike="noStrike">
                <a:solidFill>
                  <a:srgbClr val="000000"/>
                </a:solidFill>
                <a:latin typeface="Arial"/>
              </a:rPr>
              <a:t>2.º nível da estrutura de tópicos</a:t>
            </a:r>
            <a:endParaRPr b="0" lang="pt-B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BR" sz="2400" spc="-1" strike="noStrike">
                <a:solidFill>
                  <a:srgbClr val="000000"/>
                </a:solidFill>
                <a:latin typeface="Arial"/>
              </a:rPr>
              <a:t>3.º nível da estrutura de tópicos</a:t>
            </a:r>
            <a:endParaRPr b="0" lang="pt-B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BR" sz="2000" spc="-1" strike="noStrike">
                <a:solidFill>
                  <a:srgbClr val="000000"/>
                </a:solidFill>
                <a:latin typeface="Arial"/>
              </a:rPr>
              <a:t>4.º nível da estrutura de tópicos</a:t>
            </a:r>
            <a:endParaRPr b="0" lang="pt-B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BR" sz="2000" spc="-1" strike="noStrike">
                <a:solidFill>
                  <a:srgbClr val="000000"/>
                </a:solidFill>
                <a:latin typeface="Arial"/>
              </a:rPr>
              <a:t>5.º nível da estrutura de tópicos</a:t>
            </a:r>
            <a:endParaRPr b="0" lang="pt-B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BR" sz="2000" spc="-1" strike="noStrike">
                <a:solidFill>
                  <a:srgbClr val="000000"/>
                </a:solidFill>
                <a:latin typeface="Arial"/>
              </a:rPr>
              <a:t>6.º nível da estrutura de tópicos</a:t>
            </a:r>
            <a:endParaRPr b="0" lang="pt-B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BR" sz="2000" spc="-1" strike="noStrike">
                <a:solidFill>
                  <a:srgbClr val="000000"/>
                </a:solidFill>
                <a:latin typeface="Arial"/>
              </a:rPr>
              <a:t>7.º nível da estrutura de tópicos</a:t>
            </a:r>
            <a:endParaRPr b="0" lang="pt-B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
          <p:cNvSpPr/>
          <p:nvPr/>
        </p:nvSpPr>
        <p:spPr>
          <a:xfrm>
            <a:off x="8266320" y="4115520"/>
            <a:ext cx="1917360" cy="19173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252" name=""/>
          <p:cNvSpPr/>
          <p:nvPr/>
        </p:nvSpPr>
        <p:spPr>
          <a:xfrm>
            <a:off x="7717680" y="-548280"/>
            <a:ext cx="1917360" cy="19173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grpSp>
        <p:nvGrpSpPr>
          <p:cNvPr id="253" name=""/>
          <p:cNvGrpSpPr/>
          <p:nvPr/>
        </p:nvGrpSpPr>
        <p:grpSpPr>
          <a:xfrm>
            <a:off x="-144720" y="-293400"/>
            <a:ext cx="910080" cy="1275480"/>
            <a:chOff x="-144720" y="-293400"/>
            <a:chExt cx="910080" cy="1275480"/>
          </a:xfrm>
        </p:grpSpPr>
        <p:sp>
          <p:nvSpPr>
            <p:cNvPr id="254" name=""/>
            <p:cNvSpPr/>
            <p:nvPr/>
          </p:nvSpPr>
          <p:spPr>
            <a:xfrm flipV="1" rot="5395800">
              <a:off x="219240" y="801000"/>
              <a:ext cx="180000" cy="180000"/>
            </a:xfrm>
            <a:prstGeom prst="ellipse">
              <a:avLst/>
            </a:prstGeom>
            <a:blipFill rotWithShape="0">
              <a:blip r:embed="rId2"/>
              <a:srcRect/>
              <a:tile tx="0" ty="0" sx="71985" sy="719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255" name=""/>
            <p:cNvSpPr/>
            <p:nvPr/>
          </p:nvSpPr>
          <p:spPr>
            <a:xfrm flipV="1" rot="5395800">
              <a:off x="218880" y="435240"/>
              <a:ext cx="180000" cy="180000"/>
            </a:xfrm>
            <a:prstGeom prst="ellipse">
              <a:avLst/>
            </a:prstGeom>
            <a:blipFill rotWithShape="0">
              <a:blip r:embed="rId3"/>
              <a:srcRect/>
              <a:tile tx="0" ty="0" sx="71985" sy="719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256" name=""/>
            <p:cNvSpPr/>
            <p:nvPr/>
          </p:nvSpPr>
          <p:spPr>
            <a:xfrm flipV="1" rot="5395800">
              <a:off x="218520" y="69840"/>
              <a:ext cx="180000" cy="180000"/>
            </a:xfrm>
            <a:prstGeom prst="ellipse">
              <a:avLst/>
            </a:prstGeom>
            <a:blipFill rotWithShape="0">
              <a:blip r:embed="rId4"/>
              <a:srcRect/>
              <a:tile tx="0" ty="0" sx="71985" sy="719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257" name=""/>
            <p:cNvSpPr/>
            <p:nvPr/>
          </p:nvSpPr>
          <p:spPr>
            <a:xfrm flipV="1" rot="5395800">
              <a:off x="217800" y="-293040"/>
              <a:ext cx="180000" cy="180000"/>
            </a:xfrm>
            <a:prstGeom prst="ellipse">
              <a:avLst/>
            </a:prstGeom>
            <a:blipFill rotWithShape="0">
              <a:blip r:embed="rId5"/>
              <a:srcRect/>
              <a:tile tx="0" ty="0" sx="71985" sy="719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258" name=""/>
            <p:cNvSpPr/>
            <p:nvPr/>
          </p:nvSpPr>
          <p:spPr>
            <a:xfrm flipV="1" rot="5395800">
              <a:off x="583920" y="-293400"/>
              <a:ext cx="180000" cy="180000"/>
            </a:xfrm>
            <a:prstGeom prst="ellipse">
              <a:avLst/>
            </a:prstGeom>
            <a:blipFill rotWithShape="0">
              <a:blip r:embed="rId6"/>
              <a:srcRect/>
              <a:tile tx="0" ty="0" sx="71985" sy="719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259" name=""/>
            <p:cNvSpPr/>
            <p:nvPr/>
          </p:nvSpPr>
          <p:spPr>
            <a:xfrm flipV="1" rot="5395800">
              <a:off x="584280" y="69120"/>
              <a:ext cx="180000" cy="180000"/>
            </a:xfrm>
            <a:prstGeom prst="ellipse">
              <a:avLst/>
            </a:prstGeom>
            <a:blipFill rotWithShape="0">
              <a:blip r:embed="rId7"/>
              <a:srcRect/>
              <a:tile tx="0" ty="0" sx="71985" sy="719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260" name=""/>
            <p:cNvSpPr/>
            <p:nvPr/>
          </p:nvSpPr>
          <p:spPr>
            <a:xfrm flipV="1" rot="5395800">
              <a:off x="584280" y="434880"/>
              <a:ext cx="180000" cy="180000"/>
            </a:xfrm>
            <a:prstGeom prst="ellipse">
              <a:avLst/>
            </a:prstGeom>
            <a:blipFill rotWithShape="0">
              <a:blip r:embed="rId8"/>
              <a:srcRect/>
              <a:tile tx="0" ty="0" sx="71985" sy="719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261" name=""/>
            <p:cNvSpPr/>
            <p:nvPr/>
          </p:nvSpPr>
          <p:spPr>
            <a:xfrm flipV="1" rot="5395800">
              <a:off x="585000" y="801000"/>
              <a:ext cx="180000" cy="180000"/>
            </a:xfrm>
            <a:prstGeom prst="ellipse">
              <a:avLst/>
            </a:prstGeom>
            <a:blipFill rotWithShape="0">
              <a:blip r:embed="rId9"/>
              <a:srcRect/>
              <a:tile tx="0" ty="0" sx="71985" sy="719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262" name=""/>
            <p:cNvSpPr/>
            <p:nvPr/>
          </p:nvSpPr>
          <p:spPr>
            <a:xfrm flipV="1" rot="5395800">
              <a:off x="-143280" y="801360"/>
              <a:ext cx="180000" cy="180000"/>
            </a:xfrm>
            <a:prstGeom prst="ellipse">
              <a:avLst/>
            </a:prstGeom>
            <a:blipFill rotWithShape="0">
              <a:blip r:embed="rId10"/>
              <a:srcRect/>
              <a:tile tx="0" ty="0" sx="71985" sy="719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263" name=""/>
            <p:cNvSpPr/>
            <p:nvPr/>
          </p:nvSpPr>
          <p:spPr>
            <a:xfrm flipV="1" rot="5395800">
              <a:off x="-144000" y="435960"/>
              <a:ext cx="180000" cy="180000"/>
            </a:xfrm>
            <a:prstGeom prst="ellipse">
              <a:avLst/>
            </a:prstGeom>
            <a:blipFill rotWithShape="0">
              <a:blip r:embed="rId11"/>
              <a:srcRect/>
              <a:tile tx="0" ty="0" sx="71985" sy="719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264" name=""/>
            <p:cNvSpPr/>
            <p:nvPr/>
          </p:nvSpPr>
          <p:spPr>
            <a:xfrm flipV="1" rot="5395800">
              <a:off x="-144000" y="69840"/>
              <a:ext cx="180000" cy="180000"/>
            </a:xfrm>
            <a:prstGeom prst="ellipse">
              <a:avLst/>
            </a:prstGeom>
            <a:blipFill rotWithShape="0">
              <a:blip r:embed="rId12"/>
              <a:srcRect/>
              <a:tile tx="0" ty="0" sx="71985" sy="719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265" name=""/>
            <p:cNvSpPr/>
            <p:nvPr/>
          </p:nvSpPr>
          <p:spPr>
            <a:xfrm flipV="1" rot="5395800">
              <a:off x="-144360" y="-292680"/>
              <a:ext cx="180000" cy="180000"/>
            </a:xfrm>
            <a:prstGeom prst="ellipse">
              <a:avLst/>
            </a:prstGeom>
            <a:blipFill rotWithShape="0">
              <a:blip r:embed="rId13"/>
              <a:srcRect/>
              <a:tile tx="0" ty="0" sx="71985" sy="719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grpSp>
      <p:grpSp>
        <p:nvGrpSpPr>
          <p:cNvPr id="266" name=""/>
          <p:cNvGrpSpPr/>
          <p:nvPr/>
        </p:nvGrpSpPr>
        <p:grpSpPr>
          <a:xfrm>
            <a:off x="9545040" y="4645800"/>
            <a:ext cx="912960" cy="1278360"/>
            <a:chOff x="9545040" y="4645800"/>
            <a:chExt cx="912960" cy="1278360"/>
          </a:xfrm>
        </p:grpSpPr>
        <p:sp>
          <p:nvSpPr>
            <p:cNvPr id="267" name=""/>
            <p:cNvSpPr/>
            <p:nvPr/>
          </p:nvSpPr>
          <p:spPr>
            <a:xfrm flipV="1" rot="5395800">
              <a:off x="9911880" y="5743080"/>
              <a:ext cx="180000" cy="180000"/>
            </a:xfrm>
            <a:prstGeom prst="ellipse">
              <a:avLst/>
            </a:prstGeom>
            <a:blipFill rotWithShape="0">
              <a:blip r:embed="rId14"/>
              <a:srcRect/>
              <a:tile tx="0" ty="0" sx="71985" sy="719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268" name=""/>
            <p:cNvSpPr/>
            <p:nvPr/>
          </p:nvSpPr>
          <p:spPr>
            <a:xfrm flipV="1" rot="5395800">
              <a:off x="9911520" y="5377320"/>
              <a:ext cx="180000" cy="180000"/>
            </a:xfrm>
            <a:prstGeom prst="ellipse">
              <a:avLst/>
            </a:prstGeom>
            <a:blipFill rotWithShape="0">
              <a:blip r:embed="rId15"/>
              <a:srcRect/>
              <a:tile tx="0" ty="0" sx="71985" sy="719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269" name=""/>
            <p:cNvSpPr/>
            <p:nvPr/>
          </p:nvSpPr>
          <p:spPr>
            <a:xfrm flipV="1" rot="5395800">
              <a:off x="9911160" y="5011920"/>
              <a:ext cx="180000" cy="180000"/>
            </a:xfrm>
            <a:prstGeom prst="ellipse">
              <a:avLst/>
            </a:prstGeom>
            <a:blipFill rotWithShape="0">
              <a:blip r:embed="rId16"/>
              <a:srcRect/>
              <a:tile tx="0" ty="0" sx="71985" sy="719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270" name=""/>
            <p:cNvSpPr/>
            <p:nvPr/>
          </p:nvSpPr>
          <p:spPr>
            <a:xfrm flipV="1" rot="5395800">
              <a:off x="9910440" y="4645800"/>
              <a:ext cx="180000" cy="180000"/>
            </a:xfrm>
            <a:prstGeom prst="ellipse">
              <a:avLst/>
            </a:prstGeom>
            <a:blipFill rotWithShape="0">
              <a:blip r:embed="rId17"/>
              <a:srcRect/>
              <a:tile tx="0" ty="0" sx="71985" sy="719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271" name=""/>
            <p:cNvSpPr/>
            <p:nvPr/>
          </p:nvSpPr>
          <p:spPr>
            <a:xfrm flipV="1" rot="5395800">
              <a:off x="10276560" y="4645440"/>
              <a:ext cx="180000" cy="180000"/>
            </a:xfrm>
            <a:prstGeom prst="ellipse">
              <a:avLst/>
            </a:prstGeom>
            <a:blipFill rotWithShape="0">
              <a:blip r:embed="rId18"/>
              <a:srcRect/>
              <a:tile tx="0" ty="0" sx="71985" sy="719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272" name=""/>
            <p:cNvSpPr/>
            <p:nvPr/>
          </p:nvSpPr>
          <p:spPr>
            <a:xfrm flipV="1" rot="5395800">
              <a:off x="10276920" y="5011200"/>
              <a:ext cx="180000" cy="180000"/>
            </a:xfrm>
            <a:prstGeom prst="ellipse">
              <a:avLst/>
            </a:prstGeom>
            <a:blipFill rotWithShape="0">
              <a:blip r:embed="rId19"/>
              <a:srcRect/>
              <a:tile tx="0" ty="0" sx="71985" sy="719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273" name=""/>
            <p:cNvSpPr/>
            <p:nvPr/>
          </p:nvSpPr>
          <p:spPr>
            <a:xfrm flipV="1" rot="5395800">
              <a:off x="10276920" y="5376960"/>
              <a:ext cx="180000" cy="180000"/>
            </a:xfrm>
            <a:prstGeom prst="ellipse">
              <a:avLst/>
            </a:prstGeom>
            <a:blipFill rotWithShape="0">
              <a:blip r:embed="rId20"/>
              <a:srcRect/>
              <a:tile tx="0" ty="0" sx="71985" sy="719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274" name=""/>
            <p:cNvSpPr/>
            <p:nvPr/>
          </p:nvSpPr>
          <p:spPr>
            <a:xfrm flipV="1" rot="5395800">
              <a:off x="10277640" y="5743080"/>
              <a:ext cx="180000" cy="180000"/>
            </a:xfrm>
            <a:prstGeom prst="ellipse">
              <a:avLst/>
            </a:prstGeom>
            <a:blipFill rotWithShape="0">
              <a:blip r:embed="rId21"/>
              <a:srcRect/>
              <a:tile tx="0" ty="0" sx="71985" sy="719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275" name=""/>
            <p:cNvSpPr/>
            <p:nvPr/>
          </p:nvSpPr>
          <p:spPr>
            <a:xfrm flipV="1" rot="5395800">
              <a:off x="9546120" y="5743440"/>
              <a:ext cx="180000" cy="180000"/>
            </a:xfrm>
            <a:prstGeom prst="ellipse">
              <a:avLst/>
            </a:prstGeom>
            <a:blipFill rotWithShape="0">
              <a:blip r:embed="rId22"/>
              <a:srcRect/>
              <a:tile tx="0" ty="0" sx="71985" sy="719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276" name=""/>
            <p:cNvSpPr/>
            <p:nvPr/>
          </p:nvSpPr>
          <p:spPr>
            <a:xfrm flipV="1" rot="5395800">
              <a:off x="9545400" y="5378040"/>
              <a:ext cx="180000" cy="180000"/>
            </a:xfrm>
            <a:prstGeom prst="ellipse">
              <a:avLst/>
            </a:prstGeom>
            <a:blipFill rotWithShape="0">
              <a:blip r:embed="rId23"/>
              <a:srcRect/>
              <a:tile tx="0" ty="0" sx="71985" sy="719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277" name=""/>
            <p:cNvSpPr/>
            <p:nvPr/>
          </p:nvSpPr>
          <p:spPr>
            <a:xfrm flipV="1" rot="5395800">
              <a:off x="9545400" y="5011920"/>
              <a:ext cx="180000" cy="180000"/>
            </a:xfrm>
            <a:prstGeom prst="ellipse">
              <a:avLst/>
            </a:prstGeom>
            <a:blipFill rotWithShape="0">
              <a:blip r:embed="rId24"/>
              <a:srcRect/>
              <a:tile tx="0" ty="0" sx="71985" sy="719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278" name=""/>
            <p:cNvSpPr/>
            <p:nvPr/>
          </p:nvSpPr>
          <p:spPr>
            <a:xfrm flipV="1" rot="5395800">
              <a:off x="9545040" y="4646160"/>
              <a:ext cx="180000" cy="180000"/>
            </a:xfrm>
            <a:prstGeom prst="ellipse">
              <a:avLst/>
            </a:prstGeom>
            <a:blipFill rotWithShape="0">
              <a:blip r:embed="rId25"/>
              <a:srcRect/>
              <a:tile tx="0" ty="0" sx="71985" sy="719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grpSp>
      <p:sp>
        <p:nvSpPr>
          <p:cNvPr id="279" name=""/>
          <p:cNvSpPr/>
          <p:nvPr/>
        </p:nvSpPr>
        <p:spPr>
          <a:xfrm>
            <a:off x="-146160" y="3109320"/>
            <a:ext cx="1917360" cy="19173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28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pt-BR" sz="4400" spc="-1" strike="noStrike">
                <a:solidFill>
                  <a:srgbClr val="000000"/>
                </a:solidFill>
                <a:latin typeface="Arial"/>
              </a:rPr>
              <a:t>Clique para </a:t>
            </a:r>
            <a:r>
              <a:rPr b="0" lang="pt-BR" sz="4400" spc="-1" strike="noStrike">
                <a:solidFill>
                  <a:srgbClr val="000000"/>
                </a:solidFill>
                <a:latin typeface="Arial"/>
              </a:rPr>
              <a:t>editar o </a:t>
            </a:r>
            <a:r>
              <a:rPr b="0" lang="pt-BR" sz="4400" spc="-1" strike="noStrike">
                <a:solidFill>
                  <a:srgbClr val="000000"/>
                </a:solidFill>
                <a:latin typeface="Arial"/>
              </a:rPr>
              <a:t>formato do </a:t>
            </a:r>
            <a:r>
              <a:rPr b="0" lang="pt-BR" sz="4400" spc="-1" strike="noStrike">
                <a:solidFill>
                  <a:srgbClr val="000000"/>
                </a:solidFill>
                <a:latin typeface="Arial"/>
              </a:rPr>
              <a:t>texto do </a:t>
            </a:r>
            <a:r>
              <a:rPr b="0" lang="pt-BR" sz="4400" spc="-1" strike="noStrike">
                <a:solidFill>
                  <a:srgbClr val="000000"/>
                </a:solidFill>
                <a:latin typeface="Arial"/>
              </a:rPr>
              <a:t>título</a:t>
            </a:r>
            <a:endParaRPr b="0" lang="pt-BR" sz="4400" spc="-1" strike="noStrike">
              <a:solidFill>
                <a:srgbClr val="000000"/>
              </a:solidFill>
              <a:latin typeface="Arial"/>
            </a:endParaRPr>
          </a:p>
        </p:txBody>
      </p:sp>
      <p:sp>
        <p:nvSpPr>
          <p:cNvPr id="281"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solidFill>
                  <a:srgbClr val="000000"/>
                </a:solidFill>
                <a:latin typeface="Arial"/>
              </a:rPr>
              <a:t>Clique para editar o formato do texto da estrutura de tópicos</a:t>
            </a:r>
            <a:endParaRPr b="0" lang="pt-B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BR" sz="2800" spc="-1" strike="noStrike">
                <a:solidFill>
                  <a:srgbClr val="000000"/>
                </a:solidFill>
                <a:latin typeface="Arial"/>
              </a:rPr>
              <a:t>2.º nível da estrutura de tópicos</a:t>
            </a:r>
            <a:endParaRPr b="0" lang="pt-B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BR" sz="2400" spc="-1" strike="noStrike">
                <a:solidFill>
                  <a:srgbClr val="000000"/>
                </a:solidFill>
                <a:latin typeface="Arial"/>
              </a:rPr>
              <a:t>3.º nível da estrutura de tópicos</a:t>
            </a:r>
            <a:endParaRPr b="0" lang="pt-B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BR" sz="2000" spc="-1" strike="noStrike">
                <a:solidFill>
                  <a:srgbClr val="000000"/>
                </a:solidFill>
                <a:latin typeface="Arial"/>
              </a:rPr>
              <a:t>4.º nível da estrutura de tópicos</a:t>
            </a:r>
            <a:endParaRPr b="0" lang="pt-B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BR" sz="2000" spc="-1" strike="noStrike">
                <a:solidFill>
                  <a:srgbClr val="000000"/>
                </a:solidFill>
                <a:latin typeface="Arial"/>
              </a:rPr>
              <a:t>5.º nível da estrutura de tópicos</a:t>
            </a:r>
            <a:endParaRPr b="0" lang="pt-B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BR" sz="2000" spc="-1" strike="noStrike">
                <a:solidFill>
                  <a:srgbClr val="000000"/>
                </a:solidFill>
                <a:latin typeface="Arial"/>
              </a:rPr>
              <a:t>6.º nível da estrutura de tópicos</a:t>
            </a:r>
            <a:endParaRPr b="0" lang="pt-B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BR" sz="2000" spc="-1" strike="noStrike">
                <a:solidFill>
                  <a:srgbClr val="000000"/>
                </a:solidFill>
                <a:latin typeface="Arial"/>
              </a:rPr>
              <a:t>7.º nível da estrutura de tópicos</a:t>
            </a:r>
            <a:endParaRPr b="0" lang="pt-B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6"/>
    <p:sldLayoutId id="2147483715" r:id="rId27"/>
    <p:sldLayoutId id="2147483716" r:id="rId28"/>
    <p:sldLayoutId id="2147483717" r:id="rId29"/>
    <p:sldLayoutId id="2147483718" r:id="rId30"/>
    <p:sldLayoutId id="2147483719" r:id="rId31"/>
    <p:sldLayoutId id="2147483720" r:id="rId32"/>
    <p:sldLayoutId id="2147483721" r:id="rId33"/>
    <p:sldLayoutId id="2147483722" r:id="rId34"/>
    <p:sldLayoutId id="2147483723" r:id="rId35"/>
    <p:sldLayoutId id="2147483724" r:id="rId36"/>
    <p:sldLayoutId id="2147483725" r:id="rId37"/>
  </p:sldLayoutIdLst>
</p:sldMaster>
</file>

<file path=ppt/slides/_rels/slide1.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6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6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8" name="Picture 121" descr=""/>
          <p:cNvPicPr/>
          <p:nvPr/>
        </p:nvPicPr>
        <p:blipFill>
          <a:blip r:embed="rId1"/>
          <a:stretch/>
        </p:blipFill>
        <p:spPr>
          <a:xfrm>
            <a:off x="4134600" y="36000"/>
            <a:ext cx="1811520" cy="1220040"/>
          </a:xfrm>
          <a:prstGeom prst="rect">
            <a:avLst/>
          </a:prstGeom>
          <a:ln w="0">
            <a:noFill/>
          </a:ln>
        </p:spPr>
      </p:pic>
      <p:sp>
        <p:nvSpPr>
          <p:cNvPr id="319" name="Rectangle 122"/>
          <p:cNvSpPr/>
          <p:nvPr/>
        </p:nvSpPr>
        <p:spPr>
          <a:xfrm>
            <a:off x="272160" y="1188000"/>
            <a:ext cx="9536040" cy="788040"/>
          </a:xfrm>
          <a:prstGeom prst="rect">
            <a:avLst/>
          </a:prstGeom>
          <a:noFill/>
          <a:ln w="0">
            <a:noFill/>
          </a:ln>
        </p:spPr>
        <p:style>
          <a:lnRef idx="0"/>
          <a:fillRef idx="0"/>
          <a:effectRef idx="0"/>
          <a:fontRef idx="minor"/>
        </p:style>
        <p:txBody>
          <a:bodyPr lIns="0" rIns="0" tIns="0" bIns="0" anchor="ctr">
            <a:normAutofit/>
          </a:bodyPr>
          <a:p>
            <a:pPr algn="ctr">
              <a:lnSpc>
                <a:spcPct val="100000"/>
              </a:lnSpc>
            </a:pPr>
            <a:r>
              <a:rPr b="0" lang="pt-BR" sz="1800" spc="-1" strike="noStrike">
                <a:solidFill>
                  <a:srgbClr val="000000"/>
                </a:solidFill>
                <a:latin typeface="Arial"/>
                <a:ea typeface="DejaVu Sans"/>
              </a:rPr>
              <a:t>Faculdade de Ciências e Tecnologias </a:t>
            </a:r>
            <a:endParaRPr b="0" lang="pt-BR" sz="1800" spc="-1" strike="noStrike">
              <a:solidFill>
                <a:srgbClr val="000000"/>
              </a:solidFill>
              <a:latin typeface="Arial"/>
            </a:endParaRPr>
          </a:p>
          <a:p>
            <a:pPr algn="ctr">
              <a:lnSpc>
                <a:spcPct val="100000"/>
              </a:lnSpc>
            </a:pPr>
            <a:r>
              <a:rPr b="0" lang="pt-BR" sz="1800" spc="-1" strike="noStrike">
                <a:solidFill>
                  <a:srgbClr val="000000"/>
                </a:solidFill>
                <a:latin typeface="Arial"/>
                <a:ea typeface="DejaVu Sans"/>
              </a:rPr>
              <a:t>Engenharia em Tecnologias e Sistema de Informação </a:t>
            </a:r>
            <a:endParaRPr b="0" lang="pt-BR" sz="1800" spc="-1" strike="noStrike">
              <a:solidFill>
                <a:srgbClr val="000000"/>
              </a:solidFill>
              <a:latin typeface="Arial"/>
            </a:endParaRPr>
          </a:p>
        </p:txBody>
      </p:sp>
      <p:sp>
        <p:nvSpPr>
          <p:cNvPr id="320" name="Rectangle 123"/>
          <p:cNvSpPr/>
          <p:nvPr/>
        </p:nvSpPr>
        <p:spPr>
          <a:xfrm>
            <a:off x="362160" y="1972080"/>
            <a:ext cx="9356040" cy="7959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pt-BR" sz="1800" spc="-1" strike="noStrike">
                <a:solidFill>
                  <a:srgbClr val="000000"/>
                </a:solidFill>
                <a:latin typeface="Arial"/>
                <a:ea typeface="DejaVu Sans"/>
              </a:rPr>
              <a:t>Cadeira: </a:t>
            </a:r>
            <a:r>
              <a:rPr b="0" lang="pt-BR" sz="1800" spc="-1" strike="noStrike">
                <a:solidFill>
                  <a:srgbClr val="000000"/>
                </a:solidFill>
                <a:latin typeface="Arial"/>
                <a:ea typeface="DejaVu Sans"/>
              </a:rPr>
              <a:t>Software e Aplicações de Gestão</a:t>
            </a:r>
            <a:endParaRPr b="0" lang="pt-BR" sz="1800" spc="-1" strike="noStrike">
              <a:solidFill>
                <a:srgbClr val="000000"/>
              </a:solidFill>
              <a:latin typeface="Arial"/>
            </a:endParaRPr>
          </a:p>
          <a:p>
            <a:pPr algn="ctr">
              <a:lnSpc>
                <a:spcPct val="100000"/>
              </a:lnSpc>
            </a:pPr>
            <a:r>
              <a:rPr b="1" lang="pt-BR" sz="1800" spc="-1" strike="noStrike">
                <a:solidFill>
                  <a:srgbClr val="000000"/>
                </a:solidFill>
                <a:latin typeface="Arial"/>
                <a:ea typeface="DejaVu Sans"/>
              </a:rPr>
              <a:t>Período: </a:t>
            </a:r>
            <a:r>
              <a:rPr b="0" lang="pt-BR" sz="1800" spc="-1" strike="noStrike">
                <a:solidFill>
                  <a:srgbClr val="000000"/>
                </a:solidFill>
                <a:latin typeface="Arial"/>
                <a:ea typeface="DejaVu Sans"/>
              </a:rPr>
              <a:t>Laboral  </a:t>
            </a:r>
            <a:endParaRPr b="0" lang="pt-BR" sz="1800" spc="-1" strike="noStrike">
              <a:solidFill>
                <a:srgbClr val="000000"/>
              </a:solidFill>
              <a:latin typeface="Arial"/>
            </a:endParaRPr>
          </a:p>
          <a:p>
            <a:pPr algn="ctr">
              <a:lnSpc>
                <a:spcPct val="100000"/>
              </a:lnSpc>
            </a:pPr>
            <a:r>
              <a:rPr b="1" lang="pt-BR" sz="1800" spc="-1" strike="noStrike">
                <a:solidFill>
                  <a:srgbClr val="000000"/>
                </a:solidFill>
                <a:latin typeface="Arial"/>
                <a:ea typeface="DejaVu Sans"/>
              </a:rPr>
              <a:t>4º Ano   1º Semestre</a:t>
            </a:r>
            <a:r>
              <a:rPr b="0" lang="pt-BR" sz="1800" spc="-1" strike="noStrike">
                <a:solidFill>
                  <a:srgbClr val="000000"/>
                </a:solidFill>
                <a:latin typeface="Arial"/>
                <a:ea typeface="DejaVu Sans"/>
              </a:rPr>
              <a:t>  </a:t>
            </a:r>
            <a:endParaRPr b="0" lang="pt-BR" sz="1800" spc="-1" strike="noStrike">
              <a:solidFill>
                <a:srgbClr val="000000"/>
              </a:solidFill>
              <a:latin typeface="Arial"/>
            </a:endParaRPr>
          </a:p>
        </p:txBody>
      </p:sp>
      <p:sp>
        <p:nvSpPr>
          <p:cNvPr id="321" name="Rectangle 124"/>
          <p:cNvSpPr/>
          <p:nvPr/>
        </p:nvSpPr>
        <p:spPr>
          <a:xfrm>
            <a:off x="452160" y="2880000"/>
            <a:ext cx="9176040" cy="7160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pt-BR" sz="2200" spc="-1" strike="noStrike">
                <a:solidFill>
                  <a:srgbClr val="000000"/>
                </a:solidFill>
                <a:latin typeface="Arial"/>
                <a:ea typeface="DejaVu Sans"/>
              </a:rPr>
              <a:t>Tema: </a:t>
            </a:r>
            <a:r>
              <a:rPr b="0" lang="pt-BR" sz="2200" spc="-1" strike="noStrike">
                <a:solidFill>
                  <a:srgbClr val="000000"/>
                </a:solidFill>
                <a:latin typeface="Arial"/>
                <a:ea typeface="DejaVu Sans"/>
              </a:rPr>
              <a:t>Sistema Integrado de Gestão</a:t>
            </a:r>
            <a:endParaRPr b="0" lang="pt-BR" sz="2200" spc="-1" strike="noStrike">
              <a:solidFill>
                <a:srgbClr val="000000"/>
              </a:solidFill>
              <a:latin typeface="Arial"/>
            </a:endParaRPr>
          </a:p>
        </p:txBody>
      </p:sp>
      <p:sp>
        <p:nvSpPr>
          <p:cNvPr id="322" name="Rectangle 125"/>
          <p:cNvSpPr/>
          <p:nvPr/>
        </p:nvSpPr>
        <p:spPr>
          <a:xfrm>
            <a:off x="288000" y="3924000"/>
            <a:ext cx="3056040" cy="1076040"/>
          </a:xfrm>
          <a:prstGeom prst="rect">
            <a:avLst/>
          </a:prstGeom>
          <a:noFill/>
          <a:ln w="0">
            <a:noFill/>
          </a:ln>
        </p:spPr>
        <p:style>
          <a:lnRef idx="0"/>
          <a:fillRef idx="0"/>
          <a:effectRef idx="0"/>
          <a:fontRef idx="minor"/>
        </p:style>
        <p:txBody>
          <a:bodyPr lIns="0" rIns="0" tIns="0" bIns="0" anchor="ctr">
            <a:noAutofit/>
          </a:bodyPr>
          <a:p>
            <a:pPr algn="just">
              <a:lnSpc>
                <a:spcPct val="100000"/>
              </a:lnSpc>
            </a:pPr>
            <a:r>
              <a:rPr b="1" lang="pt-BR" sz="1600" spc="-1" strike="noStrike">
                <a:solidFill>
                  <a:srgbClr val="000000"/>
                </a:solidFill>
                <a:latin typeface="Arial"/>
                <a:ea typeface="DejaVu Sans"/>
              </a:rPr>
              <a:t>Discentes:</a:t>
            </a:r>
            <a:endParaRPr b="0" lang="pt-BR" sz="1600" spc="-1" strike="noStrike">
              <a:solidFill>
                <a:srgbClr val="000000"/>
              </a:solidFill>
              <a:latin typeface="Arial"/>
            </a:endParaRPr>
          </a:p>
          <a:p>
            <a:pPr algn="just">
              <a:lnSpc>
                <a:spcPct val="100000"/>
              </a:lnSpc>
            </a:pPr>
            <a:r>
              <a:rPr b="0" lang="pt-BR" sz="1600" spc="-1" strike="noStrike">
                <a:solidFill>
                  <a:srgbClr val="000000"/>
                </a:solidFill>
                <a:latin typeface="Arial"/>
                <a:ea typeface="DejaVu Sans"/>
              </a:rPr>
              <a:t>Allan Utxavo</a:t>
            </a:r>
            <a:endParaRPr b="0" lang="pt-BR" sz="1600" spc="-1" strike="noStrike">
              <a:solidFill>
                <a:srgbClr val="000000"/>
              </a:solidFill>
              <a:latin typeface="Arial"/>
            </a:endParaRPr>
          </a:p>
          <a:p>
            <a:pPr algn="just">
              <a:lnSpc>
                <a:spcPct val="100000"/>
              </a:lnSpc>
            </a:pPr>
            <a:r>
              <a:rPr b="0" lang="pt-BR" sz="1600" spc="-1" strike="noStrike">
                <a:solidFill>
                  <a:srgbClr val="000000"/>
                </a:solidFill>
                <a:latin typeface="Arial"/>
                <a:ea typeface="DejaVu Sans"/>
              </a:rPr>
              <a:t>Custódio Muandula</a:t>
            </a:r>
            <a:endParaRPr b="0" lang="pt-BR" sz="1600" spc="-1" strike="noStrike">
              <a:solidFill>
                <a:srgbClr val="000000"/>
              </a:solidFill>
              <a:latin typeface="Arial"/>
            </a:endParaRPr>
          </a:p>
          <a:p>
            <a:pPr algn="just">
              <a:lnSpc>
                <a:spcPct val="100000"/>
              </a:lnSpc>
            </a:pPr>
            <a:r>
              <a:rPr b="0" lang="pt-BR" sz="1600" spc="-1" strike="noStrike">
                <a:solidFill>
                  <a:srgbClr val="000000"/>
                </a:solidFill>
                <a:latin typeface="Arial"/>
                <a:ea typeface="DejaVu Sans"/>
              </a:rPr>
              <a:t>Dinís Matavel</a:t>
            </a:r>
            <a:endParaRPr b="0" lang="pt-BR" sz="1600" spc="-1" strike="noStrike">
              <a:solidFill>
                <a:srgbClr val="000000"/>
              </a:solidFill>
              <a:latin typeface="Arial"/>
            </a:endParaRPr>
          </a:p>
          <a:p>
            <a:pPr algn="just">
              <a:lnSpc>
                <a:spcPct val="100000"/>
              </a:lnSpc>
            </a:pPr>
            <a:r>
              <a:rPr b="0" lang="pt-BR" sz="1600" spc="-1" strike="noStrike">
                <a:solidFill>
                  <a:srgbClr val="000000"/>
                </a:solidFill>
                <a:latin typeface="Arial"/>
                <a:ea typeface="DejaVu Sans"/>
              </a:rPr>
              <a:t>Elton Vagner Bata</a:t>
            </a:r>
            <a:endParaRPr b="0" lang="pt-BR" sz="1600" spc="-1" strike="noStrike">
              <a:solidFill>
                <a:srgbClr val="000000"/>
              </a:solidFill>
              <a:latin typeface="Arial"/>
            </a:endParaRPr>
          </a:p>
          <a:p>
            <a:pPr algn="just">
              <a:lnSpc>
                <a:spcPct val="100000"/>
              </a:lnSpc>
            </a:pPr>
            <a:r>
              <a:rPr b="0" lang="pt-BR" sz="1600" spc="-1" strike="noStrike">
                <a:solidFill>
                  <a:srgbClr val="000000"/>
                </a:solidFill>
                <a:latin typeface="Arial"/>
                <a:ea typeface="DejaVu Sans"/>
              </a:rPr>
              <a:t>Hélder Mucondo</a:t>
            </a:r>
            <a:endParaRPr b="0" lang="pt-BR" sz="1600" spc="-1" strike="noStrike">
              <a:solidFill>
                <a:srgbClr val="000000"/>
              </a:solidFill>
              <a:latin typeface="Arial"/>
            </a:endParaRPr>
          </a:p>
          <a:p>
            <a:pPr algn="just">
              <a:lnSpc>
                <a:spcPct val="100000"/>
              </a:lnSpc>
            </a:pPr>
            <a:r>
              <a:rPr b="0" lang="pt-BR" sz="1600" spc="-1" strike="noStrike">
                <a:solidFill>
                  <a:srgbClr val="000000"/>
                </a:solidFill>
                <a:latin typeface="Arial"/>
                <a:ea typeface="DejaVu Sans"/>
              </a:rPr>
              <a:t>Sérgio Mabasso</a:t>
            </a:r>
            <a:endParaRPr b="0" lang="pt-BR" sz="1600" spc="-1" strike="noStrike">
              <a:solidFill>
                <a:srgbClr val="000000"/>
              </a:solidFill>
              <a:latin typeface="Arial"/>
            </a:endParaRPr>
          </a:p>
          <a:p>
            <a:pPr algn="just">
              <a:lnSpc>
                <a:spcPct val="100000"/>
              </a:lnSpc>
            </a:pPr>
            <a:endParaRPr b="0" lang="pt-BR" sz="1600" spc="-1" strike="noStrike">
              <a:solidFill>
                <a:srgbClr val="000000"/>
              </a:solidFill>
              <a:latin typeface="Arial"/>
            </a:endParaRPr>
          </a:p>
        </p:txBody>
      </p:sp>
      <p:sp>
        <p:nvSpPr>
          <p:cNvPr id="323" name="Rectangle 126"/>
          <p:cNvSpPr/>
          <p:nvPr/>
        </p:nvSpPr>
        <p:spPr>
          <a:xfrm>
            <a:off x="6984000" y="3924000"/>
            <a:ext cx="2876040" cy="1040040"/>
          </a:xfrm>
          <a:prstGeom prst="rect">
            <a:avLst/>
          </a:prstGeom>
          <a:noFill/>
          <a:ln w="0">
            <a:noFill/>
          </a:ln>
        </p:spPr>
        <p:style>
          <a:lnRef idx="0"/>
          <a:fillRef idx="0"/>
          <a:effectRef idx="0"/>
          <a:fontRef idx="minor"/>
        </p:style>
        <p:txBody>
          <a:bodyPr lIns="0" rIns="0" tIns="0" bIns="0" anchor="ctr">
            <a:noAutofit/>
          </a:bodyPr>
          <a:p>
            <a:pPr algn="r">
              <a:lnSpc>
                <a:spcPct val="100000"/>
              </a:lnSpc>
            </a:pPr>
            <a:r>
              <a:rPr b="1" lang="pt-BR" sz="1600" spc="-1" strike="noStrike">
                <a:solidFill>
                  <a:srgbClr val="000000"/>
                </a:solidFill>
                <a:latin typeface="Arial"/>
                <a:ea typeface="DejaVu Sans"/>
              </a:rPr>
              <a:t>Docente:</a:t>
            </a:r>
            <a:endParaRPr b="0" lang="pt-BR" sz="1600" spc="-1" strike="noStrike">
              <a:solidFill>
                <a:srgbClr val="000000"/>
              </a:solidFill>
              <a:latin typeface="Arial"/>
            </a:endParaRPr>
          </a:p>
          <a:p>
            <a:pPr algn="r">
              <a:lnSpc>
                <a:spcPct val="100000"/>
              </a:lnSpc>
            </a:pPr>
            <a:r>
              <a:rPr b="0" lang="pt-BR" sz="1600" spc="-1" strike="noStrike">
                <a:solidFill>
                  <a:srgbClr val="000000"/>
                </a:solidFill>
                <a:latin typeface="Arial"/>
                <a:ea typeface="DejaVu Sans"/>
              </a:rPr>
              <a:t>Eng. Agnaldo Massango</a:t>
            </a:r>
            <a:endParaRPr b="0" lang="pt-BR" sz="1600" spc="-1" strike="noStrike">
              <a:solidFill>
                <a:srgbClr val="000000"/>
              </a:solidFill>
              <a:latin typeface="Arial"/>
            </a:endParaRPr>
          </a:p>
        </p:txBody>
      </p:sp>
      <p:sp>
        <p:nvSpPr>
          <p:cNvPr id="324" name="Rectangle 127"/>
          <p:cNvSpPr/>
          <p:nvPr/>
        </p:nvSpPr>
        <p:spPr>
          <a:xfrm>
            <a:off x="2792160" y="5040000"/>
            <a:ext cx="4496040" cy="5360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pt-BR" sz="1600" spc="-1" strike="noStrike">
                <a:solidFill>
                  <a:srgbClr val="000000"/>
                </a:solidFill>
                <a:latin typeface="Arial"/>
                <a:ea typeface="DejaVu Sans"/>
              </a:rPr>
              <a:t>Maputo, Março de 2023</a:t>
            </a:r>
            <a:endParaRPr b="0" lang="pt-BR" sz="1600" spc="-1" strike="noStrike">
              <a:solidFill>
                <a:srgbClr val="000000"/>
              </a:solidFill>
              <a:latin typeface="Arial"/>
            </a:endParaRPr>
          </a:p>
        </p:txBody>
      </p:sp>
    </p:spTree>
  </p:cSld>
  <p:transition spd="slow">
    <p:pull dir="d"/>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
          <p:cNvSpPr/>
          <p:nvPr/>
        </p:nvSpPr>
        <p:spPr>
          <a:xfrm>
            <a:off x="1575720" y="180360"/>
            <a:ext cx="6927480" cy="4777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pt-PT" sz="3200" spc="-1" strike="noStrike">
                <a:solidFill>
                  <a:srgbClr val="000000"/>
                </a:solidFill>
                <a:latin typeface="Arial"/>
                <a:ea typeface="Times New Roman"/>
              </a:rPr>
              <a:t>Enterprise Resource Planning(ERP)</a:t>
            </a:r>
            <a:endParaRPr b="0" lang="pt-BR" sz="3200" spc="-1" strike="noStrike">
              <a:solidFill>
                <a:srgbClr val="000000"/>
              </a:solidFill>
              <a:latin typeface="Arial"/>
            </a:endParaRPr>
          </a:p>
        </p:txBody>
      </p:sp>
      <p:sp>
        <p:nvSpPr>
          <p:cNvPr id="361" name=""/>
          <p:cNvSpPr/>
          <p:nvPr/>
        </p:nvSpPr>
        <p:spPr>
          <a:xfrm>
            <a:off x="414360" y="1080360"/>
            <a:ext cx="9249480" cy="4004280"/>
          </a:xfrm>
          <a:prstGeom prst="rect">
            <a:avLst/>
          </a:prstGeom>
          <a:noFill/>
          <a:ln w="0">
            <a:noFill/>
          </a:ln>
        </p:spPr>
        <p:style>
          <a:lnRef idx="0"/>
          <a:fillRef idx="0"/>
          <a:effectRef idx="0"/>
          <a:fontRef idx="minor"/>
        </p:style>
        <p:txBody>
          <a:bodyPr lIns="0" rIns="0" tIns="0" bIns="0" anchor="t">
            <a:normAutofit fontScale="61000"/>
          </a:bodyPr>
          <a:p>
            <a:pPr>
              <a:lnSpc>
                <a:spcPct val="150000"/>
              </a:lnSpc>
              <a:tabLst>
                <a:tab algn="l" pos="0"/>
              </a:tabLst>
            </a:pPr>
            <a:r>
              <a:rPr b="0" lang="pt-PT" sz="4000" spc="-1" strike="noStrike">
                <a:solidFill>
                  <a:srgbClr val="000000"/>
                </a:solidFill>
                <a:latin typeface="Arial"/>
                <a:ea typeface="Times New Roman"/>
              </a:rPr>
              <a:t>É um software que constitui um dos sistemas de gestão mais utilizados no ambiente empresarial atualmente.</a:t>
            </a:r>
            <a:endParaRPr b="0" lang="pt-BR" sz="4000" spc="-1" strike="noStrike">
              <a:solidFill>
                <a:srgbClr val="000000"/>
              </a:solidFill>
              <a:latin typeface="Arial"/>
            </a:endParaRPr>
          </a:p>
          <a:p>
            <a:pPr>
              <a:lnSpc>
                <a:spcPct val="150000"/>
              </a:lnSpc>
              <a:tabLst>
                <a:tab algn="l" pos="0"/>
              </a:tabLst>
            </a:pPr>
            <a:r>
              <a:rPr b="0" lang="pt-PT" sz="4000" spc="-1" strike="noStrike">
                <a:solidFill>
                  <a:srgbClr val="000000"/>
                </a:solidFill>
                <a:latin typeface="Arial"/>
                <a:ea typeface="Times New Roman"/>
              </a:rPr>
              <a:t>Visa integrar e padronizar os processos internos às relações externas (transações com fornecedores, parceiros e clientes). </a:t>
            </a:r>
            <a:endParaRPr b="0" lang="pt-BR" sz="4000" spc="-1" strike="noStrike">
              <a:solidFill>
                <a:srgbClr val="000000"/>
              </a:solidFill>
              <a:latin typeface="Arial"/>
            </a:endParaRPr>
          </a:p>
          <a:p>
            <a:pPr>
              <a:lnSpc>
                <a:spcPct val="150000"/>
              </a:lnSpc>
              <a:tabLst>
                <a:tab algn="l" pos="0"/>
              </a:tabLst>
            </a:pPr>
            <a:r>
              <a:rPr b="0" lang="pt-PT" sz="4000" spc="-1" strike="noStrike">
                <a:solidFill>
                  <a:srgbClr val="000000"/>
                </a:solidFill>
                <a:latin typeface="Arial"/>
                <a:ea typeface="Times New Roman"/>
              </a:rPr>
              <a:t>Envolve atividades primárias (marketing, logística e operações, entre outras) e atividades de suporte (tecnologia, recursos humanos e infra-estrutura da empresa).</a:t>
            </a:r>
            <a:endParaRPr b="0" lang="pt-BR" sz="4000" spc="-1" strike="noStrike">
              <a:solidFill>
                <a:srgbClr val="000000"/>
              </a:solidFill>
              <a:latin typeface="Arial"/>
            </a:endParaRPr>
          </a:p>
        </p:txBody>
      </p:sp>
    </p:spTree>
  </p:cSld>
  <p:transition spd="slow">
    <p:pull dir="d"/>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
          <p:cNvSpPr/>
          <p:nvPr/>
        </p:nvSpPr>
        <p:spPr>
          <a:xfrm>
            <a:off x="3128400" y="180360"/>
            <a:ext cx="3822480" cy="4777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pt-PT" sz="3200" spc="-1" strike="noStrike">
                <a:solidFill>
                  <a:srgbClr val="000000"/>
                </a:solidFill>
                <a:latin typeface="Arial"/>
                <a:ea typeface="Times New Roman"/>
              </a:rPr>
              <a:t>Vantagens de ERP</a:t>
            </a:r>
            <a:endParaRPr b="0" lang="pt-BR" sz="3200" spc="-1" strike="noStrike">
              <a:solidFill>
                <a:srgbClr val="000000"/>
              </a:solidFill>
              <a:latin typeface="Arial"/>
            </a:endParaRPr>
          </a:p>
        </p:txBody>
      </p:sp>
      <p:sp>
        <p:nvSpPr>
          <p:cNvPr id="363" name=""/>
          <p:cNvSpPr/>
          <p:nvPr/>
        </p:nvSpPr>
        <p:spPr>
          <a:xfrm>
            <a:off x="414360" y="1080360"/>
            <a:ext cx="9249480" cy="4004280"/>
          </a:xfrm>
          <a:prstGeom prst="rect">
            <a:avLst/>
          </a:prstGeom>
          <a:noFill/>
          <a:ln w="0">
            <a:noFill/>
          </a:ln>
        </p:spPr>
        <p:style>
          <a:lnRef idx="0"/>
          <a:fillRef idx="0"/>
          <a:effectRef idx="0"/>
          <a:fontRef idx="minor"/>
        </p:style>
        <p:txBody>
          <a:bodyPr lIns="0" rIns="0" tIns="0" bIns="0" anchor="t">
            <a:normAutofit fontScale="73000"/>
          </a:bodyPr>
          <a:p>
            <a:pPr>
              <a:lnSpc>
                <a:spcPct val="150000"/>
              </a:lnSpc>
              <a:tabLst>
                <a:tab algn="l" pos="0"/>
              </a:tabLst>
            </a:pPr>
            <a:r>
              <a:rPr b="0" lang="pt-PT" sz="4000" spc="-1" strike="noStrike">
                <a:solidFill>
                  <a:srgbClr val="000000"/>
                </a:solidFill>
                <a:latin typeface="Arial"/>
                <a:ea typeface="Times New Roman"/>
              </a:rPr>
              <a:t>   </a:t>
            </a:r>
            <a:r>
              <a:rPr b="0" lang="pt-PT" sz="4000" spc="-1" strike="noStrike">
                <a:solidFill>
                  <a:srgbClr val="000000"/>
                </a:solidFill>
                <a:latin typeface="Arial"/>
                <a:ea typeface="Times New Roman"/>
              </a:rPr>
              <a:t>Maior qualidade e segurança de informações</a:t>
            </a:r>
            <a:endParaRPr b="0" lang="pt-BR" sz="4000" spc="-1" strike="noStrike">
              <a:solidFill>
                <a:srgbClr val="000000"/>
              </a:solidFill>
              <a:latin typeface="Arial"/>
            </a:endParaRPr>
          </a:p>
          <a:p>
            <a:pPr>
              <a:lnSpc>
                <a:spcPct val="150000"/>
              </a:lnSpc>
              <a:tabLst>
                <a:tab algn="l" pos="0"/>
              </a:tabLst>
            </a:pPr>
            <a:r>
              <a:rPr b="0" lang="pt-PT" sz="4000" spc="-1" strike="noStrike">
                <a:solidFill>
                  <a:srgbClr val="000000"/>
                </a:solidFill>
                <a:latin typeface="Arial"/>
                <a:ea typeface="Times New Roman"/>
              </a:rPr>
              <a:t>   </a:t>
            </a:r>
            <a:r>
              <a:rPr b="0" lang="pt-PT" sz="4000" spc="-1" strike="noStrike">
                <a:solidFill>
                  <a:srgbClr val="000000"/>
                </a:solidFill>
                <a:latin typeface="Arial"/>
                <a:ea typeface="Times New Roman"/>
              </a:rPr>
              <a:t>Dados centralizados</a:t>
            </a:r>
            <a:endParaRPr b="0" lang="pt-BR" sz="4000" spc="-1" strike="noStrike">
              <a:solidFill>
                <a:srgbClr val="000000"/>
              </a:solidFill>
              <a:latin typeface="Arial"/>
            </a:endParaRPr>
          </a:p>
          <a:p>
            <a:pPr>
              <a:lnSpc>
                <a:spcPct val="150000"/>
              </a:lnSpc>
              <a:tabLst>
                <a:tab algn="l" pos="0"/>
              </a:tabLst>
            </a:pPr>
            <a:r>
              <a:rPr b="0" lang="pt-PT" sz="4000" spc="-1" strike="noStrike">
                <a:solidFill>
                  <a:srgbClr val="000000"/>
                </a:solidFill>
                <a:latin typeface="Arial"/>
                <a:ea typeface="Times New Roman"/>
              </a:rPr>
              <a:t>   </a:t>
            </a:r>
            <a:r>
              <a:rPr b="0" lang="pt-PT" sz="4000" spc="-1" strike="noStrike">
                <a:solidFill>
                  <a:srgbClr val="000000"/>
                </a:solidFill>
                <a:latin typeface="Arial"/>
                <a:ea typeface="Times New Roman"/>
              </a:rPr>
              <a:t>Maior rapidez na tomada de decisão</a:t>
            </a:r>
            <a:endParaRPr b="0" lang="pt-BR" sz="4000" spc="-1" strike="noStrike">
              <a:solidFill>
                <a:srgbClr val="000000"/>
              </a:solidFill>
              <a:latin typeface="Arial"/>
            </a:endParaRPr>
          </a:p>
          <a:p>
            <a:pPr>
              <a:lnSpc>
                <a:spcPct val="150000"/>
              </a:lnSpc>
              <a:tabLst>
                <a:tab algn="l" pos="0"/>
              </a:tabLst>
            </a:pPr>
            <a:r>
              <a:rPr b="0" lang="pt-PT" sz="4000" spc="-1" strike="noStrike">
                <a:solidFill>
                  <a:srgbClr val="000000"/>
                </a:solidFill>
                <a:latin typeface="Arial"/>
                <a:ea typeface="Times New Roman"/>
              </a:rPr>
              <a:t>   </a:t>
            </a:r>
            <a:r>
              <a:rPr b="0" lang="pt-PT" sz="4000" spc="-1" strike="noStrike">
                <a:solidFill>
                  <a:srgbClr val="000000"/>
                </a:solidFill>
                <a:latin typeface="Arial"/>
                <a:ea typeface="Times New Roman"/>
              </a:rPr>
              <a:t>Redução de custos</a:t>
            </a:r>
            <a:endParaRPr b="0" lang="pt-BR" sz="4000" spc="-1" strike="noStrike">
              <a:solidFill>
                <a:srgbClr val="000000"/>
              </a:solidFill>
              <a:latin typeface="Arial"/>
            </a:endParaRPr>
          </a:p>
          <a:p>
            <a:pPr>
              <a:lnSpc>
                <a:spcPct val="150000"/>
              </a:lnSpc>
              <a:tabLst>
                <a:tab algn="l" pos="0"/>
              </a:tabLst>
            </a:pPr>
            <a:r>
              <a:rPr b="0" lang="pt-PT" sz="4000" spc="-1" strike="noStrike">
                <a:solidFill>
                  <a:srgbClr val="000000"/>
                </a:solidFill>
                <a:latin typeface="Arial"/>
                <a:ea typeface="Times New Roman"/>
              </a:rPr>
              <a:t>   </a:t>
            </a:r>
            <a:r>
              <a:rPr b="0" lang="pt-PT" sz="4000" spc="-1" strike="noStrike">
                <a:solidFill>
                  <a:srgbClr val="000000"/>
                </a:solidFill>
                <a:latin typeface="Arial"/>
                <a:ea typeface="Times New Roman"/>
              </a:rPr>
              <a:t>Maior integração</a:t>
            </a:r>
            <a:endParaRPr b="0" lang="pt-BR" sz="4000" spc="-1" strike="noStrike">
              <a:solidFill>
                <a:srgbClr val="000000"/>
              </a:solidFill>
              <a:latin typeface="Arial"/>
            </a:endParaRPr>
          </a:p>
          <a:p>
            <a:pPr>
              <a:lnSpc>
                <a:spcPct val="150000"/>
              </a:lnSpc>
              <a:tabLst>
                <a:tab algn="l" pos="0"/>
              </a:tabLst>
            </a:pPr>
            <a:r>
              <a:rPr b="0" lang="pt-PT" sz="4000" spc="-1" strike="noStrike">
                <a:solidFill>
                  <a:srgbClr val="000000"/>
                </a:solidFill>
                <a:latin typeface="Arial"/>
                <a:ea typeface="Times New Roman"/>
              </a:rPr>
              <a:t>   </a:t>
            </a:r>
            <a:r>
              <a:rPr b="0" lang="pt-PT" sz="4000" spc="-1" strike="noStrike">
                <a:solidFill>
                  <a:srgbClr val="000000"/>
                </a:solidFill>
                <a:latin typeface="Arial"/>
                <a:ea typeface="Times New Roman"/>
              </a:rPr>
              <a:t>Aumento de produtividade</a:t>
            </a:r>
            <a:endParaRPr b="0" lang="pt-BR" sz="4000" spc="-1" strike="noStrike">
              <a:solidFill>
                <a:srgbClr val="000000"/>
              </a:solidFill>
              <a:latin typeface="Arial"/>
            </a:endParaRPr>
          </a:p>
        </p:txBody>
      </p:sp>
      <p:sp>
        <p:nvSpPr>
          <p:cNvPr id="364" name=""/>
          <p:cNvSpPr/>
          <p:nvPr/>
        </p:nvSpPr>
        <p:spPr>
          <a:xfrm>
            <a:off x="432000" y="1404000"/>
            <a:ext cx="271440" cy="271440"/>
          </a:xfrm>
          <a:prstGeom prst="ellipse">
            <a:avLst/>
          </a:prstGeom>
          <a:solidFill>
            <a:srgbClr val="2f4550"/>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365" name=""/>
          <p:cNvSpPr/>
          <p:nvPr/>
        </p:nvSpPr>
        <p:spPr>
          <a:xfrm>
            <a:off x="432000" y="2088000"/>
            <a:ext cx="271440" cy="271440"/>
          </a:xfrm>
          <a:prstGeom prst="ellipse">
            <a:avLst/>
          </a:prstGeom>
          <a:solidFill>
            <a:srgbClr val="2f4550"/>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366" name=""/>
          <p:cNvSpPr/>
          <p:nvPr/>
        </p:nvSpPr>
        <p:spPr>
          <a:xfrm>
            <a:off x="432000" y="2736000"/>
            <a:ext cx="271440" cy="271440"/>
          </a:xfrm>
          <a:prstGeom prst="ellipse">
            <a:avLst/>
          </a:prstGeom>
          <a:solidFill>
            <a:srgbClr val="2f4550"/>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367" name=""/>
          <p:cNvSpPr/>
          <p:nvPr/>
        </p:nvSpPr>
        <p:spPr>
          <a:xfrm>
            <a:off x="432000" y="2088000"/>
            <a:ext cx="271440" cy="271440"/>
          </a:xfrm>
          <a:prstGeom prst="ellipse">
            <a:avLst/>
          </a:prstGeom>
          <a:solidFill>
            <a:srgbClr val="2f4550"/>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368" name=""/>
          <p:cNvSpPr/>
          <p:nvPr/>
        </p:nvSpPr>
        <p:spPr>
          <a:xfrm>
            <a:off x="432000" y="3384000"/>
            <a:ext cx="271440" cy="271440"/>
          </a:xfrm>
          <a:prstGeom prst="ellipse">
            <a:avLst/>
          </a:prstGeom>
          <a:solidFill>
            <a:srgbClr val="2f4550"/>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369" name=""/>
          <p:cNvSpPr/>
          <p:nvPr/>
        </p:nvSpPr>
        <p:spPr>
          <a:xfrm>
            <a:off x="432000" y="4068000"/>
            <a:ext cx="271440" cy="271440"/>
          </a:xfrm>
          <a:prstGeom prst="ellipse">
            <a:avLst/>
          </a:prstGeom>
          <a:solidFill>
            <a:srgbClr val="2f4550"/>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370" name=""/>
          <p:cNvSpPr/>
          <p:nvPr/>
        </p:nvSpPr>
        <p:spPr>
          <a:xfrm>
            <a:off x="432000" y="4752000"/>
            <a:ext cx="271440" cy="271440"/>
          </a:xfrm>
          <a:prstGeom prst="ellipse">
            <a:avLst/>
          </a:prstGeom>
          <a:solidFill>
            <a:srgbClr val="2f4550"/>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Tree>
  </p:cSld>
  <p:transition spd="slow">
    <p:pull dir="d"/>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
          <p:cNvSpPr/>
          <p:nvPr/>
        </p:nvSpPr>
        <p:spPr>
          <a:xfrm>
            <a:off x="2734560" y="180360"/>
            <a:ext cx="4611240" cy="4777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pt-PT" sz="3200" spc="-1" strike="noStrike">
                <a:solidFill>
                  <a:srgbClr val="000000"/>
                </a:solidFill>
                <a:latin typeface="Arial"/>
                <a:ea typeface="Times New Roman"/>
              </a:rPr>
              <a:t>Integração de um ERP</a:t>
            </a:r>
            <a:endParaRPr b="0" lang="pt-BR" sz="3200" spc="-1" strike="noStrike">
              <a:solidFill>
                <a:srgbClr val="000000"/>
              </a:solidFill>
              <a:latin typeface="Arial"/>
            </a:endParaRPr>
          </a:p>
        </p:txBody>
      </p:sp>
      <p:sp>
        <p:nvSpPr>
          <p:cNvPr id="372" name=""/>
          <p:cNvSpPr/>
          <p:nvPr/>
        </p:nvSpPr>
        <p:spPr>
          <a:xfrm>
            <a:off x="414360" y="1080360"/>
            <a:ext cx="9249480" cy="4004280"/>
          </a:xfrm>
          <a:prstGeom prst="rect">
            <a:avLst/>
          </a:prstGeom>
          <a:noFill/>
          <a:ln w="0">
            <a:noFill/>
          </a:ln>
        </p:spPr>
        <p:style>
          <a:lnRef idx="0"/>
          <a:fillRef idx="0"/>
          <a:effectRef idx="0"/>
          <a:fontRef idx="minor"/>
        </p:style>
        <p:txBody>
          <a:bodyPr lIns="0" rIns="0" tIns="0" bIns="0" anchor="t">
            <a:normAutofit/>
          </a:bodyPr>
          <a:p>
            <a:pPr>
              <a:lnSpc>
                <a:spcPct val="150000"/>
              </a:lnSpc>
              <a:tabLst>
                <a:tab algn="l" pos="0"/>
              </a:tabLst>
            </a:pPr>
            <a:endParaRPr b="0" lang="pt-BR" sz="1800" spc="-1" strike="noStrike">
              <a:solidFill>
                <a:srgbClr val="000000"/>
              </a:solidFill>
              <a:latin typeface="Arial"/>
              <a:ea typeface="DejaVu Sans"/>
            </a:endParaRPr>
          </a:p>
        </p:txBody>
      </p:sp>
      <p:sp>
        <p:nvSpPr>
          <p:cNvPr id="373" name=""/>
          <p:cNvSpPr/>
          <p:nvPr/>
        </p:nvSpPr>
        <p:spPr>
          <a:xfrm>
            <a:off x="468720" y="1080360"/>
            <a:ext cx="9068760" cy="4005360"/>
          </a:xfrm>
          <a:prstGeom prst="rect">
            <a:avLst/>
          </a:prstGeom>
          <a:noFill/>
          <a:ln w="0">
            <a:noFill/>
          </a:ln>
        </p:spPr>
        <p:style>
          <a:lnRef idx="0"/>
          <a:fillRef idx="0"/>
          <a:effectRef idx="0"/>
          <a:fontRef idx="minor"/>
        </p:style>
        <p:txBody>
          <a:bodyPr lIns="0" rIns="0" tIns="0" bIns="0" anchor="t">
            <a:normAutofit fontScale="45000"/>
          </a:bodyPr>
          <a:p>
            <a:pPr>
              <a:lnSpc>
                <a:spcPct val="150000"/>
              </a:lnSpc>
            </a:pPr>
            <a:r>
              <a:rPr b="0" lang="pt-BR" sz="4000" spc="-1" strike="noStrike">
                <a:solidFill>
                  <a:srgbClr val="000000"/>
                </a:solidFill>
                <a:latin typeface="Arial"/>
                <a:ea typeface="Times New Roman"/>
              </a:rPr>
              <a:t>O processo de integração do sistema precisa ser planejado com cuidado para evitar problemas. É importante buscar ferramentas inteligentes e compatíveis com o segmento do seu negócio. Além disso, é necessário contar com uma equipe especializada para implantar o sistema de acordo com as necessidades da companhia.</a:t>
            </a:r>
            <a:endParaRPr b="0" lang="pt-BR" sz="4000" spc="-1" strike="noStrike">
              <a:solidFill>
                <a:srgbClr val="000000"/>
              </a:solidFill>
              <a:latin typeface="Arial"/>
            </a:endParaRPr>
          </a:p>
          <a:p>
            <a:pPr>
              <a:lnSpc>
                <a:spcPct val="150000"/>
              </a:lnSpc>
            </a:pPr>
            <a:endParaRPr b="0" lang="pt-BR" sz="1500" spc="-1" strike="noStrike">
              <a:solidFill>
                <a:srgbClr val="000000"/>
              </a:solidFill>
              <a:latin typeface="Arial"/>
            </a:endParaRPr>
          </a:p>
          <a:p>
            <a:pPr marL="97200" indent="-97200">
              <a:lnSpc>
                <a:spcPct val="150000"/>
              </a:lnSpc>
              <a:buClr>
                <a:srgbClr val="000000"/>
              </a:buClr>
              <a:buFont typeface="Symbol"/>
              <a:buChar char=""/>
            </a:pPr>
            <a:r>
              <a:rPr b="1" lang="pt-BR" sz="4000" spc="-1" strike="noStrike">
                <a:solidFill>
                  <a:srgbClr val="000000"/>
                </a:solidFill>
                <a:latin typeface="Arial"/>
                <a:ea typeface="Times New Roman"/>
              </a:rPr>
              <a:t>Definição do projeto</a:t>
            </a:r>
            <a:r>
              <a:rPr b="0" lang="pt-BR" sz="4000" spc="-1" strike="noStrike">
                <a:solidFill>
                  <a:srgbClr val="000000"/>
                </a:solidFill>
                <a:latin typeface="Arial"/>
                <a:ea typeface="Times New Roman"/>
              </a:rPr>
              <a:t>(etapas de implantação da ferramenta, a migração de dados e os backups necessários para iniciar o processo)</a:t>
            </a:r>
            <a:endParaRPr b="0" lang="pt-BR" sz="4000" spc="-1" strike="noStrike">
              <a:solidFill>
                <a:srgbClr val="000000"/>
              </a:solidFill>
              <a:latin typeface="Arial"/>
            </a:endParaRPr>
          </a:p>
          <a:p>
            <a:pPr marL="97200" indent="-97200">
              <a:lnSpc>
                <a:spcPct val="150000"/>
              </a:lnSpc>
              <a:buClr>
                <a:srgbClr val="000000"/>
              </a:buClr>
              <a:buFont typeface="Symbol"/>
              <a:buChar char=""/>
            </a:pPr>
            <a:r>
              <a:rPr b="1" lang="pt-BR" sz="4000" spc="-1" strike="noStrike">
                <a:solidFill>
                  <a:srgbClr val="000000"/>
                </a:solidFill>
                <a:latin typeface="Arial"/>
                <a:ea typeface="Times New Roman"/>
              </a:rPr>
              <a:t>Avaliação criteriosa sobre o fornecedor</a:t>
            </a:r>
            <a:r>
              <a:rPr b="0" lang="pt-BR" sz="4000" spc="-1" strike="noStrike">
                <a:solidFill>
                  <a:srgbClr val="000000"/>
                </a:solidFill>
                <a:latin typeface="Arial"/>
                <a:ea typeface="Times New Roman"/>
              </a:rPr>
              <a:t>(O gestor precisa fazer uma pesquisa aprofundada sobre os fornecedores de tecnologia para escolher o melhor ERP para o negócio)</a:t>
            </a:r>
            <a:endParaRPr b="0" lang="pt-BR" sz="4000" spc="-1" strike="noStrike">
              <a:solidFill>
                <a:srgbClr val="000000"/>
              </a:solidFill>
              <a:latin typeface="Arial"/>
            </a:endParaRPr>
          </a:p>
          <a:p>
            <a:pPr>
              <a:lnSpc>
                <a:spcPct val="150000"/>
              </a:lnSpc>
            </a:pPr>
            <a:endParaRPr b="0" lang="pt-BR" sz="4000" spc="-1" strike="noStrike">
              <a:solidFill>
                <a:srgbClr val="000000"/>
              </a:solidFill>
              <a:latin typeface="Arial"/>
            </a:endParaRPr>
          </a:p>
        </p:txBody>
      </p:sp>
    </p:spTree>
  </p:cSld>
  <p:transition spd="slow">
    <p:pull dir="d"/>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
          <p:cNvSpPr/>
          <p:nvPr/>
        </p:nvSpPr>
        <p:spPr>
          <a:xfrm>
            <a:off x="2734560" y="180360"/>
            <a:ext cx="4611240" cy="4777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pt-PT" sz="3200" spc="-1" strike="noStrike">
                <a:solidFill>
                  <a:srgbClr val="000000"/>
                </a:solidFill>
                <a:latin typeface="Arial"/>
                <a:ea typeface="Times New Roman"/>
              </a:rPr>
              <a:t>Integração de um ERP</a:t>
            </a:r>
            <a:endParaRPr b="0" lang="pt-BR" sz="3200" spc="-1" strike="noStrike">
              <a:solidFill>
                <a:srgbClr val="000000"/>
              </a:solidFill>
              <a:latin typeface="Arial"/>
            </a:endParaRPr>
          </a:p>
        </p:txBody>
      </p:sp>
      <p:sp>
        <p:nvSpPr>
          <p:cNvPr id="375" name=""/>
          <p:cNvSpPr/>
          <p:nvPr/>
        </p:nvSpPr>
        <p:spPr>
          <a:xfrm>
            <a:off x="414360" y="1080360"/>
            <a:ext cx="9249480" cy="4004280"/>
          </a:xfrm>
          <a:prstGeom prst="rect">
            <a:avLst/>
          </a:prstGeom>
          <a:noFill/>
          <a:ln w="0">
            <a:noFill/>
          </a:ln>
        </p:spPr>
        <p:style>
          <a:lnRef idx="0"/>
          <a:fillRef idx="0"/>
          <a:effectRef idx="0"/>
          <a:fontRef idx="minor"/>
        </p:style>
        <p:txBody>
          <a:bodyPr lIns="0" rIns="0" tIns="0" bIns="0" anchor="t">
            <a:normAutofit/>
          </a:bodyPr>
          <a:p>
            <a:pPr>
              <a:lnSpc>
                <a:spcPct val="100000"/>
              </a:lnSpc>
            </a:pPr>
            <a:endParaRPr b="0" lang="pt-BR" sz="1800" spc="-1" strike="noStrike">
              <a:solidFill>
                <a:srgbClr val="000000"/>
              </a:solidFill>
              <a:latin typeface="Arial"/>
              <a:ea typeface="DejaVu Sans"/>
            </a:endParaRPr>
          </a:p>
        </p:txBody>
      </p:sp>
      <p:sp>
        <p:nvSpPr>
          <p:cNvPr id="376" name=""/>
          <p:cNvSpPr/>
          <p:nvPr/>
        </p:nvSpPr>
        <p:spPr>
          <a:xfrm>
            <a:off x="468720" y="1080360"/>
            <a:ext cx="9068760" cy="4005360"/>
          </a:xfrm>
          <a:prstGeom prst="rect">
            <a:avLst/>
          </a:prstGeom>
          <a:noFill/>
          <a:ln w="0">
            <a:noFill/>
          </a:ln>
        </p:spPr>
        <p:style>
          <a:lnRef idx="0"/>
          <a:fillRef idx="0"/>
          <a:effectRef idx="0"/>
          <a:fontRef idx="minor"/>
        </p:style>
        <p:txBody>
          <a:bodyPr lIns="0" rIns="0" tIns="0" bIns="0" anchor="t">
            <a:normAutofit fontScale="78000"/>
          </a:bodyPr>
          <a:p>
            <a:pPr marL="168480" indent="-168480">
              <a:lnSpc>
                <a:spcPct val="150000"/>
              </a:lnSpc>
              <a:buClr>
                <a:srgbClr val="000000"/>
              </a:buClr>
              <a:buFont typeface="Symbol"/>
              <a:buChar char=""/>
            </a:pPr>
            <a:r>
              <a:rPr b="1" lang="pt-BR" sz="2800" spc="-1" strike="noStrike">
                <a:solidFill>
                  <a:srgbClr val="000000"/>
                </a:solidFill>
                <a:latin typeface="Arial"/>
                <a:ea typeface="Times New Roman"/>
              </a:rPr>
              <a:t>Escolha da equipe de acompanhamento</a:t>
            </a:r>
            <a:endParaRPr b="0" lang="pt-BR" sz="2800" spc="-1" strike="noStrike">
              <a:solidFill>
                <a:srgbClr val="000000"/>
              </a:solidFill>
              <a:latin typeface="Arial"/>
            </a:endParaRPr>
          </a:p>
          <a:p>
            <a:pPr marL="168480" indent="-168480">
              <a:lnSpc>
                <a:spcPct val="150000"/>
              </a:lnSpc>
              <a:buClr>
                <a:srgbClr val="000000"/>
              </a:buClr>
              <a:buFont typeface="Symbol"/>
              <a:buChar char=""/>
            </a:pPr>
            <a:r>
              <a:rPr b="1" lang="pt-BR" sz="2800" spc="-1" strike="noStrike">
                <a:solidFill>
                  <a:srgbClr val="000000"/>
                </a:solidFill>
                <a:latin typeface="Arial"/>
                <a:ea typeface="Times New Roman"/>
              </a:rPr>
              <a:t>Gestão ativa do projeto</a:t>
            </a:r>
            <a:r>
              <a:rPr b="0" lang="pt-BR" sz="2800" spc="-1" strike="noStrike">
                <a:solidFill>
                  <a:srgbClr val="000000"/>
                </a:solidFill>
                <a:latin typeface="Arial"/>
                <a:ea typeface="Times New Roman"/>
              </a:rPr>
              <a:t>(O processo de implantação do sistema ERP exige uma atenção efetiva da equipe e do gestor escolhidos para fazer o acompanhamento.)</a:t>
            </a:r>
            <a:endParaRPr b="0" lang="pt-BR" sz="2800" spc="-1" strike="noStrike">
              <a:solidFill>
                <a:srgbClr val="000000"/>
              </a:solidFill>
              <a:latin typeface="Arial"/>
            </a:endParaRPr>
          </a:p>
          <a:p>
            <a:pPr marL="168480" indent="-168480">
              <a:lnSpc>
                <a:spcPct val="150000"/>
              </a:lnSpc>
              <a:buClr>
                <a:srgbClr val="000000"/>
              </a:buClr>
              <a:buFont typeface="Symbol"/>
              <a:buChar char=""/>
            </a:pPr>
            <a:r>
              <a:rPr b="1" lang="pt-BR" sz="2800" spc="-1" strike="noStrike">
                <a:solidFill>
                  <a:srgbClr val="000000"/>
                </a:solidFill>
                <a:latin typeface="Arial"/>
                <a:ea typeface="Times New Roman"/>
              </a:rPr>
              <a:t>Análise sobre o impacto no negócio</a:t>
            </a:r>
            <a:endParaRPr b="0" lang="pt-BR" sz="2800" spc="-1" strike="noStrike">
              <a:solidFill>
                <a:srgbClr val="000000"/>
              </a:solidFill>
              <a:latin typeface="Arial"/>
            </a:endParaRPr>
          </a:p>
          <a:p>
            <a:pPr marL="168480" indent="-168480">
              <a:lnSpc>
                <a:spcPct val="150000"/>
              </a:lnSpc>
              <a:buClr>
                <a:srgbClr val="000000"/>
              </a:buClr>
              <a:buFont typeface="Symbol"/>
              <a:buChar char=""/>
            </a:pPr>
            <a:r>
              <a:rPr b="1" lang="pt-BR" sz="2800" spc="-1" strike="noStrike">
                <a:solidFill>
                  <a:srgbClr val="000000"/>
                </a:solidFill>
                <a:latin typeface="Arial"/>
                <a:ea typeface="Times New Roman"/>
              </a:rPr>
              <a:t>Treinamento eficiente</a:t>
            </a:r>
            <a:r>
              <a:rPr b="0" lang="pt-BR" sz="2800" spc="-1" strike="noStrike">
                <a:solidFill>
                  <a:srgbClr val="000000"/>
                </a:solidFill>
                <a:latin typeface="Arial"/>
                <a:ea typeface="Times New Roman"/>
              </a:rPr>
              <a:t>(A finalização da implantação do software exige a execução de um treinamento para a equipe, a fim de que todos compreendam como funciona a solução)</a:t>
            </a:r>
            <a:endParaRPr b="0" lang="pt-BR" sz="2800" spc="-1" strike="noStrike">
              <a:solidFill>
                <a:srgbClr val="000000"/>
              </a:solidFill>
              <a:latin typeface="Arial"/>
            </a:endParaRPr>
          </a:p>
        </p:txBody>
      </p:sp>
    </p:spTree>
  </p:cSld>
  <p:transition spd="slow">
    <p:pull dir="d"/>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
          <p:cNvSpPr/>
          <p:nvPr/>
        </p:nvSpPr>
        <p:spPr>
          <a:xfrm>
            <a:off x="900360" y="180360"/>
            <a:ext cx="8278560" cy="4777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pt-PT" sz="3200" spc="-1" strike="noStrike">
                <a:solidFill>
                  <a:srgbClr val="000000"/>
                </a:solidFill>
                <a:latin typeface="Arial"/>
                <a:ea typeface="Times New Roman"/>
              </a:rPr>
              <a:t>Customer Relationship Management(CRM)</a:t>
            </a:r>
            <a:endParaRPr b="0" lang="pt-BR" sz="3200" spc="-1" strike="noStrike">
              <a:solidFill>
                <a:srgbClr val="000000"/>
              </a:solidFill>
              <a:latin typeface="Arial"/>
            </a:endParaRPr>
          </a:p>
        </p:txBody>
      </p:sp>
      <p:sp>
        <p:nvSpPr>
          <p:cNvPr id="378" name=""/>
          <p:cNvSpPr/>
          <p:nvPr/>
        </p:nvSpPr>
        <p:spPr>
          <a:xfrm>
            <a:off x="414360" y="1080360"/>
            <a:ext cx="9249480" cy="4004280"/>
          </a:xfrm>
          <a:prstGeom prst="rect">
            <a:avLst/>
          </a:prstGeom>
          <a:noFill/>
          <a:ln w="0">
            <a:noFill/>
          </a:ln>
        </p:spPr>
        <p:style>
          <a:lnRef idx="0"/>
          <a:fillRef idx="0"/>
          <a:effectRef idx="0"/>
          <a:fontRef idx="minor"/>
        </p:style>
        <p:txBody>
          <a:bodyPr lIns="0" rIns="0" tIns="0" bIns="0" anchor="t">
            <a:normAutofit fontScale="61000"/>
          </a:bodyPr>
          <a:p>
            <a:pPr>
              <a:lnSpc>
                <a:spcPct val="150000"/>
              </a:lnSpc>
              <a:tabLst>
                <a:tab algn="l" pos="0"/>
              </a:tabLst>
            </a:pPr>
            <a:r>
              <a:rPr b="0" lang="pt-PT" sz="4000" spc="-1" strike="noStrike">
                <a:solidFill>
                  <a:srgbClr val="000000"/>
                </a:solidFill>
                <a:latin typeface="Arial"/>
                <a:ea typeface="Times New Roman"/>
              </a:rPr>
              <a:t>É um sistema de gestão voltado para o cliente, reunindo todo o seu escopo em volta de uma estratégia para a manutenção e antecipação de necessidades quando o assunto é o seu cliente.</a:t>
            </a:r>
            <a:endParaRPr b="0" lang="pt-BR" sz="4000" spc="-1" strike="noStrike">
              <a:solidFill>
                <a:srgbClr val="000000"/>
              </a:solidFill>
              <a:latin typeface="Arial"/>
            </a:endParaRPr>
          </a:p>
          <a:p>
            <a:pPr>
              <a:lnSpc>
                <a:spcPct val="150000"/>
              </a:lnSpc>
              <a:tabLst>
                <a:tab algn="l" pos="0"/>
              </a:tabLst>
            </a:pPr>
            <a:r>
              <a:rPr b="0" lang="pt-PT" sz="4000" spc="-1" strike="noStrike">
                <a:solidFill>
                  <a:srgbClr val="000000"/>
                </a:solidFill>
                <a:latin typeface="Arial"/>
                <a:ea typeface="Times New Roman"/>
              </a:rPr>
              <a:t>O sistema de CRM tem como objetivo fidelizar o cliente e tratá-lo da melhor maneira possível para o negócio, atuando em três grandes áreas: a automação da gestão de marketing, a gestão comercial e a gestão de seu serviço ou produto.</a:t>
            </a:r>
            <a:endParaRPr b="0" lang="pt-BR" sz="4000" spc="-1" strike="noStrike">
              <a:solidFill>
                <a:srgbClr val="000000"/>
              </a:solidFill>
              <a:latin typeface="Arial"/>
            </a:endParaRPr>
          </a:p>
        </p:txBody>
      </p:sp>
    </p:spTree>
  </p:cSld>
  <p:transition spd="slow">
    <p:pull dir="d"/>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
          <p:cNvSpPr/>
          <p:nvPr/>
        </p:nvSpPr>
        <p:spPr>
          <a:xfrm>
            <a:off x="360360" y="180360"/>
            <a:ext cx="9358560" cy="4777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pt-PT" sz="3200" spc="-1" strike="noStrike">
                <a:solidFill>
                  <a:srgbClr val="000000"/>
                </a:solidFill>
                <a:latin typeface="Arial"/>
                <a:ea typeface="Times New Roman"/>
              </a:rPr>
              <a:t>Customer Relationship Management(CRM) </a:t>
            </a:r>
            <a:r>
              <a:rPr b="0" lang="pt-PT" sz="3200" spc="-1" strike="noStrike">
                <a:solidFill>
                  <a:srgbClr val="000000"/>
                </a:solidFill>
                <a:latin typeface="Arial"/>
                <a:ea typeface="Times New Roman"/>
              </a:rPr>
              <a:t>Cont.</a:t>
            </a:r>
            <a:endParaRPr b="0" lang="pt-BR" sz="3200" spc="-1" strike="noStrike">
              <a:solidFill>
                <a:srgbClr val="000000"/>
              </a:solidFill>
              <a:latin typeface="Arial"/>
            </a:endParaRPr>
          </a:p>
        </p:txBody>
      </p:sp>
      <p:sp>
        <p:nvSpPr>
          <p:cNvPr id="380" name=""/>
          <p:cNvSpPr/>
          <p:nvPr/>
        </p:nvSpPr>
        <p:spPr>
          <a:xfrm>
            <a:off x="414360" y="1080360"/>
            <a:ext cx="9249480" cy="4004280"/>
          </a:xfrm>
          <a:prstGeom prst="rect">
            <a:avLst/>
          </a:prstGeom>
          <a:noFill/>
          <a:ln w="0">
            <a:noFill/>
          </a:ln>
        </p:spPr>
        <p:style>
          <a:lnRef idx="0"/>
          <a:fillRef idx="0"/>
          <a:effectRef idx="0"/>
          <a:fontRef idx="minor"/>
        </p:style>
        <p:txBody>
          <a:bodyPr lIns="0" rIns="0" tIns="0" bIns="0" anchor="t">
            <a:normAutofit fontScale="62000"/>
          </a:bodyPr>
          <a:p>
            <a:pPr>
              <a:lnSpc>
                <a:spcPct val="150000"/>
              </a:lnSpc>
              <a:spcAft>
                <a:spcPts val="1400"/>
              </a:spcAft>
            </a:pPr>
            <a:r>
              <a:rPr b="0" lang="pt-PT" sz="4000" spc="-1" strike="noStrike">
                <a:solidFill>
                  <a:srgbClr val="000000"/>
                </a:solidFill>
                <a:latin typeface="Arial"/>
                <a:ea typeface="Times New Roman"/>
              </a:rPr>
              <a:t>Do ponto de vista tecnológico, significa: </a:t>
            </a:r>
            <a:endParaRPr b="0" lang="pt-BR" sz="4000" spc="-1" strike="noStrike">
              <a:solidFill>
                <a:srgbClr val="000000"/>
              </a:solidFill>
              <a:latin typeface="Arial"/>
            </a:endParaRPr>
          </a:p>
          <a:p>
            <a:pPr>
              <a:lnSpc>
                <a:spcPct val="150000"/>
              </a:lnSpc>
            </a:pPr>
            <a:r>
              <a:rPr b="0" lang="pt-PT" sz="4000" spc="-1" strike="noStrike">
                <a:solidFill>
                  <a:srgbClr val="000000"/>
                </a:solidFill>
                <a:latin typeface="Arial"/>
                <a:ea typeface="Times New Roman"/>
              </a:rPr>
              <a:t>    </a:t>
            </a:r>
            <a:r>
              <a:rPr b="0" lang="pt-PT" sz="4000" spc="-1" strike="noStrike">
                <a:solidFill>
                  <a:srgbClr val="000000"/>
                </a:solidFill>
                <a:latin typeface="Arial"/>
                <a:ea typeface="Times New Roman"/>
              </a:rPr>
              <a:t>Capturar os dados do cliente ao longo de toda a empresa;</a:t>
            </a:r>
            <a:endParaRPr b="0" lang="pt-BR" sz="4000" spc="-1" strike="noStrike">
              <a:solidFill>
                <a:srgbClr val="000000"/>
              </a:solidFill>
              <a:latin typeface="Arial"/>
            </a:endParaRPr>
          </a:p>
          <a:p>
            <a:pPr>
              <a:lnSpc>
                <a:spcPct val="150000"/>
              </a:lnSpc>
            </a:pPr>
            <a:r>
              <a:rPr b="0" lang="pt-PT" sz="4000" spc="-1" strike="noStrike">
                <a:solidFill>
                  <a:srgbClr val="000000"/>
                </a:solidFill>
                <a:latin typeface="Arial"/>
                <a:ea typeface="Times New Roman"/>
              </a:rPr>
              <a:t>    </a:t>
            </a:r>
            <a:r>
              <a:rPr b="0" lang="pt-PT" sz="4000" spc="-1" strike="noStrike">
                <a:solidFill>
                  <a:srgbClr val="000000"/>
                </a:solidFill>
                <a:latin typeface="Arial"/>
                <a:ea typeface="Times New Roman"/>
              </a:rPr>
              <a:t>Armazenar todos os dados capturados em um banco de dados;</a:t>
            </a:r>
            <a:endParaRPr b="0" lang="pt-BR" sz="4000" spc="-1" strike="noStrike">
              <a:solidFill>
                <a:srgbClr val="000000"/>
              </a:solidFill>
              <a:latin typeface="Arial"/>
            </a:endParaRPr>
          </a:p>
          <a:p>
            <a:pPr>
              <a:lnSpc>
                <a:spcPct val="150000"/>
              </a:lnSpc>
            </a:pPr>
            <a:r>
              <a:rPr b="0" lang="pt-PT" sz="4000" spc="-1" strike="noStrike">
                <a:solidFill>
                  <a:srgbClr val="000000"/>
                </a:solidFill>
                <a:latin typeface="Arial"/>
                <a:ea typeface="Times New Roman"/>
              </a:rPr>
              <a:t>    </a:t>
            </a:r>
            <a:r>
              <a:rPr b="0" lang="pt-PT" sz="4000" spc="-1" strike="noStrike">
                <a:solidFill>
                  <a:srgbClr val="000000"/>
                </a:solidFill>
                <a:latin typeface="Arial"/>
                <a:ea typeface="Times New Roman"/>
              </a:rPr>
              <a:t>Analisar os dados armazenados; </a:t>
            </a:r>
            <a:endParaRPr b="0" lang="pt-BR" sz="4000" spc="-1" strike="noStrike">
              <a:solidFill>
                <a:srgbClr val="000000"/>
              </a:solidFill>
              <a:latin typeface="Arial"/>
            </a:endParaRPr>
          </a:p>
          <a:p>
            <a:pPr>
              <a:lnSpc>
                <a:spcPct val="150000"/>
              </a:lnSpc>
            </a:pPr>
            <a:r>
              <a:rPr b="0" lang="pt-PT" sz="4000" spc="-1" strike="noStrike">
                <a:solidFill>
                  <a:srgbClr val="000000"/>
                </a:solidFill>
                <a:latin typeface="Arial"/>
                <a:ea typeface="Times New Roman"/>
              </a:rPr>
              <a:t>    </a:t>
            </a:r>
            <a:r>
              <a:rPr b="0" lang="pt-PT" sz="4000" spc="-1" strike="noStrike">
                <a:solidFill>
                  <a:srgbClr val="000000"/>
                </a:solidFill>
                <a:latin typeface="Arial"/>
                <a:ea typeface="Times New Roman"/>
              </a:rPr>
              <a:t>Distribuir os resultados dessa análise; </a:t>
            </a:r>
            <a:endParaRPr b="0" lang="pt-BR" sz="4000" spc="-1" strike="noStrike">
              <a:solidFill>
                <a:srgbClr val="000000"/>
              </a:solidFill>
              <a:latin typeface="Arial"/>
            </a:endParaRPr>
          </a:p>
          <a:p>
            <a:pPr>
              <a:lnSpc>
                <a:spcPct val="150000"/>
              </a:lnSpc>
            </a:pPr>
            <a:r>
              <a:rPr b="0" lang="pt-PT" sz="4000" spc="-1" strike="noStrike">
                <a:solidFill>
                  <a:srgbClr val="000000"/>
                </a:solidFill>
                <a:latin typeface="Arial"/>
                <a:ea typeface="Times New Roman"/>
              </a:rPr>
              <a:t>    </a:t>
            </a:r>
            <a:r>
              <a:rPr b="0" lang="pt-PT" sz="4000" spc="-1" strike="noStrike">
                <a:solidFill>
                  <a:srgbClr val="000000"/>
                </a:solidFill>
                <a:latin typeface="Arial"/>
                <a:ea typeface="Times New Roman"/>
              </a:rPr>
              <a:t>Usar essa informação ao interagir com o cliente.</a:t>
            </a:r>
            <a:endParaRPr b="0" lang="pt-BR" sz="4000" spc="-1" strike="noStrike">
              <a:solidFill>
                <a:srgbClr val="000000"/>
              </a:solidFill>
              <a:latin typeface="Arial"/>
            </a:endParaRPr>
          </a:p>
        </p:txBody>
      </p:sp>
      <p:sp>
        <p:nvSpPr>
          <p:cNvPr id="381" name=""/>
          <p:cNvSpPr/>
          <p:nvPr/>
        </p:nvSpPr>
        <p:spPr>
          <a:xfrm>
            <a:off x="432360" y="2016000"/>
            <a:ext cx="271440" cy="271440"/>
          </a:xfrm>
          <a:prstGeom prst="ellipse">
            <a:avLst/>
          </a:prstGeom>
          <a:solidFill>
            <a:srgbClr val="2f4550"/>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382" name=""/>
          <p:cNvSpPr/>
          <p:nvPr/>
        </p:nvSpPr>
        <p:spPr>
          <a:xfrm>
            <a:off x="432720" y="2592000"/>
            <a:ext cx="271440" cy="271440"/>
          </a:xfrm>
          <a:prstGeom prst="ellipse">
            <a:avLst/>
          </a:prstGeom>
          <a:solidFill>
            <a:srgbClr val="2f4550"/>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383" name=""/>
          <p:cNvSpPr/>
          <p:nvPr/>
        </p:nvSpPr>
        <p:spPr>
          <a:xfrm>
            <a:off x="433080" y="3132000"/>
            <a:ext cx="271440" cy="271440"/>
          </a:xfrm>
          <a:prstGeom prst="ellipse">
            <a:avLst/>
          </a:prstGeom>
          <a:solidFill>
            <a:srgbClr val="2f4550"/>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384" name=""/>
          <p:cNvSpPr/>
          <p:nvPr/>
        </p:nvSpPr>
        <p:spPr>
          <a:xfrm>
            <a:off x="433440" y="3708000"/>
            <a:ext cx="271440" cy="271440"/>
          </a:xfrm>
          <a:prstGeom prst="ellipse">
            <a:avLst/>
          </a:prstGeom>
          <a:solidFill>
            <a:srgbClr val="2f4550"/>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385" name=""/>
          <p:cNvSpPr/>
          <p:nvPr/>
        </p:nvSpPr>
        <p:spPr>
          <a:xfrm>
            <a:off x="433800" y="4284000"/>
            <a:ext cx="271440" cy="271440"/>
          </a:xfrm>
          <a:prstGeom prst="ellipse">
            <a:avLst/>
          </a:prstGeom>
          <a:solidFill>
            <a:srgbClr val="2f4550"/>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Tree>
  </p:cSld>
  <p:transition spd="slow">
    <p:pull dir="d"/>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
          <p:cNvSpPr/>
          <p:nvPr/>
        </p:nvSpPr>
        <p:spPr>
          <a:xfrm>
            <a:off x="360360" y="180360"/>
            <a:ext cx="9358560" cy="4777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pt-PT" sz="3200" spc="-1" strike="noStrike">
                <a:solidFill>
                  <a:srgbClr val="000000"/>
                </a:solidFill>
                <a:latin typeface="Arial"/>
                <a:ea typeface="Times New Roman"/>
              </a:rPr>
              <a:t>Customer Relationship Management(CRM) </a:t>
            </a:r>
            <a:r>
              <a:rPr b="0" lang="pt-PT" sz="3200" spc="-1" strike="noStrike">
                <a:solidFill>
                  <a:srgbClr val="000000"/>
                </a:solidFill>
                <a:latin typeface="Arial"/>
                <a:ea typeface="Times New Roman"/>
              </a:rPr>
              <a:t>Cont.</a:t>
            </a:r>
            <a:endParaRPr b="0" lang="pt-BR" sz="3200" spc="-1" strike="noStrike">
              <a:solidFill>
                <a:srgbClr val="000000"/>
              </a:solidFill>
              <a:latin typeface="Arial"/>
            </a:endParaRPr>
          </a:p>
        </p:txBody>
      </p:sp>
      <p:sp>
        <p:nvSpPr>
          <p:cNvPr id="387" name=""/>
          <p:cNvSpPr/>
          <p:nvPr/>
        </p:nvSpPr>
        <p:spPr>
          <a:xfrm>
            <a:off x="414360" y="1080360"/>
            <a:ext cx="9249480" cy="4004280"/>
          </a:xfrm>
          <a:prstGeom prst="rect">
            <a:avLst/>
          </a:prstGeom>
          <a:noFill/>
          <a:ln w="0">
            <a:noFill/>
          </a:ln>
        </p:spPr>
        <p:style>
          <a:lnRef idx="0"/>
          <a:fillRef idx="0"/>
          <a:effectRef idx="0"/>
          <a:fontRef idx="minor"/>
        </p:style>
        <p:txBody>
          <a:bodyPr lIns="0" rIns="0" tIns="0" bIns="0" anchor="t">
            <a:normAutofit/>
          </a:bodyPr>
          <a:p>
            <a:pPr>
              <a:lnSpc>
                <a:spcPct val="150000"/>
              </a:lnSpc>
              <a:spcAft>
                <a:spcPts val="1400"/>
              </a:spcAft>
            </a:pPr>
            <a:endParaRPr b="0" lang="pt-BR" sz="1800" spc="-1" strike="noStrike">
              <a:solidFill>
                <a:srgbClr val="000000"/>
              </a:solidFill>
              <a:latin typeface="Arial"/>
              <a:ea typeface="DejaVu Sans"/>
            </a:endParaRPr>
          </a:p>
        </p:txBody>
      </p:sp>
      <p:pic>
        <p:nvPicPr>
          <p:cNvPr id="388" name="" descr=""/>
          <p:cNvPicPr/>
          <p:nvPr/>
        </p:nvPicPr>
        <p:blipFill>
          <a:blip r:embed="rId1"/>
          <a:srcRect l="0" t="30610" r="26042" b="12205"/>
          <a:stretch/>
        </p:blipFill>
        <p:spPr>
          <a:xfrm>
            <a:off x="323280" y="1440000"/>
            <a:ext cx="9434160" cy="3959640"/>
          </a:xfrm>
          <a:prstGeom prst="rect">
            <a:avLst/>
          </a:prstGeom>
          <a:ln w="0">
            <a:noFill/>
          </a:ln>
        </p:spPr>
      </p:pic>
    </p:spTree>
  </p:cSld>
  <p:transition spd="slow">
    <p:pull dir="d"/>
  </p:transition>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
          <p:cNvSpPr/>
          <p:nvPr/>
        </p:nvSpPr>
        <p:spPr>
          <a:xfrm>
            <a:off x="2520720" y="180360"/>
            <a:ext cx="5038200" cy="4777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pt-PT" sz="3200" spc="-1" strike="noStrike">
                <a:solidFill>
                  <a:srgbClr val="000000"/>
                </a:solidFill>
                <a:latin typeface="Arial"/>
                <a:ea typeface="Times New Roman"/>
              </a:rPr>
              <a:t>Business Inteligence(BI)</a:t>
            </a:r>
            <a:endParaRPr b="0" lang="pt-BR" sz="3200" spc="-1" strike="noStrike">
              <a:solidFill>
                <a:srgbClr val="000000"/>
              </a:solidFill>
              <a:latin typeface="Arial"/>
            </a:endParaRPr>
          </a:p>
        </p:txBody>
      </p:sp>
      <p:sp>
        <p:nvSpPr>
          <p:cNvPr id="390" name=""/>
          <p:cNvSpPr/>
          <p:nvPr/>
        </p:nvSpPr>
        <p:spPr>
          <a:xfrm>
            <a:off x="414360" y="1080360"/>
            <a:ext cx="9249480" cy="4004280"/>
          </a:xfrm>
          <a:prstGeom prst="rect">
            <a:avLst/>
          </a:prstGeom>
          <a:noFill/>
          <a:ln w="0">
            <a:noFill/>
          </a:ln>
        </p:spPr>
        <p:style>
          <a:lnRef idx="0"/>
          <a:fillRef idx="0"/>
          <a:effectRef idx="0"/>
          <a:fontRef idx="minor"/>
        </p:style>
        <p:txBody>
          <a:bodyPr lIns="0" rIns="0" tIns="0" bIns="0" anchor="t">
            <a:normAutofit fontScale="62000"/>
          </a:bodyPr>
          <a:p>
            <a:pPr>
              <a:lnSpc>
                <a:spcPct val="150000"/>
              </a:lnSpc>
              <a:tabLst>
                <a:tab algn="l" pos="0"/>
              </a:tabLst>
            </a:pPr>
            <a:r>
              <a:rPr b="0" lang="pt-PT" sz="4000" spc="-1" strike="noStrike">
                <a:solidFill>
                  <a:srgbClr val="000000"/>
                </a:solidFill>
                <a:latin typeface="Arial"/>
                <a:ea typeface="Times New Roman"/>
              </a:rPr>
              <a:t>Funciona através do processo de captação de informações que tem origem dentro dos outros sistemas de gestão de uma empresa, planilhas ou documentos.</a:t>
            </a:r>
            <a:endParaRPr b="0" lang="pt-BR" sz="4000" spc="-1" strike="noStrike">
              <a:solidFill>
                <a:srgbClr val="000000"/>
              </a:solidFill>
              <a:latin typeface="Arial"/>
            </a:endParaRPr>
          </a:p>
          <a:p>
            <a:pPr>
              <a:lnSpc>
                <a:spcPct val="150000"/>
              </a:lnSpc>
              <a:tabLst>
                <a:tab algn="l" pos="0"/>
              </a:tabLst>
            </a:pPr>
            <a:r>
              <a:rPr b="0" lang="pt-PT" sz="4000" spc="-1" strike="noStrike">
                <a:solidFill>
                  <a:srgbClr val="000000"/>
                </a:solidFill>
                <a:latin typeface="Arial"/>
                <a:ea typeface="Times New Roman"/>
              </a:rPr>
              <a:t>Ao centralizar e organizar informações que vêm de toda a empresa, esse tipo de sistema auxilia na análise dos dados coletados e na obtenção de resultados mais palpáveis para os momentos de tomada de decisão da empresa.</a:t>
            </a:r>
            <a:endParaRPr b="0" lang="pt-BR" sz="4000" spc="-1" strike="noStrike">
              <a:solidFill>
                <a:srgbClr val="000000"/>
              </a:solidFill>
              <a:latin typeface="Arial"/>
            </a:endParaRPr>
          </a:p>
        </p:txBody>
      </p:sp>
    </p:spTree>
  </p:cSld>
  <p:transition spd="slow">
    <p:pull dir="d"/>
  </p:transition>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
          <p:cNvSpPr/>
          <p:nvPr/>
        </p:nvSpPr>
        <p:spPr>
          <a:xfrm>
            <a:off x="2070720" y="180360"/>
            <a:ext cx="5938200" cy="4777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pt-PT" sz="3200" spc="-1" strike="noStrike">
                <a:solidFill>
                  <a:srgbClr val="000000"/>
                </a:solidFill>
                <a:latin typeface="Arial"/>
                <a:ea typeface="Times New Roman"/>
              </a:rPr>
              <a:t>Business Inteligence(BI) </a:t>
            </a:r>
            <a:r>
              <a:rPr b="0" lang="pt-PT" sz="3200" spc="-1" strike="noStrike">
                <a:solidFill>
                  <a:srgbClr val="000000"/>
                </a:solidFill>
                <a:latin typeface="Arial"/>
                <a:ea typeface="Times New Roman"/>
              </a:rPr>
              <a:t>Cont.</a:t>
            </a:r>
            <a:endParaRPr b="0" lang="pt-BR" sz="3200" spc="-1" strike="noStrike">
              <a:solidFill>
                <a:srgbClr val="000000"/>
              </a:solidFill>
              <a:latin typeface="Arial"/>
            </a:endParaRPr>
          </a:p>
        </p:txBody>
      </p:sp>
      <p:sp>
        <p:nvSpPr>
          <p:cNvPr id="392" name=""/>
          <p:cNvSpPr/>
          <p:nvPr/>
        </p:nvSpPr>
        <p:spPr>
          <a:xfrm>
            <a:off x="414360" y="1080360"/>
            <a:ext cx="9249480" cy="4004280"/>
          </a:xfrm>
          <a:prstGeom prst="rect">
            <a:avLst/>
          </a:prstGeom>
          <a:noFill/>
          <a:ln w="0">
            <a:noFill/>
          </a:ln>
        </p:spPr>
        <p:style>
          <a:lnRef idx="0"/>
          <a:fillRef idx="0"/>
          <a:effectRef idx="0"/>
          <a:fontRef idx="minor"/>
        </p:style>
        <p:txBody>
          <a:bodyPr lIns="0" rIns="0" tIns="0" bIns="0" anchor="t">
            <a:normAutofit fontScale="63000"/>
          </a:bodyPr>
          <a:p>
            <a:pPr>
              <a:lnSpc>
                <a:spcPct val="150000"/>
              </a:lnSpc>
              <a:tabLst>
                <a:tab algn="l" pos="0"/>
              </a:tabLst>
            </a:pPr>
            <a:r>
              <a:rPr b="0" lang="pt-PT" sz="4000" spc="-1" strike="noStrike">
                <a:solidFill>
                  <a:srgbClr val="000000"/>
                </a:solidFill>
                <a:latin typeface="Arial"/>
                <a:ea typeface="Times New Roman"/>
              </a:rPr>
              <a:t>O Business Intelligence (BI) funciona coletando dados de diversas fontes internas e externas, integrando-os em um sistema centralizado, e analisando-os para produzir informações úteis e valiosas que são apresentadas em forma de relatórios, dashboards e outros tipos de visualização de dados para que os líderes compreendam e aproveitem as informações.</a:t>
            </a:r>
            <a:endParaRPr b="0" lang="pt-BR" sz="4000" spc="-1" strike="noStrike">
              <a:solidFill>
                <a:srgbClr val="000000"/>
              </a:solidFill>
              <a:latin typeface="Arial"/>
            </a:endParaRPr>
          </a:p>
        </p:txBody>
      </p:sp>
    </p:spTree>
  </p:cSld>
  <p:transition spd="slow">
    <p:pull dir="d"/>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
          <p:cNvSpPr/>
          <p:nvPr/>
        </p:nvSpPr>
        <p:spPr>
          <a:xfrm>
            <a:off x="990360" y="180360"/>
            <a:ext cx="8099640" cy="4777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pt-PT" sz="3200" spc="-1" strike="noStrike">
                <a:solidFill>
                  <a:srgbClr val="000000"/>
                </a:solidFill>
                <a:latin typeface="Arial"/>
                <a:ea typeface="Times New Roman"/>
              </a:rPr>
              <a:t>Beneficios do Business Inteligence(BI)</a:t>
            </a:r>
            <a:endParaRPr b="0" lang="pt-BR" sz="3200" spc="-1" strike="noStrike">
              <a:solidFill>
                <a:srgbClr val="000000"/>
              </a:solidFill>
              <a:latin typeface="Arial"/>
            </a:endParaRPr>
          </a:p>
        </p:txBody>
      </p:sp>
      <p:sp>
        <p:nvSpPr>
          <p:cNvPr id="394" name=""/>
          <p:cNvSpPr/>
          <p:nvPr/>
        </p:nvSpPr>
        <p:spPr>
          <a:xfrm>
            <a:off x="414360" y="1080360"/>
            <a:ext cx="9249480" cy="4004280"/>
          </a:xfrm>
          <a:prstGeom prst="rect">
            <a:avLst/>
          </a:prstGeom>
          <a:noFill/>
          <a:ln w="0">
            <a:noFill/>
          </a:ln>
        </p:spPr>
        <p:style>
          <a:lnRef idx="0"/>
          <a:fillRef idx="0"/>
          <a:effectRef idx="0"/>
          <a:fontRef idx="minor"/>
        </p:style>
        <p:txBody>
          <a:bodyPr lIns="0" rIns="0" tIns="0" bIns="0" anchor="t">
            <a:normAutofit fontScale="51000"/>
          </a:bodyPr>
          <a:p>
            <a:pPr>
              <a:lnSpc>
                <a:spcPct val="150000"/>
              </a:lnSpc>
              <a:tabLst>
                <a:tab algn="l" pos="0"/>
              </a:tabLst>
            </a:pPr>
            <a:r>
              <a:rPr b="0" lang="pt-PT" sz="4000" spc="-1" strike="noStrike">
                <a:solidFill>
                  <a:srgbClr val="000000"/>
                </a:solidFill>
                <a:latin typeface="Arial"/>
                <a:ea typeface="Times New Roman"/>
              </a:rPr>
              <a:t>A aplicação do Business Intelligence possibilita que a organização faça uma gestão mais inteligente das suas informações. Entre os benefícios do BI, estão:</a:t>
            </a:r>
            <a:endParaRPr b="0" lang="pt-BR" sz="4000" spc="-1" strike="noStrike">
              <a:solidFill>
                <a:srgbClr val="000000"/>
              </a:solidFill>
              <a:latin typeface="Arial"/>
            </a:endParaRPr>
          </a:p>
          <a:p>
            <a:pPr>
              <a:lnSpc>
                <a:spcPct val="150000"/>
              </a:lnSpc>
              <a:tabLst>
                <a:tab algn="l" pos="0"/>
              </a:tabLst>
            </a:pPr>
            <a:endParaRPr b="0" lang="pt-BR" sz="4000" spc="-1" strike="noStrike">
              <a:solidFill>
                <a:srgbClr val="000000"/>
              </a:solidFill>
              <a:latin typeface="Arial"/>
            </a:endParaRPr>
          </a:p>
          <a:p>
            <a:pPr marL="110160" indent="-110160">
              <a:lnSpc>
                <a:spcPct val="150000"/>
              </a:lnSpc>
              <a:buClr>
                <a:srgbClr val="000000"/>
              </a:buClr>
              <a:buFont typeface="Symbol"/>
              <a:buChar char=""/>
              <a:tabLst>
                <a:tab algn="l" pos="0"/>
              </a:tabLst>
            </a:pPr>
            <a:r>
              <a:rPr b="0" lang="pt-PT" sz="4000" spc="-1" strike="noStrike">
                <a:solidFill>
                  <a:srgbClr val="000000"/>
                </a:solidFill>
                <a:latin typeface="Arial"/>
                <a:ea typeface="Times New Roman"/>
              </a:rPr>
              <a:t>    </a:t>
            </a:r>
            <a:r>
              <a:rPr b="0" lang="pt-PT" sz="4000" spc="-1" strike="noStrike">
                <a:solidFill>
                  <a:srgbClr val="000000"/>
                </a:solidFill>
                <a:latin typeface="Arial"/>
                <a:ea typeface="Times New Roman"/>
              </a:rPr>
              <a:t>A identificação de custos sobressalentes;</a:t>
            </a:r>
            <a:endParaRPr b="0" lang="pt-BR" sz="4000" spc="-1" strike="noStrike">
              <a:solidFill>
                <a:srgbClr val="000000"/>
              </a:solidFill>
              <a:latin typeface="Arial"/>
            </a:endParaRPr>
          </a:p>
          <a:p>
            <a:pPr marL="110160" indent="-110160">
              <a:lnSpc>
                <a:spcPct val="150000"/>
              </a:lnSpc>
              <a:buClr>
                <a:srgbClr val="000000"/>
              </a:buClr>
              <a:buFont typeface="Symbol"/>
              <a:buChar char=""/>
              <a:tabLst>
                <a:tab algn="l" pos="0"/>
              </a:tabLst>
            </a:pPr>
            <a:r>
              <a:rPr b="0" lang="pt-PT" sz="4000" spc="-1" strike="noStrike">
                <a:solidFill>
                  <a:srgbClr val="000000"/>
                </a:solidFill>
                <a:latin typeface="Arial"/>
                <a:ea typeface="Times New Roman"/>
              </a:rPr>
              <a:t>    </a:t>
            </a:r>
            <a:r>
              <a:rPr b="0" lang="pt-PT" sz="4000" spc="-1" strike="noStrike">
                <a:solidFill>
                  <a:srgbClr val="000000"/>
                </a:solidFill>
                <a:latin typeface="Arial"/>
                <a:ea typeface="Times New Roman"/>
              </a:rPr>
              <a:t>A descoberta de oportunidades de negócios;</a:t>
            </a:r>
            <a:endParaRPr b="0" lang="pt-BR" sz="4000" spc="-1" strike="noStrike">
              <a:solidFill>
                <a:srgbClr val="000000"/>
              </a:solidFill>
              <a:latin typeface="Arial"/>
            </a:endParaRPr>
          </a:p>
          <a:p>
            <a:pPr marL="110160" indent="-110160">
              <a:lnSpc>
                <a:spcPct val="150000"/>
              </a:lnSpc>
              <a:buClr>
                <a:srgbClr val="000000"/>
              </a:buClr>
              <a:buFont typeface="Symbol"/>
              <a:buChar char=""/>
              <a:tabLst>
                <a:tab algn="l" pos="0"/>
              </a:tabLst>
            </a:pPr>
            <a:r>
              <a:rPr b="0" lang="pt-PT" sz="4000" spc="-1" strike="noStrike">
                <a:solidFill>
                  <a:srgbClr val="000000"/>
                </a:solidFill>
                <a:latin typeface="Arial"/>
                <a:ea typeface="Times New Roman"/>
              </a:rPr>
              <a:t>    </a:t>
            </a:r>
            <a:r>
              <a:rPr b="0" lang="pt-PT" sz="4000" spc="-1" strike="noStrike">
                <a:solidFill>
                  <a:srgbClr val="000000"/>
                </a:solidFill>
                <a:latin typeface="Arial"/>
                <a:ea typeface="Times New Roman"/>
              </a:rPr>
              <a:t>Relatórios acessíveis de dados;</a:t>
            </a:r>
            <a:endParaRPr b="0" lang="pt-BR" sz="4000" spc="-1" strike="noStrike">
              <a:solidFill>
                <a:srgbClr val="000000"/>
              </a:solidFill>
              <a:latin typeface="Arial"/>
            </a:endParaRPr>
          </a:p>
          <a:p>
            <a:pPr marL="110160" indent="-110160">
              <a:lnSpc>
                <a:spcPct val="150000"/>
              </a:lnSpc>
              <a:buClr>
                <a:srgbClr val="000000"/>
              </a:buClr>
              <a:buFont typeface="Symbol"/>
              <a:buChar char=""/>
              <a:tabLst>
                <a:tab algn="l" pos="0"/>
              </a:tabLst>
            </a:pPr>
            <a:r>
              <a:rPr b="0" lang="pt-PT" sz="4000" spc="-1" strike="noStrike">
                <a:solidFill>
                  <a:srgbClr val="000000"/>
                </a:solidFill>
                <a:latin typeface="Arial"/>
                <a:ea typeface="Times New Roman"/>
              </a:rPr>
              <a:t>    </a:t>
            </a:r>
            <a:r>
              <a:rPr b="0" lang="pt-PT" sz="4000" spc="-1" strike="noStrike">
                <a:solidFill>
                  <a:srgbClr val="000000"/>
                </a:solidFill>
                <a:latin typeface="Arial"/>
                <a:ea typeface="Times New Roman"/>
              </a:rPr>
              <a:t>Reações rápidas às demandas do mercado;</a:t>
            </a:r>
            <a:endParaRPr b="0" lang="pt-BR" sz="4000" spc="-1" strike="noStrike">
              <a:solidFill>
                <a:srgbClr val="000000"/>
              </a:solidFill>
              <a:latin typeface="Arial"/>
            </a:endParaRPr>
          </a:p>
          <a:p>
            <a:pPr marL="110160" indent="-110160">
              <a:lnSpc>
                <a:spcPct val="150000"/>
              </a:lnSpc>
              <a:buClr>
                <a:srgbClr val="000000"/>
              </a:buClr>
              <a:buFont typeface="Symbol"/>
              <a:buChar char=""/>
              <a:tabLst>
                <a:tab algn="l" pos="0"/>
              </a:tabLst>
            </a:pPr>
            <a:r>
              <a:rPr b="0" lang="pt-PT" sz="4000" spc="-1" strike="noStrike">
                <a:solidFill>
                  <a:srgbClr val="000000"/>
                </a:solidFill>
                <a:latin typeface="Arial"/>
                <a:ea typeface="Times New Roman"/>
              </a:rPr>
              <a:t>    </a:t>
            </a:r>
            <a:r>
              <a:rPr b="0" lang="pt-PT" sz="4000" spc="-1" strike="noStrike">
                <a:solidFill>
                  <a:srgbClr val="000000"/>
                </a:solidFill>
                <a:latin typeface="Arial"/>
                <a:ea typeface="Times New Roman"/>
              </a:rPr>
              <a:t>Otimização de preços.</a:t>
            </a:r>
            <a:endParaRPr b="0" lang="pt-BR" sz="4000" spc="-1" strike="noStrike">
              <a:solidFill>
                <a:srgbClr val="000000"/>
              </a:solidFill>
              <a:latin typeface="Arial"/>
            </a:endParaRPr>
          </a:p>
          <a:p>
            <a:pPr>
              <a:lnSpc>
                <a:spcPct val="150000"/>
              </a:lnSpc>
              <a:tabLst>
                <a:tab algn="l" pos="0"/>
              </a:tabLst>
            </a:pPr>
            <a:endParaRPr b="0" lang="pt-BR" sz="4000" spc="-1" strike="noStrike">
              <a:solidFill>
                <a:srgbClr val="000000"/>
              </a:solidFill>
              <a:latin typeface="Arial"/>
            </a:endParaRPr>
          </a:p>
        </p:txBody>
      </p:sp>
    </p:spTree>
  </p:cSld>
  <p:transition spd="slow">
    <p:pull dir="d"/>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
          <p:cNvSpPr/>
          <p:nvPr/>
        </p:nvSpPr>
        <p:spPr>
          <a:xfrm>
            <a:off x="468720" y="180360"/>
            <a:ext cx="9068760" cy="4777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pt-BR" sz="3200" spc="-1" strike="noStrike">
                <a:solidFill>
                  <a:srgbClr val="000000"/>
                </a:solidFill>
                <a:latin typeface="Arial"/>
                <a:ea typeface="DejaVu Sans"/>
              </a:rPr>
              <a:t>Introdução</a:t>
            </a:r>
            <a:endParaRPr b="0" lang="pt-BR" sz="3200" spc="-1" strike="noStrike">
              <a:solidFill>
                <a:srgbClr val="000000"/>
              </a:solidFill>
              <a:latin typeface="Arial"/>
            </a:endParaRPr>
          </a:p>
        </p:txBody>
      </p:sp>
      <p:sp>
        <p:nvSpPr>
          <p:cNvPr id="326" name=""/>
          <p:cNvSpPr/>
          <p:nvPr/>
        </p:nvSpPr>
        <p:spPr>
          <a:xfrm>
            <a:off x="468720" y="1080360"/>
            <a:ext cx="9068760" cy="4005360"/>
          </a:xfrm>
          <a:prstGeom prst="rect">
            <a:avLst/>
          </a:prstGeom>
          <a:noFill/>
          <a:ln w="0">
            <a:noFill/>
          </a:ln>
        </p:spPr>
        <p:style>
          <a:lnRef idx="0"/>
          <a:fillRef idx="0"/>
          <a:effectRef idx="0"/>
          <a:fontRef idx="minor"/>
        </p:style>
        <p:txBody>
          <a:bodyPr lIns="0" rIns="0" tIns="0" bIns="0" anchor="t">
            <a:normAutofit fontScale="76000"/>
          </a:bodyPr>
          <a:p>
            <a:pPr>
              <a:lnSpc>
                <a:spcPct val="100000"/>
              </a:lnSpc>
            </a:pPr>
            <a:r>
              <a:rPr b="0" lang="pt-BR" sz="3200" spc="-1" strike="noStrike">
                <a:solidFill>
                  <a:srgbClr val="000000"/>
                </a:solidFill>
                <a:latin typeface="Arial"/>
                <a:ea typeface="DejaVu Sans"/>
              </a:rPr>
              <a:t>É comum encontrar empreendedores que desconhecem as boas praticas de gestão e, como consequência as finanças acabam saindo do controle, levando a empresa a falência. Um dos motivos que leva a essa situação, é que muitos empreendedores focam-se em sistemas de gestão individuais, o que não proporciona uma  visão geral das praticas da empresa.  </a:t>
            </a:r>
            <a:endParaRPr b="0" lang="pt-BR" sz="3200" spc="-1" strike="noStrike">
              <a:solidFill>
                <a:srgbClr val="000000"/>
              </a:solidFill>
              <a:latin typeface="Arial"/>
            </a:endParaRPr>
          </a:p>
          <a:p>
            <a:pPr>
              <a:lnSpc>
                <a:spcPct val="100000"/>
              </a:lnSpc>
            </a:pPr>
            <a:r>
              <a:rPr b="0" lang="pt-BR" sz="3200" spc="-1" strike="noStrike">
                <a:solidFill>
                  <a:srgbClr val="000000"/>
                </a:solidFill>
                <a:latin typeface="Arial"/>
                <a:ea typeface="DejaVu Sans"/>
              </a:rPr>
              <a:t>A implementação do SIG possibilita uma alta gestão da empresa que garanta liderança e empenho eficientes, reduzindo duplicação de atividades e consequentemente, o tempo gasto nas mesmas atividades.</a:t>
            </a:r>
            <a:endParaRPr b="0" lang="pt-BR" sz="3200" spc="-1" strike="noStrike">
              <a:solidFill>
                <a:srgbClr val="000000"/>
              </a:solidFill>
              <a:latin typeface="Arial"/>
            </a:endParaRPr>
          </a:p>
        </p:txBody>
      </p:sp>
    </p:spTree>
  </p:cSld>
  <p:transition spd="slow">
    <p:pull dir="d"/>
  </p:transition>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
          <p:cNvSpPr/>
          <p:nvPr/>
        </p:nvSpPr>
        <p:spPr>
          <a:xfrm>
            <a:off x="2070720" y="180360"/>
            <a:ext cx="5938200" cy="4777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pt-PT" sz="3200" spc="-1" strike="noStrike">
                <a:solidFill>
                  <a:srgbClr val="000000"/>
                </a:solidFill>
                <a:latin typeface="Arial"/>
                <a:ea typeface="Times New Roman"/>
              </a:rPr>
              <a:t>Integração entre ERP e CRM</a:t>
            </a:r>
            <a:endParaRPr b="0" lang="pt-BR" sz="3200" spc="-1" strike="noStrike">
              <a:solidFill>
                <a:srgbClr val="000000"/>
              </a:solidFill>
              <a:latin typeface="Arial"/>
            </a:endParaRPr>
          </a:p>
        </p:txBody>
      </p:sp>
      <p:sp>
        <p:nvSpPr>
          <p:cNvPr id="396" name=""/>
          <p:cNvSpPr/>
          <p:nvPr/>
        </p:nvSpPr>
        <p:spPr>
          <a:xfrm>
            <a:off x="414360" y="1080360"/>
            <a:ext cx="9249480" cy="4004280"/>
          </a:xfrm>
          <a:prstGeom prst="rect">
            <a:avLst/>
          </a:prstGeom>
          <a:noFill/>
          <a:ln w="0">
            <a:noFill/>
          </a:ln>
        </p:spPr>
        <p:style>
          <a:lnRef idx="0"/>
          <a:fillRef idx="0"/>
          <a:effectRef idx="0"/>
          <a:fontRef idx="minor"/>
        </p:style>
        <p:txBody>
          <a:bodyPr lIns="0" rIns="0" tIns="0" bIns="0" anchor="t">
            <a:normAutofit/>
          </a:bodyPr>
          <a:p>
            <a:pPr>
              <a:lnSpc>
                <a:spcPct val="150000"/>
              </a:lnSpc>
              <a:tabLst>
                <a:tab algn="l" pos="0"/>
              </a:tabLst>
            </a:pPr>
            <a:endParaRPr b="0" lang="pt-BR" sz="1800" spc="-1" strike="noStrike">
              <a:solidFill>
                <a:srgbClr val="000000"/>
              </a:solidFill>
              <a:latin typeface="Arial"/>
              <a:ea typeface="DejaVu Sans"/>
            </a:endParaRPr>
          </a:p>
        </p:txBody>
      </p:sp>
      <p:pic>
        <p:nvPicPr>
          <p:cNvPr id="397" name="" descr=""/>
          <p:cNvPicPr/>
          <p:nvPr/>
        </p:nvPicPr>
        <p:blipFill>
          <a:blip r:embed="rId1"/>
          <a:stretch/>
        </p:blipFill>
        <p:spPr>
          <a:xfrm>
            <a:off x="163800" y="900000"/>
            <a:ext cx="9752400" cy="4687920"/>
          </a:xfrm>
          <a:prstGeom prst="rect">
            <a:avLst/>
          </a:prstGeom>
          <a:ln w="0">
            <a:noFill/>
          </a:ln>
        </p:spPr>
      </p:pic>
    </p:spTree>
  </p:cSld>
  <p:transition spd="slow">
    <p:pull dir="d"/>
  </p:transition>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
          <p:cNvSpPr/>
          <p:nvPr/>
        </p:nvSpPr>
        <p:spPr>
          <a:xfrm>
            <a:off x="2070720" y="180360"/>
            <a:ext cx="5938200" cy="4777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pt-PT" sz="3200" spc="-1" strike="noStrike">
                <a:solidFill>
                  <a:srgbClr val="000000"/>
                </a:solidFill>
                <a:latin typeface="Arial"/>
                <a:ea typeface="Times New Roman"/>
              </a:rPr>
              <a:t>Integração entre ERP e CRM</a:t>
            </a:r>
            <a:endParaRPr b="0" lang="pt-BR" sz="3200" spc="-1" strike="noStrike">
              <a:solidFill>
                <a:srgbClr val="000000"/>
              </a:solidFill>
              <a:latin typeface="Arial"/>
            </a:endParaRPr>
          </a:p>
        </p:txBody>
      </p:sp>
      <p:sp>
        <p:nvSpPr>
          <p:cNvPr id="399" name=""/>
          <p:cNvSpPr/>
          <p:nvPr/>
        </p:nvSpPr>
        <p:spPr>
          <a:xfrm>
            <a:off x="414360" y="1080360"/>
            <a:ext cx="9249480" cy="4004280"/>
          </a:xfrm>
          <a:prstGeom prst="rect">
            <a:avLst/>
          </a:prstGeom>
          <a:noFill/>
          <a:ln w="0">
            <a:noFill/>
          </a:ln>
        </p:spPr>
        <p:style>
          <a:lnRef idx="0"/>
          <a:fillRef idx="0"/>
          <a:effectRef idx="0"/>
          <a:fontRef idx="minor"/>
        </p:style>
        <p:txBody>
          <a:bodyPr lIns="0" rIns="0" tIns="0" bIns="0" anchor="t">
            <a:normAutofit/>
          </a:bodyPr>
          <a:p>
            <a:pPr>
              <a:lnSpc>
                <a:spcPct val="100000"/>
              </a:lnSpc>
            </a:pPr>
            <a:endParaRPr b="0" lang="pt-BR" sz="1800" spc="-1" strike="noStrike">
              <a:solidFill>
                <a:srgbClr val="000000"/>
              </a:solidFill>
              <a:latin typeface="Arial"/>
              <a:ea typeface="DejaVu Sans"/>
            </a:endParaRPr>
          </a:p>
        </p:txBody>
      </p:sp>
      <p:sp>
        <p:nvSpPr>
          <p:cNvPr id="400" name=""/>
          <p:cNvSpPr/>
          <p:nvPr/>
        </p:nvSpPr>
        <p:spPr>
          <a:xfrm>
            <a:off x="404280" y="1080360"/>
            <a:ext cx="9249480" cy="4004280"/>
          </a:xfrm>
          <a:prstGeom prst="rect">
            <a:avLst/>
          </a:prstGeom>
          <a:noFill/>
          <a:ln w="0">
            <a:noFill/>
          </a:ln>
        </p:spPr>
        <p:style>
          <a:lnRef idx="0"/>
          <a:fillRef idx="0"/>
          <a:effectRef idx="0"/>
          <a:fontRef idx="minor"/>
        </p:style>
        <p:txBody>
          <a:bodyPr lIns="0" rIns="0" tIns="0" bIns="0" anchor="t">
            <a:normAutofit fontScale="39000"/>
          </a:bodyPr>
          <a:p>
            <a:pPr>
              <a:lnSpc>
                <a:spcPct val="150000"/>
              </a:lnSpc>
              <a:tabLst>
                <a:tab algn="l" pos="0"/>
              </a:tabLst>
            </a:pPr>
            <a:r>
              <a:rPr b="0" lang="pt-PT" sz="4000" spc="-1" strike="noStrike">
                <a:solidFill>
                  <a:srgbClr val="000000"/>
                </a:solidFill>
                <a:latin typeface="Arial"/>
                <a:ea typeface="Times New Roman"/>
              </a:rPr>
              <a:t>Conectar CRM ao ERP, faz com que haja um controle fiel e certeiro das vendas e do faturamento, trazendo mais segurança para a empresa na hora de fazer os balanços de caixa e conciliações bancárias.</a:t>
            </a:r>
            <a:endParaRPr b="0" lang="pt-BR" sz="4000" spc="-1" strike="noStrike">
              <a:solidFill>
                <a:srgbClr val="000000"/>
              </a:solidFill>
              <a:latin typeface="Arial"/>
            </a:endParaRPr>
          </a:p>
          <a:p>
            <a:pPr>
              <a:lnSpc>
                <a:spcPct val="150000"/>
              </a:lnSpc>
              <a:tabLst>
                <a:tab algn="l" pos="0"/>
              </a:tabLst>
            </a:pPr>
            <a:r>
              <a:rPr b="0" lang="pt-PT" sz="4000" spc="-1" strike="noStrike">
                <a:solidFill>
                  <a:srgbClr val="000000"/>
                </a:solidFill>
                <a:latin typeface="Arial"/>
                <a:ea typeface="Times New Roman"/>
              </a:rPr>
              <a:t>Visto que são dois sistemas diferentes, seus arquivos também são gerados de forma diferente. Ferramenta intermediárias são necessárias para permitir a comunicação entre eles:</a:t>
            </a:r>
            <a:endParaRPr b="0" lang="pt-BR" sz="4000" spc="-1" strike="noStrike">
              <a:solidFill>
                <a:srgbClr val="000000"/>
              </a:solidFill>
              <a:latin typeface="Arial"/>
            </a:endParaRPr>
          </a:p>
          <a:p>
            <a:pPr>
              <a:lnSpc>
                <a:spcPct val="150000"/>
              </a:lnSpc>
              <a:tabLst>
                <a:tab algn="l" pos="0"/>
              </a:tabLst>
            </a:pPr>
            <a:endParaRPr b="0" lang="pt-BR" sz="4000" spc="-1" strike="noStrike">
              <a:solidFill>
                <a:srgbClr val="000000"/>
              </a:solidFill>
              <a:latin typeface="Arial"/>
            </a:endParaRPr>
          </a:p>
          <a:p>
            <a:pPr>
              <a:lnSpc>
                <a:spcPct val="150000"/>
              </a:lnSpc>
              <a:tabLst>
                <a:tab algn="l" pos="0"/>
              </a:tabLst>
            </a:pPr>
            <a:r>
              <a:rPr b="1" lang="pt-PT" sz="4000" spc="-1" strike="noStrike">
                <a:solidFill>
                  <a:srgbClr val="000000"/>
                </a:solidFill>
                <a:latin typeface="Arial"/>
                <a:ea typeface="Times New Roman"/>
              </a:rPr>
              <a:t>Middleware:</a:t>
            </a:r>
            <a:r>
              <a:rPr b="0" lang="pt-PT" sz="4000" spc="-1" strike="noStrike">
                <a:solidFill>
                  <a:srgbClr val="000000"/>
                </a:solidFill>
                <a:latin typeface="Arial"/>
                <a:ea typeface="Times New Roman"/>
              </a:rPr>
              <a:t> </a:t>
            </a:r>
            <a:r>
              <a:rPr b="1" lang="pt-PT" sz="4000" spc="-1" strike="noStrike">
                <a:solidFill>
                  <a:srgbClr val="000000"/>
                </a:solidFill>
                <a:latin typeface="Arial"/>
                <a:ea typeface="Times New Roman"/>
              </a:rPr>
              <a:t>a ponte da integração CRM e ERP</a:t>
            </a:r>
            <a:endParaRPr b="0" lang="pt-BR" sz="4000" spc="-1" strike="noStrike">
              <a:solidFill>
                <a:srgbClr val="000000"/>
              </a:solidFill>
              <a:latin typeface="Arial"/>
            </a:endParaRPr>
          </a:p>
          <a:p>
            <a:pPr>
              <a:lnSpc>
                <a:spcPct val="150000"/>
              </a:lnSpc>
              <a:tabLst>
                <a:tab algn="l" pos="0"/>
              </a:tabLst>
            </a:pPr>
            <a:r>
              <a:rPr b="0" lang="pt-PT" sz="4000" spc="-1" strike="noStrike">
                <a:solidFill>
                  <a:srgbClr val="000000"/>
                </a:solidFill>
                <a:latin typeface="Arial"/>
                <a:ea typeface="Times New Roman"/>
              </a:rPr>
              <a:t>O coração da integração CRM e ERP é o Middleware, o software que será responsável pela conversão, formatação e transmissão dos dados entre as duas plataformas. Normalmente quem fornece o Middleware é um programador terceirizado (da própria fornecedora do CRM ou de empresa parceira), que aloca o software em um servidor remoto ou no mesmo servidor do ERP.</a:t>
            </a:r>
            <a:endParaRPr b="0" lang="pt-BR" sz="4000" spc="-1" strike="noStrike">
              <a:solidFill>
                <a:srgbClr val="000000"/>
              </a:solidFill>
              <a:latin typeface="Arial"/>
            </a:endParaRPr>
          </a:p>
        </p:txBody>
      </p:sp>
    </p:spTree>
  </p:cSld>
  <p:transition spd="slow">
    <p:pull dir="d"/>
  </p:transition>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
          <p:cNvSpPr/>
          <p:nvPr/>
        </p:nvSpPr>
        <p:spPr>
          <a:xfrm>
            <a:off x="2070720" y="180360"/>
            <a:ext cx="5938200" cy="4777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pt-PT" sz="3200" spc="-1" strike="noStrike">
                <a:solidFill>
                  <a:srgbClr val="000000"/>
                </a:solidFill>
                <a:latin typeface="Arial"/>
                <a:ea typeface="Times New Roman"/>
              </a:rPr>
              <a:t>Integração entre ERP e CRM</a:t>
            </a:r>
            <a:endParaRPr b="0" lang="pt-BR" sz="3200" spc="-1" strike="noStrike">
              <a:solidFill>
                <a:srgbClr val="000000"/>
              </a:solidFill>
              <a:latin typeface="Arial"/>
            </a:endParaRPr>
          </a:p>
        </p:txBody>
      </p:sp>
      <p:sp>
        <p:nvSpPr>
          <p:cNvPr id="402" name=""/>
          <p:cNvSpPr/>
          <p:nvPr/>
        </p:nvSpPr>
        <p:spPr>
          <a:xfrm>
            <a:off x="414360" y="1080360"/>
            <a:ext cx="9249480" cy="4004280"/>
          </a:xfrm>
          <a:prstGeom prst="rect">
            <a:avLst/>
          </a:prstGeom>
          <a:noFill/>
          <a:ln w="0">
            <a:noFill/>
          </a:ln>
        </p:spPr>
        <p:style>
          <a:lnRef idx="0"/>
          <a:fillRef idx="0"/>
          <a:effectRef idx="0"/>
          <a:fontRef idx="minor"/>
        </p:style>
        <p:txBody>
          <a:bodyPr lIns="0" rIns="0" tIns="0" bIns="0" anchor="t">
            <a:normAutofit/>
          </a:bodyPr>
          <a:p>
            <a:pPr>
              <a:lnSpc>
                <a:spcPct val="100000"/>
              </a:lnSpc>
            </a:pPr>
            <a:endParaRPr b="0" lang="pt-BR" sz="1800" spc="-1" strike="noStrike">
              <a:solidFill>
                <a:srgbClr val="000000"/>
              </a:solidFill>
              <a:latin typeface="Arial"/>
              <a:ea typeface="DejaVu Sans"/>
            </a:endParaRPr>
          </a:p>
        </p:txBody>
      </p:sp>
      <p:sp>
        <p:nvSpPr>
          <p:cNvPr id="403" name=""/>
          <p:cNvSpPr/>
          <p:nvPr/>
        </p:nvSpPr>
        <p:spPr>
          <a:xfrm>
            <a:off x="404280" y="1080360"/>
            <a:ext cx="9249480" cy="4004280"/>
          </a:xfrm>
          <a:prstGeom prst="rect">
            <a:avLst/>
          </a:prstGeom>
          <a:noFill/>
          <a:ln w="0">
            <a:noFill/>
          </a:ln>
        </p:spPr>
        <p:style>
          <a:lnRef idx="0"/>
          <a:fillRef idx="0"/>
          <a:effectRef idx="0"/>
          <a:fontRef idx="minor"/>
        </p:style>
        <p:txBody>
          <a:bodyPr lIns="0" rIns="0" tIns="0" bIns="0" anchor="t">
            <a:normAutofit fontScale="62000"/>
          </a:bodyPr>
          <a:p>
            <a:pPr>
              <a:lnSpc>
                <a:spcPct val="150000"/>
              </a:lnSpc>
              <a:tabLst>
                <a:tab algn="l" pos="0"/>
              </a:tabLst>
            </a:pPr>
            <a:r>
              <a:rPr b="1" lang="pt-PT" sz="4000" spc="-1" strike="noStrike">
                <a:solidFill>
                  <a:srgbClr val="000000"/>
                </a:solidFill>
                <a:latin typeface="Arial"/>
                <a:ea typeface="Times New Roman"/>
              </a:rPr>
              <a:t>PDC: as portas de comunicação entre o CRM e o ERP</a:t>
            </a:r>
            <a:endParaRPr b="0" lang="pt-BR" sz="4000" spc="-1" strike="noStrike">
              <a:solidFill>
                <a:srgbClr val="000000"/>
              </a:solidFill>
              <a:latin typeface="Arial"/>
            </a:endParaRPr>
          </a:p>
          <a:p>
            <a:pPr>
              <a:lnSpc>
                <a:spcPct val="150000"/>
              </a:lnSpc>
              <a:tabLst>
                <a:tab algn="l" pos="0"/>
              </a:tabLst>
            </a:pPr>
            <a:r>
              <a:rPr b="0" lang="pt-PT" sz="4000" spc="-1" strike="noStrike">
                <a:solidFill>
                  <a:srgbClr val="000000"/>
                </a:solidFill>
                <a:latin typeface="Arial"/>
                <a:ea typeface="Times New Roman"/>
              </a:rPr>
              <a:t>São as interfaces que permitem a passagem de dados, seja para importá-los ou exportá-los. Se o Middleware é a ponte entre os sistemas, o PDC seria a alfândega, controlando o que pode e o que não pode passar.</a:t>
            </a:r>
            <a:endParaRPr b="0" lang="pt-BR" sz="4000" spc="-1" strike="noStrike">
              <a:solidFill>
                <a:srgbClr val="000000"/>
              </a:solidFill>
              <a:latin typeface="Arial"/>
            </a:endParaRPr>
          </a:p>
          <a:p>
            <a:pPr>
              <a:lnSpc>
                <a:spcPct val="150000"/>
              </a:lnSpc>
              <a:tabLst>
                <a:tab algn="l" pos="0"/>
              </a:tabLst>
            </a:pPr>
            <a:r>
              <a:rPr b="0" lang="pt-PT" sz="4000" spc="-1" strike="noStrike">
                <a:solidFill>
                  <a:srgbClr val="000000"/>
                </a:solidFill>
                <a:latin typeface="Arial"/>
                <a:ea typeface="Times New Roman"/>
              </a:rPr>
              <a:t>Existem diversos PDC:</a:t>
            </a:r>
            <a:r>
              <a:rPr b="1" lang="pt-PT" sz="4000" spc="-1" strike="noStrike">
                <a:solidFill>
                  <a:srgbClr val="000000"/>
                </a:solidFill>
                <a:latin typeface="Arial"/>
                <a:ea typeface="Times New Roman"/>
              </a:rPr>
              <a:t> Webhook, API Rest Pública, Webservice público, Excel ou .txt público.</a:t>
            </a:r>
            <a:endParaRPr b="0" lang="pt-BR" sz="4000" spc="-1" strike="noStrike">
              <a:solidFill>
                <a:srgbClr val="000000"/>
              </a:solidFill>
              <a:latin typeface="Arial"/>
            </a:endParaRPr>
          </a:p>
        </p:txBody>
      </p:sp>
    </p:spTree>
  </p:cSld>
  <p:transition spd="slow">
    <p:pull dir="d"/>
  </p:transition>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
          <p:cNvSpPr/>
          <p:nvPr/>
        </p:nvSpPr>
        <p:spPr>
          <a:xfrm>
            <a:off x="810360" y="180360"/>
            <a:ext cx="8459280" cy="4777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pt-PT" sz="3200" spc="-1" strike="noStrike">
                <a:solidFill>
                  <a:srgbClr val="000000"/>
                </a:solidFill>
                <a:latin typeface="Arial"/>
                <a:ea typeface="Times New Roman"/>
              </a:rPr>
              <a:t>Passos da Integração de ERP com CRM</a:t>
            </a:r>
            <a:endParaRPr b="0" lang="pt-BR" sz="3200" spc="-1" strike="noStrike">
              <a:solidFill>
                <a:srgbClr val="000000"/>
              </a:solidFill>
              <a:latin typeface="Arial"/>
            </a:endParaRPr>
          </a:p>
        </p:txBody>
      </p:sp>
      <p:sp>
        <p:nvSpPr>
          <p:cNvPr id="405" name=""/>
          <p:cNvSpPr/>
          <p:nvPr/>
        </p:nvSpPr>
        <p:spPr>
          <a:xfrm>
            <a:off x="414360" y="1080360"/>
            <a:ext cx="9249480" cy="4004280"/>
          </a:xfrm>
          <a:prstGeom prst="rect">
            <a:avLst/>
          </a:prstGeom>
          <a:noFill/>
          <a:ln w="0">
            <a:noFill/>
          </a:ln>
        </p:spPr>
        <p:style>
          <a:lnRef idx="0"/>
          <a:fillRef idx="0"/>
          <a:effectRef idx="0"/>
          <a:fontRef idx="minor"/>
        </p:style>
        <p:txBody>
          <a:bodyPr lIns="0" rIns="0" tIns="0" bIns="0" anchor="t">
            <a:normAutofit/>
          </a:bodyPr>
          <a:p>
            <a:pPr>
              <a:lnSpc>
                <a:spcPct val="100000"/>
              </a:lnSpc>
            </a:pPr>
            <a:endParaRPr b="0" lang="pt-BR" sz="1800" spc="-1" strike="noStrike">
              <a:solidFill>
                <a:srgbClr val="000000"/>
              </a:solidFill>
              <a:latin typeface="Arial"/>
              <a:ea typeface="DejaVu Sans"/>
            </a:endParaRPr>
          </a:p>
        </p:txBody>
      </p:sp>
      <p:sp>
        <p:nvSpPr>
          <p:cNvPr id="406" name=""/>
          <p:cNvSpPr/>
          <p:nvPr/>
        </p:nvSpPr>
        <p:spPr>
          <a:xfrm>
            <a:off x="404280" y="1080360"/>
            <a:ext cx="9249480" cy="4004280"/>
          </a:xfrm>
          <a:prstGeom prst="rect">
            <a:avLst/>
          </a:prstGeom>
          <a:noFill/>
          <a:ln w="0">
            <a:noFill/>
          </a:ln>
        </p:spPr>
        <p:style>
          <a:lnRef idx="0"/>
          <a:fillRef idx="0"/>
          <a:effectRef idx="0"/>
          <a:fontRef idx="minor"/>
        </p:style>
        <p:txBody>
          <a:bodyPr lIns="0" rIns="0" tIns="0" bIns="0" anchor="t">
            <a:normAutofit fontScale="54000"/>
          </a:bodyPr>
          <a:p>
            <a:pPr>
              <a:lnSpc>
                <a:spcPct val="150000"/>
              </a:lnSpc>
              <a:tabLst>
                <a:tab algn="l" pos="0"/>
              </a:tabLst>
            </a:pPr>
            <a:r>
              <a:rPr b="0" lang="pt-PT" sz="4000" spc="-1" strike="noStrike">
                <a:solidFill>
                  <a:srgbClr val="000000"/>
                </a:solidFill>
                <a:latin typeface="Arial"/>
                <a:ea typeface="Times New Roman"/>
              </a:rPr>
              <a:t>Definição do fornecedor do CRM e do líder técnico;</a:t>
            </a:r>
            <a:endParaRPr b="0" lang="pt-BR" sz="4000" spc="-1" strike="noStrike">
              <a:solidFill>
                <a:srgbClr val="000000"/>
              </a:solidFill>
              <a:latin typeface="Arial"/>
            </a:endParaRPr>
          </a:p>
          <a:p>
            <a:pPr>
              <a:lnSpc>
                <a:spcPct val="150000"/>
              </a:lnSpc>
              <a:tabLst>
                <a:tab algn="l" pos="0"/>
              </a:tabLst>
            </a:pPr>
            <a:r>
              <a:rPr b="0" lang="pt-PT" sz="4000" spc="-1" strike="noStrike">
                <a:solidFill>
                  <a:srgbClr val="000000"/>
                </a:solidFill>
                <a:latin typeface="Arial"/>
                <a:ea typeface="Times New Roman"/>
              </a:rPr>
              <a:t>Reunião para definir como começar a integrar o CRM ao ERP(Validacao dos dados trafegados);</a:t>
            </a:r>
            <a:endParaRPr b="0" lang="pt-BR" sz="4000" spc="-1" strike="noStrike">
              <a:solidFill>
                <a:srgbClr val="000000"/>
              </a:solidFill>
              <a:latin typeface="Arial"/>
            </a:endParaRPr>
          </a:p>
          <a:p>
            <a:pPr>
              <a:lnSpc>
                <a:spcPct val="150000"/>
              </a:lnSpc>
              <a:tabLst>
                <a:tab algn="l" pos="0"/>
              </a:tabLst>
            </a:pPr>
            <a:r>
              <a:rPr b="0" lang="pt-PT" sz="4000" spc="-1" strike="noStrike">
                <a:solidFill>
                  <a:srgbClr val="000000"/>
                </a:solidFill>
                <a:latin typeface="Arial"/>
                <a:ea typeface="Times New Roman"/>
              </a:rPr>
              <a:t>Definição das PDC (Portas de Comunicação do CRM);</a:t>
            </a:r>
            <a:endParaRPr b="0" lang="pt-BR" sz="4000" spc="-1" strike="noStrike">
              <a:solidFill>
                <a:srgbClr val="000000"/>
              </a:solidFill>
              <a:latin typeface="Arial"/>
            </a:endParaRPr>
          </a:p>
          <a:p>
            <a:pPr>
              <a:lnSpc>
                <a:spcPct val="150000"/>
              </a:lnSpc>
              <a:tabLst>
                <a:tab algn="l" pos="0"/>
              </a:tabLst>
            </a:pPr>
            <a:r>
              <a:rPr b="0" lang="pt-PT" sz="4000" spc="-1" strike="noStrike">
                <a:solidFill>
                  <a:srgbClr val="000000"/>
                </a:solidFill>
                <a:latin typeface="Arial"/>
                <a:ea typeface="Times New Roman"/>
              </a:rPr>
              <a:t>Preparar o ambiente;</a:t>
            </a:r>
            <a:endParaRPr b="0" lang="pt-BR" sz="4000" spc="-1" strike="noStrike">
              <a:solidFill>
                <a:srgbClr val="000000"/>
              </a:solidFill>
              <a:latin typeface="Arial"/>
            </a:endParaRPr>
          </a:p>
          <a:p>
            <a:pPr>
              <a:lnSpc>
                <a:spcPct val="150000"/>
              </a:lnSpc>
              <a:tabLst>
                <a:tab algn="l" pos="0"/>
              </a:tabLst>
            </a:pPr>
            <a:r>
              <a:rPr b="0" lang="pt-PT" sz="4000" spc="-1" strike="noStrike">
                <a:solidFill>
                  <a:srgbClr val="000000"/>
                </a:solidFill>
                <a:latin typeface="Arial"/>
                <a:ea typeface="Times New Roman"/>
              </a:rPr>
              <a:t>Desenvolver e definir o servidor de Middleware;</a:t>
            </a:r>
            <a:endParaRPr b="0" lang="pt-BR" sz="4000" spc="-1" strike="noStrike">
              <a:solidFill>
                <a:srgbClr val="000000"/>
              </a:solidFill>
              <a:latin typeface="Arial"/>
            </a:endParaRPr>
          </a:p>
          <a:p>
            <a:pPr>
              <a:lnSpc>
                <a:spcPct val="150000"/>
              </a:lnSpc>
              <a:tabLst>
                <a:tab algn="l" pos="0"/>
              </a:tabLst>
            </a:pPr>
            <a:r>
              <a:rPr b="0" lang="pt-PT" sz="4000" spc="-1" strike="noStrike">
                <a:solidFill>
                  <a:srgbClr val="000000"/>
                </a:solidFill>
                <a:latin typeface="Arial"/>
                <a:ea typeface="Times New Roman"/>
              </a:rPr>
              <a:t>Contratar um fornecedor de nuvem, como Google e Amazon, ou alocar o Middleware no próprio servidor da empresa.</a:t>
            </a:r>
            <a:endParaRPr b="0" lang="pt-BR" sz="4000" spc="-1" strike="noStrike">
              <a:solidFill>
                <a:srgbClr val="000000"/>
              </a:solidFill>
              <a:latin typeface="Arial"/>
            </a:endParaRPr>
          </a:p>
          <a:p>
            <a:pPr>
              <a:lnSpc>
                <a:spcPct val="150000"/>
              </a:lnSpc>
              <a:tabLst>
                <a:tab algn="l" pos="0"/>
              </a:tabLst>
            </a:pPr>
            <a:endParaRPr b="0" lang="pt-BR" sz="4000" spc="-1" strike="noStrike">
              <a:solidFill>
                <a:srgbClr val="000000"/>
              </a:solidFill>
              <a:latin typeface="Arial"/>
            </a:endParaRPr>
          </a:p>
          <a:p>
            <a:pPr>
              <a:lnSpc>
                <a:spcPct val="150000"/>
              </a:lnSpc>
              <a:tabLst>
                <a:tab algn="l" pos="0"/>
              </a:tabLst>
            </a:pPr>
            <a:endParaRPr b="0" lang="pt-BR" sz="4000" spc="-1" strike="noStrike">
              <a:solidFill>
                <a:srgbClr val="000000"/>
              </a:solidFill>
              <a:latin typeface="Arial"/>
            </a:endParaRPr>
          </a:p>
        </p:txBody>
      </p:sp>
    </p:spTree>
  </p:cSld>
  <p:transition spd="slow">
    <p:pull dir="d"/>
  </p:transition>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
          <p:cNvSpPr/>
          <p:nvPr/>
        </p:nvSpPr>
        <p:spPr>
          <a:xfrm>
            <a:off x="3825720" y="180360"/>
            <a:ext cx="2429280" cy="4777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pt-PT" sz="3200" spc="-1" strike="noStrike">
                <a:solidFill>
                  <a:srgbClr val="000000"/>
                </a:solidFill>
                <a:latin typeface="Arial"/>
                <a:ea typeface="Times New Roman"/>
              </a:rPr>
              <a:t>Conclusão</a:t>
            </a:r>
            <a:endParaRPr b="0" lang="pt-BR" sz="3200" spc="-1" strike="noStrike">
              <a:solidFill>
                <a:srgbClr val="000000"/>
              </a:solidFill>
              <a:latin typeface="Arial"/>
            </a:endParaRPr>
          </a:p>
        </p:txBody>
      </p:sp>
      <p:sp>
        <p:nvSpPr>
          <p:cNvPr id="408" name=""/>
          <p:cNvSpPr/>
          <p:nvPr/>
        </p:nvSpPr>
        <p:spPr>
          <a:xfrm>
            <a:off x="414360" y="1080360"/>
            <a:ext cx="9249480" cy="4004280"/>
          </a:xfrm>
          <a:prstGeom prst="rect">
            <a:avLst/>
          </a:prstGeom>
          <a:noFill/>
          <a:ln w="0">
            <a:noFill/>
          </a:ln>
        </p:spPr>
        <p:style>
          <a:lnRef idx="0"/>
          <a:fillRef idx="0"/>
          <a:effectRef idx="0"/>
          <a:fontRef idx="minor"/>
        </p:style>
        <p:txBody>
          <a:bodyPr lIns="0" rIns="0" tIns="0" bIns="0" anchor="t">
            <a:normAutofit/>
          </a:bodyPr>
          <a:p>
            <a:pPr>
              <a:lnSpc>
                <a:spcPct val="100000"/>
              </a:lnSpc>
            </a:pPr>
            <a:endParaRPr b="0" lang="pt-BR" sz="1800" spc="-1" strike="noStrike">
              <a:solidFill>
                <a:srgbClr val="000000"/>
              </a:solidFill>
              <a:latin typeface="Arial"/>
              <a:ea typeface="DejaVu Sans"/>
            </a:endParaRPr>
          </a:p>
        </p:txBody>
      </p:sp>
      <p:sp>
        <p:nvSpPr>
          <p:cNvPr id="409" name=""/>
          <p:cNvSpPr/>
          <p:nvPr/>
        </p:nvSpPr>
        <p:spPr>
          <a:xfrm>
            <a:off x="404280" y="1080360"/>
            <a:ext cx="9249480" cy="4004280"/>
          </a:xfrm>
          <a:prstGeom prst="rect">
            <a:avLst/>
          </a:prstGeom>
          <a:noFill/>
          <a:ln w="0">
            <a:noFill/>
          </a:ln>
        </p:spPr>
        <p:style>
          <a:lnRef idx="0"/>
          <a:fillRef idx="0"/>
          <a:effectRef idx="0"/>
          <a:fontRef idx="minor"/>
        </p:style>
        <p:txBody>
          <a:bodyPr lIns="0" rIns="0" tIns="0" bIns="0" anchor="t">
            <a:normAutofit/>
          </a:bodyPr>
          <a:p>
            <a:pPr>
              <a:lnSpc>
                <a:spcPct val="150000"/>
              </a:lnSpc>
              <a:tabLst>
                <a:tab algn="l" pos="0"/>
              </a:tabLst>
            </a:pPr>
            <a:endParaRPr b="0" lang="pt-BR" sz="1800" spc="-1" strike="noStrike">
              <a:solidFill>
                <a:srgbClr val="000000"/>
              </a:solidFill>
              <a:latin typeface="Arial"/>
              <a:ea typeface="DejaVu Sans"/>
            </a:endParaRPr>
          </a:p>
        </p:txBody>
      </p:sp>
      <p:sp>
        <p:nvSpPr>
          <p:cNvPr id="410" name=""/>
          <p:cNvSpPr/>
          <p:nvPr/>
        </p:nvSpPr>
        <p:spPr>
          <a:xfrm>
            <a:off x="407160" y="1080360"/>
            <a:ext cx="9249480" cy="4004280"/>
          </a:xfrm>
          <a:prstGeom prst="rect">
            <a:avLst/>
          </a:prstGeom>
          <a:noFill/>
          <a:ln w="0">
            <a:noFill/>
          </a:ln>
        </p:spPr>
        <p:style>
          <a:lnRef idx="0"/>
          <a:fillRef idx="0"/>
          <a:effectRef idx="0"/>
          <a:fontRef idx="minor"/>
        </p:style>
        <p:txBody>
          <a:bodyPr lIns="0" rIns="0" tIns="0" bIns="0" anchor="t">
            <a:normAutofit fontScale="52000"/>
          </a:bodyPr>
          <a:p>
            <a:pPr>
              <a:lnSpc>
                <a:spcPct val="150000"/>
              </a:lnSpc>
              <a:tabLst>
                <a:tab algn="l" pos="0"/>
              </a:tabLst>
            </a:pPr>
            <a:r>
              <a:rPr b="0" lang="pt-PT" sz="4000" spc="-1" strike="noStrike">
                <a:solidFill>
                  <a:srgbClr val="000000"/>
                </a:solidFill>
                <a:latin typeface="Arial"/>
                <a:ea typeface="Times New Roman"/>
              </a:rPr>
              <a:t>As SIG representam eficiência e eficácia dos processos em grandes negócios, elas tornam tarefas relativamente complexas em tarefas mais simples.</a:t>
            </a:r>
            <a:endParaRPr b="0" lang="pt-BR" sz="4000" spc="-1" strike="noStrike">
              <a:solidFill>
                <a:srgbClr val="000000"/>
              </a:solidFill>
              <a:latin typeface="Arial"/>
            </a:endParaRPr>
          </a:p>
          <a:p>
            <a:pPr>
              <a:lnSpc>
                <a:spcPct val="150000"/>
              </a:lnSpc>
              <a:tabLst>
                <a:tab algn="l" pos="0"/>
              </a:tabLst>
            </a:pPr>
            <a:r>
              <a:rPr b="0" lang="pt-PT" sz="4000" spc="-1" strike="noStrike">
                <a:solidFill>
                  <a:srgbClr val="000000"/>
                </a:solidFill>
                <a:latin typeface="Arial"/>
                <a:ea typeface="Times New Roman"/>
              </a:rPr>
              <a:t>A integracao desses sistemas é o que torna esta ferramenta mais poderosa ainda, sendo capaz de fazer a gestão do negocio ao todo fazendo com que haja mais segurança e que possamos ter informações mais consistentes.</a:t>
            </a:r>
            <a:endParaRPr b="0" lang="pt-BR" sz="4000" spc="-1" strike="noStrike">
              <a:solidFill>
                <a:srgbClr val="000000"/>
              </a:solidFill>
              <a:latin typeface="Arial"/>
            </a:endParaRPr>
          </a:p>
          <a:p>
            <a:pPr>
              <a:lnSpc>
                <a:spcPct val="150000"/>
              </a:lnSpc>
              <a:tabLst>
                <a:tab algn="l" pos="0"/>
              </a:tabLst>
            </a:pPr>
            <a:r>
              <a:rPr b="0" lang="pt-PT" sz="4000" spc="-1" strike="noStrike">
                <a:solidFill>
                  <a:srgbClr val="000000"/>
                </a:solidFill>
                <a:latin typeface="Arial"/>
                <a:ea typeface="Times New Roman"/>
              </a:rPr>
              <a:t>São enumeras as vantagens, porem a integração desses sistemas deve ser bem analisado de acordo com os objectivos do negocio.  </a:t>
            </a:r>
            <a:endParaRPr b="0" lang="pt-BR" sz="4000" spc="-1" strike="noStrike">
              <a:solidFill>
                <a:srgbClr val="000000"/>
              </a:solidFill>
              <a:latin typeface="Arial"/>
            </a:endParaRPr>
          </a:p>
        </p:txBody>
      </p:sp>
    </p:spTree>
  </p:cSld>
  <p:transition spd="slow">
    <p:pull dir="d"/>
  </p:transition>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
          <p:cNvSpPr/>
          <p:nvPr/>
        </p:nvSpPr>
        <p:spPr>
          <a:xfrm>
            <a:off x="2241000" y="2253600"/>
            <a:ext cx="5714280" cy="1056600"/>
          </a:xfrm>
          <a:prstGeom prst="rect">
            <a:avLst/>
          </a:prstGeom>
          <a:noFill/>
          <a:ln w="0">
            <a:noFill/>
          </a:ln>
        </p:spPr>
        <p:style>
          <a:lnRef idx="0"/>
          <a:fillRef idx="0"/>
          <a:effectRef idx="0"/>
          <a:fontRef idx="minor"/>
        </p:style>
        <p:txBody>
          <a:bodyPr lIns="0" rIns="0" tIns="0" bIns="0" anchor="t">
            <a:normAutofit/>
          </a:bodyPr>
          <a:p>
            <a:pPr>
              <a:lnSpc>
                <a:spcPct val="150000"/>
              </a:lnSpc>
              <a:tabLst>
                <a:tab algn="l" pos="0"/>
              </a:tabLst>
            </a:pPr>
            <a:r>
              <a:rPr b="1" lang="pt-PT" sz="4400" spc="-1" strike="noStrike">
                <a:solidFill>
                  <a:srgbClr val="000000"/>
                </a:solidFill>
                <a:latin typeface="Arial"/>
                <a:ea typeface="Times New Roman"/>
              </a:rPr>
              <a:t>Gratos pela atenção!</a:t>
            </a:r>
            <a:endParaRPr b="0" lang="pt-BR" sz="4400" spc="-1" strike="noStrike">
              <a:solidFill>
                <a:srgbClr val="000000"/>
              </a:solidFill>
              <a:latin typeface="Arial"/>
            </a:endParaRPr>
          </a:p>
        </p:txBody>
      </p:sp>
    </p:spTree>
  </p:cSld>
  <p:transition spd="slow">
    <p:pull dir="d"/>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
          <p:cNvSpPr/>
          <p:nvPr/>
        </p:nvSpPr>
        <p:spPr>
          <a:xfrm>
            <a:off x="91440" y="834840"/>
            <a:ext cx="3380400" cy="4149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pt-PT" sz="2200" spc="-1" strike="noStrike">
                <a:solidFill>
                  <a:srgbClr val="000000"/>
                </a:solidFill>
                <a:latin typeface="Arial"/>
                <a:ea typeface="Times New Roman"/>
              </a:rPr>
              <a:t>Integrado significa combinado. Colocar todas as práticas internas de gestão em um único sistema, mas não como componentes separados. Para que esses sistemas sejam parte integrante do sistema de gestão da empresa, devem haver ligações para que as fronteiras entre os processos sejam ténues</a:t>
            </a:r>
            <a:endParaRPr b="0" lang="pt-BR" sz="2200" spc="-1" strike="noStrike">
              <a:solidFill>
                <a:srgbClr val="000000"/>
              </a:solidFill>
              <a:latin typeface="Arial"/>
            </a:endParaRPr>
          </a:p>
        </p:txBody>
      </p:sp>
      <p:sp>
        <p:nvSpPr>
          <p:cNvPr id="328" name=""/>
          <p:cNvSpPr/>
          <p:nvPr/>
        </p:nvSpPr>
        <p:spPr>
          <a:xfrm>
            <a:off x="72000" y="360000"/>
            <a:ext cx="2008800" cy="427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pt-PT" sz="2400" spc="-1" strike="noStrike">
                <a:solidFill>
                  <a:srgbClr val="000000"/>
                </a:solidFill>
                <a:latin typeface="Arial"/>
                <a:ea typeface="Times New Roman"/>
              </a:rPr>
              <a:t>Integração</a:t>
            </a:r>
            <a:endParaRPr b="0" lang="pt-BR" sz="2400" spc="-1" strike="noStrike">
              <a:solidFill>
                <a:srgbClr val="000000"/>
              </a:solidFill>
              <a:latin typeface="Arial"/>
            </a:endParaRPr>
          </a:p>
        </p:txBody>
      </p:sp>
      <p:sp>
        <p:nvSpPr>
          <p:cNvPr id="329" name=""/>
          <p:cNvSpPr/>
          <p:nvPr/>
        </p:nvSpPr>
        <p:spPr>
          <a:xfrm>
            <a:off x="6672240" y="785160"/>
            <a:ext cx="3380400" cy="4149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pt-PT" sz="2200" spc="-1" strike="noStrike">
                <a:solidFill>
                  <a:srgbClr val="000000"/>
                </a:solidFill>
                <a:latin typeface="Arial"/>
                <a:ea typeface="Times New Roman"/>
              </a:rPr>
              <a:t>Sistema é a interligação de componentes para alcançar um determinado objetivo. Tais componentes incluem a organização, os recursos e os processos. Portanto, fazem parte do sistema as pessoas, os equipamentos e a cultura, bem como as práticas e as políticas documentadas</a:t>
            </a:r>
            <a:endParaRPr b="0" lang="pt-BR" sz="2200" spc="-1" strike="noStrike">
              <a:solidFill>
                <a:srgbClr val="000000"/>
              </a:solidFill>
              <a:latin typeface="Arial"/>
            </a:endParaRPr>
          </a:p>
        </p:txBody>
      </p:sp>
      <p:sp>
        <p:nvSpPr>
          <p:cNvPr id="330" name=""/>
          <p:cNvSpPr/>
          <p:nvPr/>
        </p:nvSpPr>
        <p:spPr>
          <a:xfrm>
            <a:off x="6672240" y="357840"/>
            <a:ext cx="2008800" cy="427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pt-PT" sz="2400" spc="-1" strike="noStrike">
                <a:solidFill>
                  <a:srgbClr val="000000"/>
                </a:solidFill>
                <a:latin typeface="Arial"/>
                <a:ea typeface="Times New Roman"/>
              </a:rPr>
              <a:t>Sistema</a:t>
            </a:r>
            <a:endParaRPr b="0" lang="pt-BR" sz="2400" spc="-1" strike="noStrike">
              <a:solidFill>
                <a:srgbClr val="000000"/>
              </a:solidFill>
              <a:latin typeface="Arial"/>
            </a:endParaRPr>
          </a:p>
        </p:txBody>
      </p:sp>
    </p:spTree>
  </p:cSld>
  <p:transition spd="slow">
    <p:pull dir="d"/>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
          <p:cNvSpPr/>
          <p:nvPr/>
        </p:nvSpPr>
        <p:spPr>
          <a:xfrm>
            <a:off x="5873400" y="1190520"/>
            <a:ext cx="4091400" cy="4091400"/>
          </a:xfrm>
          <a:custGeom>
            <a:avLst/>
            <a:gdLst>
              <a:gd name="textAreaLeft" fmla="*/ 0 w 4091400"/>
              <a:gd name="textAreaRight" fmla="*/ 4094280 w 4091400"/>
              <a:gd name="textAreaTop" fmla="*/ 0 h 4091400"/>
              <a:gd name="textAreaBottom" fmla="*/ 4094280 h 4091400"/>
            </a:gdLst>
            <a:ahLst/>
            <a:rect l="textAreaLeft" t="textAreaTop" r="textAreaRight" b="textAreaBottom"/>
            <a:pathLst>
              <a:path w="11373" h="11373">
                <a:moveTo>
                  <a:pt x="0" y="5726"/>
                </a:moveTo>
                <a:lnTo>
                  <a:pt x="5646" y="0"/>
                </a:lnTo>
                <a:lnTo>
                  <a:pt x="11373" y="5648"/>
                </a:lnTo>
                <a:lnTo>
                  <a:pt x="5727" y="11373"/>
                </a:lnTo>
                <a:lnTo>
                  <a:pt x="5725" y="11373"/>
                </a:lnTo>
                <a:lnTo>
                  <a:pt x="0" y="5728"/>
                </a:lnTo>
                <a:lnTo>
                  <a:pt x="0" y="5726"/>
                </a:lnTo>
                <a:close/>
              </a:path>
            </a:pathLst>
          </a:custGeom>
          <a:blipFill rotWithShape="0">
            <a:blip r:embed="rId1"/>
            <a:srcRect/>
            <a:stretch/>
          </a:blipFill>
          <a:ln w="0">
            <a:noFill/>
          </a:ln>
        </p:spPr>
        <p:style>
          <a:lnRef idx="0"/>
          <a:fillRef idx="0"/>
          <a:effectRef idx="0"/>
          <a:fontRef idx="minor"/>
        </p:style>
        <p:txBody>
          <a:bodyPr lIns="90000" rIns="90000" tIns="45000" bIns="45000" anchor="ctr" anchorCtr="1">
            <a:noAutofit/>
          </a:bodyPr>
          <a:p>
            <a:pPr>
              <a:lnSpc>
                <a:spcPct val="100000"/>
              </a:lnSpc>
            </a:pPr>
            <a:endParaRPr b="0" lang="pt-BR" sz="1800" spc="-1" strike="noStrike">
              <a:solidFill>
                <a:srgbClr val="000000"/>
              </a:solidFill>
              <a:latin typeface="Arial"/>
              <a:ea typeface="DejaVu Sans"/>
            </a:endParaRPr>
          </a:p>
        </p:txBody>
      </p:sp>
      <p:sp>
        <p:nvSpPr>
          <p:cNvPr id="332" name=""/>
          <p:cNvSpPr/>
          <p:nvPr/>
        </p:nvSpPr>
        <p:spPr>
          <a:xfrm>
            <a:off x="72000" y="396000"/>
            <a:ext cx="5380200" cy="681120"/>
          </a:xfrm>
          <a:prstGeom prst="rect">
            <a:avLst/>
          </a:prstGeom>
          <a:noFill/>
          <a:ln w="0">
            <a:noFill/>
          </a:ln>
        </p:spPr>
        <p:style>
          <a:lnRef idx="0"/>
          <a:fillRef idx="0"/>
          <a:effectRef idx="0"/>
          <a:fontRef idx="minor"/>
        </p:style>
        <p:txBody>
          <a:bodyPr lIns="0" rIns="0" tIns="0" bIns="0" anchor="ctr">
            <a:noAutofit/>
          </a:bodyPr>
          <a:p>
            <a:pPr algn="ctr">
              <a:lnSpc>
                <a:spcPct val="150000"/>
              </a:lnSpc>
              <a:spcBef>
                <a:spcPts val="1400"/>
              </a:spcBef>
              <a:spcAft>
                <a:spcPts val="1400"/>
              </a:spcAft>
            </a:pPr>
            <a:r>
              <a:rPr b="1" lang="pt-PT" sz="2200" spc="-1" strike="noStrike">
                <a:solidFill>
                  <a:srgbClr val="000000"/>
                </a:solidFill>
                <a:latin typeface="Arial"/>
                <a:ea typeface="Times New Roman"/>
              </a:rPr>
              <a:t>Sistema Integrado de Gestão (SIG)</a:t>
            </a:r>
            <a:endParaRPr b="0" lang="pt-BR" sz="2200" spc="-1" strike="noStrike">
              <a:solidFill>
                <a:srgbClr val="000000"/>
              </a:solidFill>
              <a:latin typeface="Arial"/>
            </a:endParaRPr>
          </a:p>
        </p:txBody>
      </p:sp>
      <p:sp>
        <p:nvSpPr>
          <p:cNvPr id="333" name=""/>
          <p:cNvSpPr/>
          <p:nvPr/>
        </p:nvSpPr>
        <p:spPr>
          <a:xfrm>
            <a:off x="469440" y="1080360"/>
            <a:ext cx="5380200" cy="4005360"/>
          </a:xfrm>
          <a:prstGeom prst="rect">
            <a:avLst/>
          </a:prstGeom>
          <a:noFill/>
          <a:ln w="0">
            <a:noFill/>
          </a:ln>
        </p:spPr>
        <p:style>
          <a:lnRef idx="0"/>
          <a:fillRef idx="0"/>
          <a:effectRef idx="0"/>
          <a:fontRef idx="minor"/>
        </p:style>
        <p:txBody>
          <a:bodyPr lIns="0" rIns="0" tIns="0" bIns="0" anchor="t">
            <a:normAutofit fontScale="78000"/>
          </a:bodyPr>
          <a:p>
            <a:pPr>
              <a:lnSpc>
                <a:spcPct val="150000"/>
              </a:lnSpc>
              <a:spcBef>
                <a:spcPts val="1417"/>
              </a:spcBef>
            </a:pPr>
            <a:r>
              <a:rPr b="0" lang="pt-PT" sz="2400" spc="-1" strike="noStrike">
                <a:solidFill>
                  <a:srgbClr val="000000"/>
                </a:solidFill>
                <a:latin typeface="Arial"/>
                <a:ea typeface="Times New Roman"/>
              </a:rPr>
              <a:t>É um sistema de gestão que integra todos os componentes dos negócios da organização em um único sistema coerente, de forma que seja possível alcançar seu propósito e missão. </a:t>
            </a:r>
            <a:endParaRPr b="0" lang="pt-BR" sz="2400" spc="-1" strike="noStrike">
              <a:solidFill>
                <a:srgbClr val="000000"/>
              </a:solidFill>
              <a:latin typeface="Arial"/>
            </a:endParaRPr>
          </a:p>
          <a:p>
            <a:pPr>
              <a:lnSpc>
                <a:spcPct val="150000"/>
              </a:lnSpc>
              <a:spcBef>
                <a:spcPts val="1417"/>
              </a:spcBef>
            </a:pPr>
            <a:r>
              <a:rPr b="0" lang="pt-PT" sz="2400" spc="-1" strike="noStrike">
                <a:solidFill>
                  <a:srgbClr val="000000"/>
                </a:solidFill>
                <a:latin typeface="Arial"/>
                <a:ea typeface="Times New Roman"/>
              </a:rPr>
              <a:t>É um sistema que integra todos os demais sistemas e processos de uma empresa em um organismo completo, permitindo que essa organização trabalhe com uma unidade de objectivos conectados. </a:t>
            </a:r>
            <a:endParaRPr b="0" lang="pt-BR" sz="2400" spc="-1" strike="noStrike">
              <a:solidFill>
                <a:srgbClr val="000000"/>
              </a:solidFill>
              <a:latin typeface="Arial"/>
            </a:endParaRPr>
          </a:p>
        </p:txBody>
      </p:sp>
    </p:spTree>
  </p:cSld>
  <p:transition spd="slow">
    <p:pull dir="d"/>
  </p:transition>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afterEffect" fill="hold" presetClass="entr" presetID="3" presetSubtype="10">
                                  <p:stCondLst>
                                    <p:cond delay="0"/>
                                  </p:stCondLst>
                                  <p:childTnLst>
                                    <p:set>
                                      <p:cBhvr>
                                        <p:cTn id="6" dur="2" fill="hold">
                                          <p:stCondLst>
                                            <p:cond delay="0"/>
                                          </p:stCondLst>
                                        </p:cTn>
                                        <p:tgtEl>
                                          <p:spTgt spid="331"/>
                                        </p:tgtEl>
                                        <p:attrNameLst>
                                          <p:attrName>style.visibility</p:attrName>
                                        </p:attrNameLst>
                                      </p:cBhvr>
                                      <p:to>
                                        <p:strVal val="visible"/>
                                      </p:to>
                                    </p:set>
                                    <p:animEffect filter="blinds(horizontal)" transition="in">
                                      <p:cBhvr additive="repl">
                                        <p:cTn id="7" dur="1000"/>
                                        <p:tgtEl>
                                          <p:spTgt spid="3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
          <p:cNvSpPr/>
          <p:nvPr/>
        </p:nvSpPr>
        <p:spPr>
          <a:xfrm>
            <a:off x="108000" y="432000"/>
            <a:ext cx="4209120" cy="4857120"/>
          </a:xfrm>
          <a:prstGeom prst="rect">
            <a:avLst/>
          </a:prstGeom>
          <a:noFill/>
          <a:ln w="0">
            <a:noFill/>
          </a:ln>
        </p:spPr>
        <p:style>
          <a:lnRef idx="0"/>
          <a:fillRef idx="0"/>
          <a:effectRef idx="0"/>
          <a:fontRef idx="minor"/>
        </p:style>
        <p:txBody>
          <a:bodyPr lIns="0" rIns="0" tIns="0" bIns="0" anchor="t">
            <a:normAutofit/>
          </a:bodyPr>
          <a:p>
            <a:pPr>
              <a:lnSpc>
                <a:spcPct val="150000"/>
              </a:lnSpc>
              <a:spcBef>
                <a:spcPts val="1417"/>
              </a:spcBef>
            </a:pPr>
            <a:r>
              <a:rPr b="0" lang="pt-PT" sz="2400" spc="-1" strike="noStrike">
                <a:solidFill>
                  <a:srgbClr val="000000"/>
                </a:solidFill>
                <a:latin typeface="Arial"/>
                <a:ea typeface="Times New Roman"/>
              </a:rPr>
              <a:t>Os Sistemas Integrados de Gestão disponibilizam em um único local informações e dados sobre todos os setores, incluindo indicadores de desempenho e a possibilidade de acompanhar todo o negocio em tempo real.</a:t>
            </a:r>
            <a:endParaRPr b="0" lang="pt-BR" sz="2400" spc="-1" strike="noStrike">
              <a:solidFill>
                <a:srgbClr val="000000"/>
              </a:solidFill>
              <a:latin typeface="Arial"/>
            </a:endParaRPr>
          </a:p>
        </p:txBody>
      </p:sp>
      <p:pic>
        <p:nvPicPr>
          <p:cNvPr id="335" name="" descr=""/>
          <p:cNvPicPr/>
          <p:nvPr/>
        </p:nvPicPr>
        <p:blipFill>
          <a:blip r:embed="rId1"/>
          <a:stretch/>
        </p:blipFill>
        <p:spPr>
          <a:xfrm>
            <a:off x="4477320" y="0"/>
            <a:ext cx="5599800" cy="5654520"/>
          </a:xfrm>
          <a:prstGeom prst="rect">
            <a:avLst/>
          </a:prstGeom>
          <a:ln w="0">
            <a:noFill/>
          </a:ln>
        </p:spPr>
      </p:pic>
    </p:spTree>
  </p:cSld>
  <p:transition spd="slow">
    <p:pull dir="d"/>
  </p:transition>
  <p:timing>
    <p:tnLst>
      <p:par>
        <p:cTn id="8" dur="indefinite" restart="never" nodeType="tmRoot">
          <p:childTnLst>
            <p:seq>
              <p:cTn id="9" dur="indefinite" nodeType="mainSeq">
                <p:childTnLst>
                  <p:par>
                    <p:cTn id="10" fill="hold">
                      <p:stCondLst>
                        <p:cond delay="0"/>
                      </p:stCondLst>
                      <p:childTnLst>
                        <p:par>
                          <p:cTn id="11" fill="hold">
                            <p:stCondLst>
                              <p:cond delay="0"/>
                            </p:stCondLst>
                            <p:childTnLst>
                              <p:par>
                                <p:cTn id="12" nodeType="afterEffect" fill="hold" presetClass="entr" presetID="4" presetSubtype="16">
                                  <p:stCondLst>
                                    <p:cond delay="0"/>
                                  </p:stCondLst>
                                  <p:childTnLst>
                                    <p:set>
                                      <p:cBhvr>
                                        <p:cTn id="13" dur="2" fill="hold">
                                          <p:stCondLst>
                                            <p:cond delay="0"/>
                                          </p:stCondLst>
                                        </p:cTn>
                                        <p:tgtEl>
                                          <p:spTgt spid="335"/>
                                        </p:tgtEl>
                                        <p:attrNameLst>
                                          <p:attrName>style.visibility</p:attrName>
                                        </p:attrNameLst>
                                      </p:cBhvr>
                                      <p:to>
                                        <p:strVal val="visible"/>
                                      </p:to>
                                    </p:set>
                                    <p:animEffect filter="box(in)" transition="in">
                                      <p:cBhvr additive="repl">
                                        <p:cTn id="14" dur="1000"/>
                                        <p:tgtEl>
                                          <p:spTgt spid="3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
          <p:cNvSpPr/>
          <p:nvPr/>
        </p:nvSpPr>
        <p:spPr>
          <a:xfrm>
            <a:off x="504720" y="78840"/>
            <a:ext cx="9068760" cy="681120"/>
          </a:xfrm>
          <a:prstGeom prst="rect">
            <a:avLst/>
          </a:prstGeom>
          <a:noFill/>
          <a:ln w="0">
            <a:noFill/>
          </a:ln>
        </p:spPr>
        <p:style>
          <a:lnRef idx="0"/>
          <a:fillRef idx="0"/>
          <a:effectRef idx="0"/>
          <a:fontRef idx="minor"/>
        </p:style>
        <p:txBody>
          <a:bodyPr lIns="0" rIns="0" tIns="0" bIns="0" anchor="ctr">
            <a:noAutofit/>
          </a:bodyPr>
          <a:p>
            <a:pPr algn="ctr">
              <a:lnSpc>
                <a:spcPct val="150000"/>
              </a:lnSpc>
              <a:spcBef>
                <a:spcPts val="1400"/>
              </a:spcBef>
              <a:spcAft>
                <a:spcPts val="1400"/>
              </a:spcAft>
            </a:pPr>
            <a:r>
              <a:rPr b="1" lang="pt-PT" sz="3200" spc="-1" strike="noStrike">
                <a:solidFill>
                  <a:srgbClr val="000000"/>
                </a:solidFill>
                <a:latin typeface="Arial"/>
                <a:ea typeface="Times New Roman"/>
              </a:rPr>
              <a:t>Objectivos do SIG</a:t>
            </a:r>
            <a:endParaRPr b="0" lang="pt-BR" sz="3200" spc="-1" strike="noStrike">
              <a:solidFill>
                <a:srgbClr val="000000"/>
              </a:solidFill>
              <a:latin typeface="Arial"/>
            </a:endParaRPr>
          </a:p>
        </p:txBody>
      </p:sp>
      <p:sp>
        <p:nvSpPr>
          <p:cNvPr id="337" name=""/>
          <p:cNvSpPr/>
          <p:nvPr/>
        </p:nvSpPr>
        <p:spPr>
          <a:xfrm>
            <a:off x="469440" y="1080360"/>
            <a:ext cx="9068760" cy="4005360"/>
          </a:xfrm>
          <a:prstGeom prst="rect">
            <a:avLst/>
          </a:prstGeom>
          <a:noFill/>
          <a:ln w="0">
            <a:noFill/>
          </a:ln>
        </p:spPr>
        <p:style>
          <a:lnRef idx="0"/>
          <a:fillRef idx="0"/>
          <a:effectRef idx="0"/>
          <a:fontRef idx="minor"/>
        </p:style>
        <p:txBody>
          <a:bodyPr lIns="0" rIns="0" tIns="0" bIns="0" anchor="t">
            <a:normAutofit/>
          </a:bodyPr>
          <a:p>
            <a:pPr>
              <a:lnSpc>
                <a:spcPct val="150000"/>
              </a:lnSpc>
              <a:spcBef>
                <a:spcPts val="1417"/>
              </a:spcBef>
            </a:pPr>
            <a:r>
              <a:rPr b="0" lang="pt-PT" sz="2400" spc="-1" strike="noStrike">
                <a:solidFill>
                  <a:srgbClr val="000000"/>
                </a:solidFill>
                <a:latin typeface="Arial"/>
                <a:ea typeface="Times New Roman"/>
              </a:rPr>
              <a:t>   </a:t>
            </a:r>
            <a:r>
              <a:rPr b="0" lang="pt-PT" sz="2400" spc="-1" strike="noStrike">
                <a:solidFill>
                  <a:srgbClr val="000000"/>
                </a:solidFill>
                <a:latin typeface="Arial"/>
                <a:ea typeface="Times New Roman"/>
              </a:rPr>
              <a:t>Tornar os processos operacionais mais simples;</a:t>
            </a:r>
            <a:endParaRPr b="0" lang="pt-BR" sz="2400" spc="-1" strike="noStrike">
              <a:solidFill>
                <a:srgbClr val="000000"/>
              </a:solidFill>
              <a:latin typeface="Arial"/>
            </a:endParaRPr>
          </a:p>
          <a:p>
            <a:pPr>
              <a:lnSpc>
                <a:spcPct val="150000"/>
              </a:lnSpc>
              <a:spcBef>
                <a:spcPts val="1417"/>
              </a:spcBef>
            </a:pPr>
            <a:r>
              <a:rPr b="0" lang="pt-PT" sz="2400" spc="-1" strike="noStrike">
                <a:solidFill>
                  <a:srgbClr val="000000"/>
                </a:solidFill>
                <a:latin typeface="Arial"/>
                <a:ea typeface="Times New Roman"/>
              </a:rPr>
              <a:t>   </a:t>
            </a:r>
            <a:r>
              <a:rPr b="0" lang="pt-PT" sz="2400" spc="-1" strike="noStrike">
                <a:solidFill>
                  <a:srgbClr val="000000"/>
                </a:solidFill>
                <a:latin typeface="Arial"/>
                <a:ea typeface="Times New Roman"/>
              </a:rPr>
              <a:t>Automatizar atividades;</a:t>
            </a:r>
            <a:endParaRPr b="0" lang="pt-BR" sz="2400" spc="-1" strike="noStrike">
              <a:solidFill>
                <a:srgbClr val="000000"/>
              </a:solidFill>
              <a:latin typeface="Arial"/>
            </a:endParaRPr>
          </a:p>
          <a:p>
            <a:pPr>
              <a:lnSpc>
                <a:spcPct val="150000"/>
              </a:lnSpc>
              <a:spcBef>
                <a:spcPts val="1417"/>
              </a:spcBef>
            </a:pPr>
            <a:r>
              <a:rPr b="0" lang="pt-PT" sz="2400" spc="-1" strike="noStrike">
                <a:solidFill>
                  <a:srgbClr val="000000"/>
                </a:solidFill>
                <a:latin typeface="Arial"/>
                <a:ea typeface="Times New Roman"/>
              </a:rPr>
              <a:t>   </a:t>
            </a:r>
            <a:r>
              <a:rPr b="0" lang="pt-PT" sz="2400" spc="-1" strike="noStrike">
                <a:solidFill>
                  <a:srgbClr val="000000"/>
                </a:solidFill>
                <a:latin typeface="Arial"/>
                <a:ea typeface="Times New Roman"/>
              </a:rPr>
              <a:t>Garantir maior eficiência e produtividade para a empresa;</a:t>
            </a:r>
            <a:endParaRPr b="0" lang="pt-BR" sz="2400" spc="-1" strike="noStrike">
              <a:solidFill>
                <a:srgbClr val="000000"/>
              </a:solidFill>
              <a:latin typeface="Arial"/>
            </a:endParaRPr>
          </a:p>
          <a:p>
            <a:pPr>
              <a:lnSpc>
                <a:spcPct val="150000"/>
              </a:lnSpc>
              <a:spcBef>
                <a:spcPts val="1417"/>
              </a:spcBef>
            </a:pPr>
            <a:r>
              <a:rPr b="0" lang="pt-PT" sz="2400" spc="-1" strike="noStrike">
                <a:solidFill>
                  <a:srgbClr val="000000"/>
                </a:solidFill>
                <a:latin typeface="Arial"/>
                <a:ea typeface="Times New Roman"/>
              </a:rPr>
              <a:t>   </a:t>
            </a:r>
            <a:r>
              <a:rPr b="0" lang="pt-PT" sz="2400" spc="-1" strike="noStrike">
                <a:solidFill>
                  <a:srgbClr val="000000"/>
                </a:solidFill>
                <a:latin typeface="Arial"/>
                <a:ea typeface="Times New Roman"/>
              </a:rPr>
              <a:t>Informações mais precisas e com qualidade;</a:t>
            </a:r>
            <a:endParaRPr b="0" lang="pt-BR" sz="2400" spc="-1" strike="noStrike">
              <a:solidFill>
                <a:srgbClr val="000000"/>
              </a:solidFill>
              <a:latin typeface="Arial"/>
            </a:endParaRPr>
          </a:p>
          <a:p>
            <a:pPr>
              <a:lnSpc>
                <a:spcPct val="150000"/>
              </a:lnSpc>
              <a:spcBef>
                <a:spcPts val="1417"/>
              </a:spcBef>
            </a:pPr>
            <a:r>
              <a:rPr b="0" lang="pt-PT" sz="2400" spc="-1" strike="noStrike">
                <a:solidFill>
                  <a:srgbClr val="000000"/>
                </a:solidFill>
                <a:latin typeface="Arial"/>
                <a:ea typeface="Times New Roman"/>
              </a:rPr>
              <a:t>   </a:t>
            </a:r>
            <a:r>
              <a:rPr b="0" lang="pt-PT" sz="2400" spc="-1" strike="noStrike">
                <a:solidFill>
                  <a:srgbClr val="000000"/>
                </a:solidFill>
                <a:latin typeface="Arial"/>
                <a:ea typeface="Times New Roman"/>
              </a:rPr>
              <a:t>Maior controle sobre dados e processos.</a:t>
            </a:r>
            <a:endParaRPr b="0" lang="pt-BR" sz="2400" spc="-1" strike="noStrike">
              <a:solidFill>
                <a:srgbClr val="000000"/>
              </a:solidFill>
              <a:latin typeface="Arial"/>
            </a:endParaRPr>
          </a:p>
        </p:txBody>
      </p:sp>
      <p:sp>
        <p:nvSpPr>
          <p:cNvPr id="338" name=""/>
          <p:cNvSpPr/>
          <p:nvPr/>
        </p:nvSpPr>
        <p:spPr>
          <a:xfrm>
            <a:off x="360000" y="1296000"/>
            <a:ext cx="271440" cy="271440"/>
          </a:xfrm>
          <a:prstGeom prst="ellipse">
            <a:avLst/>
          </a:prstGeom>
          <a:solidFill>
            <a:srgbClr val="2f4550"/>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339" name=""/>
          <p:cNvSpPr/>
          <p:nvPr/>
        </p:nvSpPr>
        <p:spPr>
          <a:xfrm>
            <a:off x="360360" y="1980360"/>
            <a:ext cx="271440" cy="271440"/>
          </a:xfrm>
          <a:prstGeom prst="ellipse">
            <a:avLst/>
          </a:prstGeom>
          <a:solidFill>
            <a:srgbClr val="2f4550"/>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340" name=""/>
          <p:cNvSpPr/>
          <p:nvPr/>
        </p:nvSpPr>
        <p:spPr>
          <a:xfrm>
            <a:off x="360720" y="2664720"/>
            <a:ext cx="271440" cy="271440"/>
          </a:xfrm>
          <a:prstGeom prst="ellipse">
            <a:avLst/>
          </a:prstGeom>
          <a:solidFill>
            <a:srgbClr val="2f4550"/>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341" name=""/>
          <p:cNvSpPr/>
          <p:nvPr/>
        </p:nvSpPr>
        <p:spPr>
          <a:xfrm>
            <a:off x="361080" y="3385080"/>
            <a:ext cx="271440" cy="271440"/>
          </a:xfrm>
          <a:prstGeom prst="ellipse">
            <a:avLst/>
          </a:prstGeom>
          <a:solidFill>
            <a:srgbClr val="2f4550"/>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342" name=""/>
          <p:cNvSpPr/>
          <p:nvPr/>
        </p:nvSpPr>
        <p:spPr>
          <a:xfrm>
            <a:off x="361440" y="4033440"/>
            <a:ext cx="271440" cy="271440"/>
          </a:xfrm>
          <a:prstGeom prst="ellipse">
            <a:avLst/>
          </a:prstGeom>
          <a:solidFill>
            <a:srgbClr val="2f4550"/>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Tree>
  </p:cSld>
  <p:transition spd="slow">
    <p:pull dir="d"/>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
          <p:cNvSpPr/>
          <p:nvPr/>
        </p:nvSpPr>
        <p:spPr>
          <a:xfrm>
            <a:off x="2304720" y="180360"/>
            <a:ext cx="5468760" cy="4777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pt-BR" sz="3200" spc="-1" strike="noStrike">
                <a:solidFill>
                  <a:srgbClr val="000000"/>
                </a:solidFill>
                <a:latin typeface="Arial"/>
                <a:ea typeface="Times New Roman"/>
              </a:rPr>
              <a:t>O que deve ser integrado?</a:t>
            </a:r>
            <a:endParaRPr b="0" lang="pt-BR" sz="3200" spc="-1" strike="noStrike">
              <a:solidFill>
                <a:srgbClr val="000000"/>
              </a:solidFill>
              <a:latin typeface="Arial"/>
            </a:endParaRPr>
          </a:p>
        </p:txBody>
      </p:sp>
      <p:sp>
        <p:nvSpPr>
          <p:cNvPr id="344" name=""/>
          <p:cNvSpPr/>
          <p:nvPr/>
        </p:nvSpPr>
        <p:spPr>
          <a:xfrm>
            <a:off x="468720" y="1080360"/>
            <a:ext cx="9068760" cy="4005360"/>
          </a:xfrm>
          <a:prstGeom prst="rect">
            <a:avLst/>
          </a:prstGeom>
          <a:noFill/>
          <a:ln w="0">
            <a:noFill/>
          </a:ln>
        </p:spPr>
        <p:style>
          <a:lnRef idx="0"/>
          <a:fillRef idx="0"/>
          <a:effectRef idx="0"/>
          <a:fontRef idx="minor"/>
        </p:style>
        <p:txBody>
          <a:bodyPr lIns="0" rIns="0" tIns="0" bIns="0" anchor="t">
            <a:normAutofit fontScale="81000"/>
          </a:bodyPr>
          <a:p>
            <a:pPr>
              <a:lnSpc>
                <a:spcPct val="100000"/>
              </a:lnSpc>
            </a:pPr>
            <a:r>
              <a:rPr b="0" lang="pt-BR" sz="4000" spc="-1" strike="noStrike">
                <a:solidFill>
                  <a:srgbClr val="000000"/>
                </a:solidFill>
                <a:latin typeface="Arial"/>
                <a:ea typeface="Times New Roman"/>
              </a:rPr>
              <a:t>Qualquer coisa que tenha efeito nos resultados da empresa deve fazer parte do sistema de gestão. Portanto, o SIG deve integrar todos os sistemas atuais formalizados que focalizam qualidade, segurança e saúde, meio ambiente, pessoas, finanças etc. Isso significa que todos os processos e documentos que descrevem esses sistemas devem ser integrados.</a:t>
            </a:r>
            <a:endParaRPr b="0" lang="pt-BR" sz="4000" spc="-1" strike="noStrike">
              <a:solidFill>
                <a:srgbClr val="000000"/>
              </a:solidFill>
              <a:latin typeface="Arial"/>
            </a:endParaRPr>
          </a:p>
        </p:txBody>
      </p:sp>
    </p:spTree>
  </p:cSld>
  <p:transition spd="slow">
    <p:pull dir="d"/>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
          <p:cNvSpPr/>
          <p:nvPr/>
        </p:nvSpPr>
        <p:spPr>
          <a:xfrm>
            <a:off x="990720" y="180360"/>
            <a:ext cx="8097120" cy="4777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pt-PT" sz="3200" spc="-1" strike="noStrike">
                <a:solidFill>
                  <a:srgbClr val="000000"/>
                </a:solidFill>
                <a:latin typeface="Arial"/>
                <a:ea typeface="Times New Roman"/>
              </a:rPr>
              <a:t>Razões para integrar sistemas de gestão </a:t>
            </a:r>
            <a:endParaRPr b="0" lang="pt-BR" sz="3200" spc="-1" strike="noStrike">
              <a:solidFill>
                <a:srgbClr val="000000"/>
              </a:solidFill>
              <a:latin typeface="Arial"/>
            </a:endParaRPr>
          </a:p>
        </p:txBody>
      </p:sp>
      <p:sp>
        <p:nvSpPr>
          <p:cNvPr id="346" name=""/>
          <p:cNvSpPr/>
          <p:nvPr/>
        </p:nvSpPr>
        <p:spPr>
          <a:xfrm>
            <a:off x="414720" y="1080360"/>
            <a:ext cx="9248760" cy="4005360"/>
          </a:xfrm>
          <a:prstGeom prst="rect">
            <a:avLst/>
          </a:prstGeom>
          <a:noFill/>
          <a:ln w="0">
            <a:noFill/>
          </a:ln>
        </p:spPr>
        <p:style>
          <a:lnRef idx="0"/>
          <a:fillRef idx="0"/>
          <a:effectRef idx="0"/>
          <a:fontRef idx="minor"/>
        </p:style>
        <p:txBody>
          <a:bodyPr lIns="0" rIns="0" tIns="0" bIns="0" anchor="t">
            <a:normAutofit fontScale="73000"/>
          </a:bodyPr>
          <a:p>
            <a:pPr marL="331200" indent="-164160">
              <a:lnSpc>
                <a:spcPct val="150000"/>
              </a:lnSpc>
              <a:tabLst>
                <a:tab algn="l" pos="0"/>
              </a:tabLst>
            </a:pPr>
            <a:r>
              <a:rPr b="0" lang="pt-PT" sz="4000" spc="-1" strike="noStrike">
                <a:solidFill>
                  <a:srgbClr val="000000"/>
                </a:solidFill>
                <a:latin typeface="Arial"/>
                <a:ea typeface="Times New Roman"/>
              </a:rPr>
              <a:t>  </a:t>
            </a:r>
            <a:r>
              <a:rPr b="0" lang="pt-PT" sz="4000" spc="-1" strike="noStrike">
                <a:solidFill>
                  <a:srgbClr val="000000"/>
                </a:solidFill>
                <a:latin typeface="Arial"/>
                <a:ea typeface="Times New Roman"/>
              </a:rPr>
              <a:t>Reduzir a duplicação e conseqüentemente os custos;</a:t>
            </a:r>
            <a:endParaRPr b="0" lang="pt-BR" sz="4000" spc="-1" strike="noStrike">
              <a:solidFill>
                <a:srgbClr val="000000"/>
              </a:solidFill>
              <a:latin typeface="Arial"/>
            </a:endParaRPr>
          </a:p>
          <a:p>
            <a:pPr marL="331200" indent="-164160">
              <a:lnSpc>
                <a:spcPct val="150000"/>
              </a:lnSpc>
              <a:tabLst>
                <a:tab algn="l" pos="0"/>
              </a:tabLst>
            </a:pPr>
            <a:r>
              <a:rPr b="0" lang="pt-PT" sz="4000" spc="-1" strike="noStrike">
                <a:solidFill>
                  <a:srgbClr val="000000"/>
                </a:solidFill>
                <a:latin typeface="Arial"/>
                <a:ea typeface="Times New Roman"/>
              </a:rPr>
              <a:t>  </a:t>
            </a:r>
            <a:r>
              <a:rPr b="0" lang="pt-PT" sz="4000" spc="-1" strike="noStrike">
                <a:solidFill>
                  <a:srgbClr val="000000"/>
                </a:solidFill>
                <a:latin typeface="Arial"/>
                <a:ea typeface="Times New Roman"/>
              </a:rPr>
              <a:t>Reduzir riscos e aumentar a lucratividade; </a:t>
            </a:r>
            <a:endParaRPr b="0" lang="pt-BR" sz="4000" spc="-1" strike="noStrike">
              <a:solidFill>
                <a:srgbClr val="000000"/>
              </a:solidFill>
              <a:latin typeface="Arial"/>
            </a:endParaRPr>
          </a:p>
          <a:p>
            <a:pPr marL="331200" indent="-164160">
              <a:lnSpc>
                <a:spcPct val="150000"/>
              </a:lnSpc>
              <a:tabLst>
                <a:tab algn="l" pos="0"/>
              </a:tabLst>
            </a:pPr>
            <a:r>
              <a:rPr b="0" lang="pt-PT" sz="4000" spc="-1" strike="noStrike">
                <a:solidFill>
                  <a:srgbClr val="000000"/>
                </a:solidFill>
                <a:latin typeface="Arial"/>
                <a:ea typeface="Times New Roman"/>
              </a:rPr>
              <a:t>  </a:t>
            </a:r>
            <a:r>
              <a:rPr b="0" lang="pt-PT" sz="4000" spc="-1" strike="noStrike">
                <a:solidFill>
                  <a:srgbClr val="000000"/>
                </a:solidFill>
                <a:latin typeface="Arial"/>
                <a:ea typeface="Times New Roman"/>
              </a:rPr>
              <a:t>Balancear objetivos conflitantes; </a:t>
            </a:r>
            <a:endParaRPr b="0" lang="pt-BR" sz="4000" spc="-1" strike="noStrike">
              <a:solidFill>
                <a:srgbClr val="000000"/>
              </a:solidFill>
              <a:latin typeface="Arial"/>
            </a:endParaRPr>
          </a:p>
          <a:p>
            <a:pPr marL="331200" indent="-164160">
              <a:lnSpc>
                <a:spcPct val="150000"/>
              </a:lnSpc>
              <a:tabLst>
                <a:tab algn="l" pos="0"/>
              </a:tabLst>
            </a:pPr>
            <a:r>
              <a:rPr b="0" lang="pt-PT" sz="4000" spc="-1" strike="noStrike">
                <a:solidFill>
                  <a:srgbClr val="000000"/>
                </a:solidFill>
                <a:latin typeface="Arial"/>
                <a:ea typeface="Times New Roman"/>
              </a:rPr>
              <a:t>  </a:t>
            </a:r>
            <a:r>
              <a:rPr b="0" lang="pt-PT" sz="4000" spc="-1" strike="noStrike">
                <a:solidFill>
                  <a:srgbClr val="000000"/>
                </a:solidFill>
                <a:latin typeface="Arial"/>
                <a:ea typeface="Times New Roman"/>
              </a:rPr>
              <a:t>Eliminar responsabilidades e relações conflitantes;</a:t>
            </a:r>
            <a:endParaRPr b="0" lang="pt-BR" sz="4000" spc="-1" strike="noStrike">
              <a:solidFill>
                <a:srgbClr val="000000"/>
              </a:solidFill>
              <a:latin typeface="Arial"/>
            </a:endParaRPr>
          </a:p>
          <a:p>
            <a:pPr marL="331200" indent="-164160">
              <a:lnSpc>
                <a:spcPct val="150000"/>
              </a:lnSpc>
              <a:tabLst>
                <a:tab algn="l" pos="0"/>
              </a:tabLst>
            </a:pPr>
            <a:r>
              <a:rPr b="0" lang="pt-PT" sz="4000" spc="-1" strike="noStrike">
                <a:solidFill>
                  <a:srgbClr val="000000"/>
                </a:solidFill>
                <a:latin typeface="Arial"/>
                <a:ea typeface="Times New Roman"/>
              </a:rPr>
              <a:t>  </a:t>
            </a:r>
            <a:r>
              <a:rPr b="0" lang="pt-PT" sz="4000" spc="-1" strike="noStrike">
                <a:solidFill>
                  <a:srgbClr val="000000"/>
                </a:solidFill>
                <a:latin typeface="Arial"/>
                <a:ea typeface="Times New Roman"/>
              </a:rPr>
              <a:t>Descentralizar o sistema de poder;</a:t>
            </a:r>
            <a:endParaRPr b="0" lang="pt-BR" sz="4000" spc="-1" strike="noStrike">
              <a:solidFill>
                <a:srgbClr val="000000"/>
              </a:solidFill>
              <a:latin typeface="Arial"/>
            </a:endParaRPr>
          </a:p>
          <a:p>
            <a:pPr marL="331200" indent="-164160">
              <a:lnSpc>
                <a:spcPct val="150000"/>
              </a:lnSpc>
              <a:tabLst>
                <a:tab algn="l" pos="0"/>
              </a:tabLst>
            </a:pPr>
            <a:endParaRPr b="0" lang="pt-BR" sz="4000" spc="-1" strike="noStrike">
              <a:solidFill>
                <a:srgbClr val="000000"/>
              </a:solidFill>
              <a:latin typeface="Arial"/>
            </a:endParaRPr>
          </a:p>
        </p:txBody>
      </p:sp>
      <p:sp>
        <p:nvSpPr>
          <p:cNvPr id="347" name=""/>
          <p:cNvSpPr/>
          <p:nvPr/>
        </p:nvSpPr>
        <p:spPr>
          <a:xfrm>
            <a:off x="432000" y="1404000"/>
            <a:ext cx="271440" cy="271440"/>
          </a:xfrm>
          <a:prstGeom prst="ellipse">
            <a:avLst/>
          </a:prstGeom>
          <a:solidFill>
            <a:srgbClr val="2f4550"/>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348" name=""/>
          <p:cNvSpPr/>
          <p:nvPr/>
        </p:nvSpPr>
        <p:spPr>
          <a:xfrm>
            <a:off x="432000" y="2052000"/>
            <a:ext cx="271440" cy="271440"/>
          </a:xfrm>
          <a:prstGeom prst="ellipse">
            <a:avLst/>
          </a:prstGeom>
          <a:solidFill>
            <a:srgbClr val="2f4550"/>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349" name=""/>
          <p:cNvSpPr/>
          <p:nvPr/>
        </p:nvSpPr>
        <p:spPr>
          <a:xfrm>
            <a:off x="432000" y="2736000"/>
            <a:ext cx="271440" cy="271440"/>
          </a:xfrm>
          <a:prstGeom prst="ellipse">
            <a:avLst/>
          </a:prstGeom>
          <a:solidFill>
            <a:srgbClr val="2f4550"/>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350" name=""/>
          <p:cNvSpPr/>
          <p:nvPr/>
        </p:nvSpPr>
        <p:spPr>
          <a:xfrm>
            <a:off x="432000" y="3384000"/>
            <a:ext cx="271440" cy="271440"/>
          </a:xfrm>
          <a:prstGeom prst="ellipse">
            <a:avLst/>
          </a:prstGeom>
          <a:solidFill>
            <a:srgbClr val="2f4550"/>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351" name=""/>
          <p:cNvSpPr/>
          <p:nvPr/>
        </p:nvSpPr>
        <p:spPr>
          <a:xfrm>
            <a:off x="432000" y="4068000"/>
            <a:ext cx="271440" cy="271440"/>
          </a:xfrm>
          <a:prstGeom prst="ellipse">
            <a:avLst/>
          </a:prstGeom>
          <a:solidFill>
            <a:srgbClr val="2f4550"/>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Tree>
  </p:cSld>
  <p:transition spd="slow">
    <p:pull dir="d"/>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
          <p:cNvSpPr/>
          <p:nvPr/>
        </p:nvSpPr>
        <p:spPr>
          <a:xfrm>
            <a:off x="360360" y="180360"/>
            <a:ext cx="9358560" cy="4777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pt-PT" sz="3200" spc="-1" strike="noStrike">
                <a:solidFill>
                  <a:srgbClr val="000000"/>
                </a:solidFill>
                <a:latin typeface="Arial"/>
                <a:ea typeface="Times New Roman"/>
              </a:rPr>
              <a:t>Razões para integrar sistemas de gestão </a:t>
            </a:r>
            <a:r>
              <a:rPr b="0" lang="pt-PT" sz="3200" spc="-1" strike="noStrike">
                <a:solidFill>
                  <a:srgbClr val="000000"/>
                </a:solidFill>
                <a:latin typeface="Arial"/>
                <a:ea typeface="Times New Roman"/>
              </a:rPr>
              <a:t>Cont.</a:t>
            </a:r>
            <a:r>
              <a:rPr b="1" lang="pt-PT" sz="3200" spc="-1" strike="noStrike">
                <a:solidFill>
                  <a:srgbClr val="000000"/>
                </a:solidFill>
                <a:latin typeface="Arial"/>
                <a:ea typeface="Times New Roman"/>
              </a:rPr>
              <a:t> </a:t>
            </a:r>
            <a:endParaRPr b="0" lang="pt-BR" sz="3200" spc="-1" strike="noStrike">
              <a:solidFill>
                <a:srgbClr val="000000"/>
              </a:solidFill>
              <a:latin typeface="Arial"/>
            </a:endParaRPr>
          </a:p>
        </p:txBody>
      </p:sp>
      <p:sp>
        <p:nvSpPr>
          <p:cNvPr id="353" name=""/>
          <p:cNvSpPr/>
          <p:nvPr/>
        </p:nvSpPr>
        <p:spPr>
          <a:xfrm>
            <a:off x="414360" y="1080360"/>
            <a:ext cx="9249480" cy="4004280"/>
          </a:xfrm>
          <a:prstGeom prst="rect">
            <a:avLst/>
          </a:prstGeom>
          <a:noFill/>
          <a:ln w="0">
            <a:noFill/>
          </a:ln>
        </p:spPr>
        <p:style>
          <a:lnRef idx="0"/>
          <a:fillRef idx="0"/>
          <a:effectRef idx="0"/>
          <a:fontRef idx="minor"/>
        </p:style>
        <p:txBody>
          <a:bodyPr lIns="0" rIns="0" tIns="0" bIns="0" anchor="t">
            <a:normAutofit fontScale="73000"/>
          </a:bodyPr>
          <a:p>
            <a:pPr marL="331200" indent="-164160">
              <a:lnSpc>
                <a:spcPct val="150000"/>
              </a:lnSpc>
              <a:tabLst>
                <a:tab algn="l" pos="0"/>
              </a:tabLst>
            </a:pPr>
            <a:r>
              <a:rPr b="0" lang="pt-PT" sz="4000" spc="-1" strike="noStrike">
                <a:solidFill>
                  <a:srgbClr val="000000"/>
                </a:solidFill>
                <a:latin typeface="Arial"/>
                <a:ea typeface="Times New Roman"/>
              </a:rPr>
              <a:t>  </a:t>
            </a:r>
            <a:r>
              <a:rPr b="0" lang="pt-PT" sz="4000" spc="-1" strike="noStrike">
                <a:solidFill>
                  <a:srgbClr val="000000"/>
                </a:solidFill>
                <a:latin typeface="Arial"/>
                <a:ea typeface="Times New Roman"/>
              </a:rPr>
              <a:t>Colocar o foco nos objetivos do negócio;</a:t>
            </a:r>
            <a:endParaRPr b="0" lang="pt-BR" sz="4000" spc="-1" strike="noStrike">
              <a:solidFill>
                <a:srgbClr val="000000"/>
              </a:solidFill>
              <a:latin typeface="Arial"/>
            </a:endParaRPr>
          </a:p>
          <a:p>
            <a:pPr marL="331200" indent="-164160">
              <a:lnSpc>
                <a:spcPct val="150000"/>
              </a:lnSpc>
              <a:tabLst>
                <a:tab algn="l" pos="0"/>
              </a:tabLst>
            </a:pPr>
            <a:r>
              <a:rPr b="0" lang="pt-PT" sz="4000" spc="-1" strike="noStrike">
                <a:solidFill>
                  <a:srgbClr val="000000"/>
                </a:solidFill>
                <a:latin typeface="Arial"/>
                <a:ea typeface="Times New Roman"/>
              </a:rPr>
              <a:t>  </a:t>
            </a:r>
            <a:r>
              <a:rPr b="0" lang="pt-PT" sz="4000" spc="-1" strike="noStrike">
                <a:solidFill>
                  <a:srgbClr val="000000"/>
                </a:solidFill>
                <a:latin typeface="Arial"/>
                <a:ea typeface="Times New Roman"/>
              </a:rPr>
              <a:t>Formalizar sistemas informais;</a:t>
            </a:r>
            <a:endParaRPr b="0" lang="pt-BR" sz="4000" spc="-1" strike="noStrike">
              <a:solidFill>
                <a:srgbClr val="000000"/>
              </a:solidFill>
              <a:latin typeface="Arial"/>
            </a:endParaRPr>
          </a:p>
          <a:p>
            <a:pPr marL="331200" indent="-164160">
              <a:lnSpc>
                <a:spcPct val="150000"/>
              </a:lnSpc>
              <a:tabLst>
                <a:tab algn="l" pos="0"/>
              </a:tabLst>
            </a:pPr>
            <a:r>
              <a:rPr b="0" lang="pt-PT" sz="4000" spc="-1" strike="noStrike">
                <a:solidFill>
                  <a:srgbClr val="000000"/>
                </a:solidFill>
                <a:latin typeface="Arial"/>
                <a:ea typeface="Times New Roman"/>
              </a:rPr>
              <a:t>  </a:t>
            </a:r>
            <a:r>
              <a:rPr b="0" lang="pt-PT" sz="4000" spc="-1" strike="noStrike">
                <a:solidFill>
                  <a:srgbClr val="000000"/>
                </a:solidFill>
                <a:latin typeface="Arial"/>
                <a:ea typeface="Times New Roman"/>
              </a:rPr>
              <a:t>Harmonizar e otimizar práticas;</a:t>
            </a:r>
            <a:endParaRPr b="0" lang="pt-BR" sz="4000" spc="-1" strike="noStrike">
              <a:solidFill>
                <a:srgbClr val="000000"/>
              </a:solidFill>
              <a:latin typeface="Arial"/>
            </a:endParaRPr>
          </a:p>
          <a:p>
            <a:pPr marL="331200" indent="-164160">
              <a:lnSpc>
                <a:spcPct val="150000"/>
              </a:lnSpc>
              <a:tabLst>
                <a:tab algn="l" pos="0"/>
              </a:tabLst>
            </a:pPr>
            <a:r>
              <a:rPr b="0" lang="pt-PT" sz="4000" spc="-1" strike="noStrike">
                <a:solidFill>
                  <a:srgbClr val="000000"/>
                </a:solidFill>
                <a:latin typeface="Arial"/>
                <a:ea typeface="Times New Roman"/>
              </a:rPr>
              <a:t>  </a:t>
            </a:r>
            <a:r>
              <a:rPr b="0" lang="pt-PT" sz="4000" spc="-1" strike="noStrike">
                <a:solidFill>
                  <a:srgbClr val="000000"/>
                </a:solidFill>
                <a:latin typeface="Arial"/>
                <a:ea typeface="Times New Roman"/>
              </a:rPr>
              <a:t>Criar consistência;</a:t>
            </a:r>
            <a:endParaRPr b="0" lang="pt-BR" sz="4000" spc="-1" strike="noStrike">
              <a:solidFill>
                <a:srgbClr val="000000"/>
              </a:solidFill>
              <a:latin typeface="Arial"/>
            </a:endParaRPr>
          </a:p>
          <a:p>
            <a:pPr marL="331200" indent="-164160">
              <a:lnSpc>
                <a:spcPct val="150000"/>
              </a:lnSpc>
              <a:tabLst>
                <a:tab algn="l" pos="0"/>
              </a:tabLst>
            </a:pPr>
            <a:r>
              <a:rPr b="0" lang="pt-PT" sz="4000" spc="-1" strike="noStrike">
                <a:solidFill>
                  <a:srgbClr val="000000"/>
                </a:solidFill>
                <a:latin typeface="Arial"/>
                <a:ea typeface="Times New Roman"/>
              </a:rPr>
              <a:t>  </a:t>
            </a:r>
            <a:r>
              <a:rPr b="0" lang="pt-PT" sz="4000" spc="-1" strike="noStrike">
                <a:solidFill>
                  <a:srgbClr val="000000"/>
                </a:solidFill>
                <a:latin typeface="Arial"/>
                <a:ea typeface="Times New Roman"/>
              </a:rPr>
              <a:t>Melhorar a comunicação;</a:t>
            </a:r>
            <a:endParaRPr b="0" lang="pt-BR" sz="4000" spc="-1" strike="noStrike">
              <a:solidFill>
                <a:srgbClr val="000000"/>
              </a:solidFill>
              <a:latin typeface="Arial"/>
            </a:endParaRPr>
          </a:p>
          <a:p>
            <a:pPr marL="331200" indent="-164160">
              <a:lnSpc>
                <a:spcPct val="150000"/>
              </a:lnSpc>
              <a:tabLst>
                <a:tab algn="l" pos="0"/>
              </a:tabLst>
            </a:pPr>
            <a:r>
              <a:rPr b="0" lang="pt-PT" sz="4000" spc="-1" strike="noStrike">
                <a:solidFill>
                  <a:srgbClr val="000000"/>
                </a:solidFill>
                <a:latin typeface="Arial"/>
                <a:ea typeface="Times New Roman"/>
              </a:rPr>
              <a:t>  </a:t>
            </a:r>
            <a:r>
              <a:rPr b="0" lang="pt-PT" sz="4000" spc="-1" strike="noStrike">
                <a:solidFill>
                  <a:srgbClr val="000000"/>
                </a:solidFill>
                <a:latin typeface="Arial"/>
                <a:ea typeface="Times New Roman"/>
              </a:rPr>
              <a:t>Facilitar o treinamento e o desenvolvimento.</a:t>
            </a:r>
            <a:endParaRPr b="0" lang="pt-BR" sz="4000" spc="-1" strike="noStrike">
              <a:solidFill>
                <a:srgbClr val="000000"/>
              </a:solidFill>
              <a:latin typeface="Arial"/>
            </a:endParaRPr>
          </a:p>
        </p:txBody>
      </p:sp>
      <p:sp>
        <p:nvSpPr>
          <p:cNvPr id="354" name=""/>
          <p:cNvSpPr/>
          <p:nvPr/>
        </p:nvSpPr>
        <p:spPr>
          <a:xfrm>
            <a:off x="432000" y="3420000"/>
            <a:ext cx="271440" cy="271440"/>
          </a:xfrm>
          <a:prstGeom prst="ellipse">
            <a:avLst/>
          </a:prstGeom>
          <a:solidFill>
            <a:srgbClr val="2f4550"/>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355" name=""/>
          <p:cNvSpPr/>
          <p:nvPr/>
        </p:nvSpPr>
        <p:spPr>
          <a:xfrm>
            <a:off x="432000" y="4068000"/>
            <a:ext cx="271440" cy="271440"/>
          </a:xfrm>
          <a:prstGeom prst="ellipse">
            <a:avLst/>
          </a:prstGeom>
          <a:solidFill>
            <a:srgbClr val="2f4550"/>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356" name=""/>
          <p:cNvSpPr/>
          <p:nvPr/>
        </p:nvSpPr>
        <p:spPr>
          <a:xfrm>
            <a:off x="432000" y="4716000"/>
            <a:ext cx="271440" cy="271440"/>
          </a:xfrm>
          <a:prstGeom prst="ellipse">
            <a:avLst/>
          </a:prstGeom>
          <a:solidFill>
            <a:srgbClr val="2f4550"/>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357" name=""/>
          <p:cNvSpPr/>
          <p:nvPr/>
        </p:nvSpPr>
        <p:spPr>
          <a:xfrm>
            <a:off x="432000" y="2736000"/>
            <a:ext cx="271440" cy="271440"/>
          </a:xfrm>
          <a:prstGeom prst="ellipse">
            <a:avLst/>
          </a:prstGeom>
          <a:solidFill>
            <a:srgbClr val="2f4550"/>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358" name=""/>
          <p:cNvSpPr/>
          <p:nvPr/>
        </p:nvSpPr>
        <p:spPr>
          <a:xfrm>
            <a:off x="432000" y="2052000"/>
            <a:ext cx="271440" cy="271440"/>
          </a:xfrm>
          <a:prstGeom prst="ellipse">
            <a:avLst/>
          </a:prstGeom>
          <a:solidFill>
            <a:srgbClr val="2f4550"/>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
        <p:nvSpPr>
          <p:cNvPr id="359" name=""/>
          <p:cNvSpPr/>
          <p:nvPr/>
        </p:nvSpPr>
        <p:spPr>
          <a:xfrm>
            <a:off x="432000" y="1404000"/>
            <a:ext cx="271440" cy="271440"/>
          </a:xfrm>
          <a:prstGeom prst="ellipse">
            <a:avLst/>
          </a:prstGeom>
          <a:solidFill>
            <a:srgbClr val="2f4550"/>
          </a:solidFill>
          <a:ln w="0">
            <a:noFill/>
          </a:ln>
        </p:spPr>
        <p:style>
          <a:lnRef idx="0"/>
          <a:fillRef idx="0"/>
          <a:effectRef idx="0"/>
          <a:fontRef idx="minor"/>
        </p:style>
        <p:txBody>
          <a:bodyPr wrap="none" lIns="90000" rIns="90000" tIns="45000" bIns="45000" anchor="ctr">
            <a:noAutofit/>
          </a:bodyPr>
          <a:p>
            <a:pPr>
              <a:lnSpc>
                <a:spcPct val="100000"/>
              </a:lnSpc>
            </a:pPr>
            <a:endParaRPr b="0" lang="pt-BR" sz="1800" spc="-1" strike="noStrike">
              <a:solidFill>
                <a:srgbClr val="000000"/>
              </a:solidFill>
              <a:latin typeface="Arial"/>
              <a:ea typeface="DejaVu Sans"/>
            </a:endParaRPr>
          </a:p>
        </p:txBody>
      </p:sp>
    </p:spTree>
  </p:cSld>
  <p:transition spd="slow">
    <p:pull dir="d"/>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496</TotalTime>
  <Application>LibreOffice/7.4.4.2$Linux_X86_64 LibreOffice_project/40$Build-2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2023-03-12T15:03:34Z</dcterms:created>
  <dc:creator/>
  <dc:description/>
  <dc:language>pt-BR</dc:language>
  <cp:lastModifiedBy/>
  <dcterms:modified xsi:type="dcterms:W3CDTF">2023-03-16T11:54:46Z</dcterms:modified>
  <cp:revision>38</cp:revision>
  <dc:subject/>
  <dc:title>Grey Elegant</dc:title>
</cp:coreProperties>
</file>

<file path=docProps/custom.xml><?xml version="1.0" encoding="utf-8"?>
<Properties xmlns="http://schemas.openxmlformats.org/officeDocument/2006/custom-properties" xmlns:vt="http://schemas.openxmlformats.org/officeDocument/2006/docPropsVTypes"/>
</file>