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73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C7553-FA0C-4474-98E7-99DF312D161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B273-F9C4-4FBF-97EB-063323E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0B273-F9C4-4FBF-97EB-063323EFA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385-BFAD-4709-9230-9651DCE600B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77F-5B83-47CD-B758-D8B982C5B369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CFD2-56C1-4EDC-BDC4-534AC735AE56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74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B89F-4A75-41F7-BFA4-96225C46EFCE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1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74D-CE5B-4837-99DC-A09ACE575B58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38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2143-6BF8-4669-BEAF-C6D9328007F0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E344-0E80-4C4A-833A-65EBE23628C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7FEA-02CB-4608-B4D1-CB0F48CEEC3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C7A0-72DC-4AF9-98F0-DBB3EBD9B81B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B40E-83CB-4A73-A07E-A9E840F1618E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3991-1F15-469A-A810-90022AF7607B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065-0D78-42FE-B8BC-2B6C5C15278A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0486-3F2C-43B7-8682-79BF2B670EA1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A507-98EE-4CB3-8099-A1BC7CFCF3A2}" type="datetime1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955E-D046-44B4-8CAE-0515F5156EC8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6C1-EB70-4FD0-8BDC-6EEAB803167E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012C-23D2-43ED-BC04-21057C983473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395EEE-7B83-4FA8-BED3-690C682A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1608360"/>
            <a:ext cx="10821121" cy="505105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pt-PT" sz="3300" b="1" dirty="0"/>
              <a:t>Faculdade de Ciências e </a:t>
            </a:r>
            <a:r>
              <a:rPr lang="pt-PT" sz="3300" b="1" dirty="0" smtClean="0"/>
              <a:t>Tecnologia</a:t>
            </a:r>
            <a:endParaRPr lang="en-US" sz="3300" b="1" dirty="0"/>
          </a:p>
          <a:p>
            <a:pPr marL="0" indent="0" algn="ctr">
              <a:buNone/>
            </a:pPr>
            <a:r>
              <a:rPr lang="pt-PT" sz="3300" b="1" dirty="0"/>
              <a:t> </a:t>
            </a:r>
            <a:r>
              <a:rPr lang="pt-PT" sz="3300" b="1" dirty="0" smtClean="0"/>
              <a:t>Licenciatura </a:t>
            </a:r>
            <a:r>
              <a:rPr lang="pt-PT" sz="3300" b="1" dirty="0"/>
              <a:t>em Engenharia em Tecnologias e Sistemas de Informação</a:t>
            </a:r>
            <a:endParaRPr lang="en-US" sz="3300" b="1" dirty="0"/>
          </a:p>
          <a:p>
            <a:pPr marL="0" indent="0" algn="ctr">
              <a:buNone/>
            </a:pPr>
            <a:r>
              <a:rPr lang="pt-PT" sz="3300" b="1" dirty="0"/>
              <a:t> </a:t>
            </a:r>
            <a:r>
              <a:rPr lang="pt-PT" sz="3300" b="1" dirty="0" smtClean="0"/>
              <a:t>4º </a:t>
            </a:r>
            <a:r>
              <a:rPr lang="pt-PT" sz="3300" b="1" dirty="0"/>
              <a:t>Ano – Laboral</a:t>
            </a:r>
            <a:endParaRPr lang="en-US" sz="3300" b="1" dirty="0"/>
          </a:p>
          <a:p>
            <a:pPr marL="0" indent="0" algn="ctr">
              <a:buNone/>
            </a:pPr>
            <a:r>
              <a:rPr lang="pt-PT" sz="3300" b="1" dirty="0"/>
              <a:t> </a:t>
            </a:r>
            <a:endParaRPr lang="en-US" sz="3300" b="1" dirty="0"/>
          </a:p>
          <a:p>
            <a:pPr marL="0" indent="0" algn="ctr">
              <a:buNone/>
            </a:pPr>
            <a:r>
              <a:rPr lang="pt-PT" sz="3300" b="1" dirty="0"/>
              <a:t>Cadeira: </a:t>
            </a:r>
            <a:r>
              <a:rPr lang="pt-PT" sz="3300" b="1" dirty="0" smtClean="0"/>
              <a:t>Empreendedorismo</a:t>
            </a:r>
            <a:endParaRPr lang="en-US" sz="3300" b="1" dirty="0"/>
          </a:p>
          <a:p>
            <a:pPr marL="0" indent="0" algn="ctr">
              <a:buNone/>
            </a:pPr>
            <a:r>
              <a:rPr lang="pt-PT" sz="3300" b="1" dirty="0"/>
              <a:t> </a:t>
            </a:r>
            <a:endParaRPr lang="en-US" sz="3300" b="1" dirty="0"/>
          </a:p>
          <a:p>
            <a:pPr marL="0" indent="0" algn="ctr">
              <a:buNone/>
            </a:pPr>
            <a:r>
              <a:rPr lang="pt-PT" sz="3300" b="1" dirty="0" smtClean="0"/>
              <a:t>Resumo </a:t>
            </a:r>
            <a:r>
              <a:rPr lang="en-US" sz="3300" b="1" dirty="0" err="1" smtClean="0"/>
              <a:t>sobre</a:t>
            </a:r>
            <a:r>
              <a:rPr lang="en-US" sz="3300" b="1" dirty="0" smtClean="0"/>
              <a:t> o </a:t>
            </a:r>
            <a:r>
              <a:rPr lang="en-US" sz="3300" b="1" dirty="0" err="1" smtClean="0"/>
              <a:t>empreendedorismo</a:t>
            </a:r>
            <a:endParaRPr lang="en-US" sz="3300" b="1" dirty="0" smtClean="0"/>
          </a:p>
          <a:p>
            <a:pPr marL="0" indent="0">
              <a:buNone/>
            </a:pPr>
            <a:endParaRPr lang="en-US" sz="3300" b="1" dirty="0" smtClean="0"/>
          </a:p>
          <a:p>
            <a:pPr marL="0" indent="0" algn="r">
              <a:buNone/>
            </a:pPr>
            <a:r>
              <a:rPr lang="pt-PT" sz="3300" b="1" dirty="0" smtClean="0"/>
              <a:t>																	</a:t>
            </a:r>
            <a:r>
              <a:rPr lang="pt-PT" sz="3800" b="1" dirty="0" smtClean="0"/>
              <a:t>Docente:</a:t>
            </a:r>
          </a:p>
          <a:p>
            <a:pPr marL="0" indent="0" algn="r">
              <a:buNone/>
            </a:pPr>
            <a:r>
              <a:rPr lang="pt-PT" sz="3300" dirty="0" smtClean="0"/>
              <a:t>Prof. Dr. Hilário Langa</a:t>
            </a:r>
            <a:endParaRPr lang="en-US" sz="3300" dirty="0"/>
          </a:p>
          <a:p>
            <a:pPr marL="800100" lvl="2" indent="0">
              <a:buNone/>
            </a:pPr>
            <a:r>
              <a:rPr lang="en-US" sz="3800" b="1" dirty="0" err="1" smtClean="0"/>
              <a:t>Discentes</a:t>
            </a:r>
            <a:r>
              <a:rPr lang="en-US" sz="3800" b="1" dirty="0" smtClean="0"/>
              <a:t>:</a:t>
            </a:r>
          </a:p>
          <a:p>
            <a:pPr marL="800100" lvl="2" indent="0">
              <a:buNone/>
            </a:pPr>
            <a:r>
              <a:rPr lang="pt-PT" sz="2900" dirty="0" smtClean="0"/>
              <a:t>Damuge Leonardo Francisco</a:t>
            </a:r>
          </a:p>
          <a:p>
            <a:pPr marL="800100" lvl="2" indent="0">
              <a:buNone/>
            </a:pPr>
            <a:r>
              <a:rPr lang="pt-PT" sz="2900" dirty="0" smtClean="0"/>
              <a:t>Dinis Matavele</a:t>
            </a:r>
          </a:p>
          <a:p>
            <a:pPr marL="800100" lvl="2" indent="0">
              <a:buNone/>
            </a:pPr>
            <a:r>
              <a:rPr lang="pt-PT" sz="2900" dirty="0" smtClean="0"/>
              <a:t>Edmilson Condula</a:t>
            </a:r>
          </a:p>
          <a:p>
            <a:pPr marL="800100" lvl="2" indent="0">
              <a:buNone/>
            </a:pPr>
            <a:r>
              <a:rPr lang="pt-PT" sz="2900" dirty="0" smtClean="0"/>
              <a:t>Faizal Everessone</a:t>
            </a:r>
            <a:r>
              <a:rPr lang="pt-PT" sz="2900" b="1" dirty="0" smtClean="0"/>
              <a:t>	</a:t>
            </a:r>
            <a:r>
              <a:rPr lang="pt-PT" b="1" dirty="0" smtClean="0"/>
              <a:t>	</a:t>
            </a:r>
            <a:r>
              <a:rPr lang="pt-PT" dirty="0" smtClean="0"/>
              <a:t>				</a:t>
            </a:r>
          </a:p>
          <a:p>
            <a:pPr marL="800100" lvl="2" indent="0">
              <a:buNone/>
            </a:pPr>
            <a:r>
              <a:rPr lang="pt-PT" dirty="0"/>
              <a:t>	</a:t>
            </a:r>
            <a:r>
              <a:rPr lang="pt-PT" dirty="0" smtClean="0"/>
              <a:t>					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66" y="377037"/>
            <a:ext cx="1102995" cy="98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41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Síndrome</a:t>
            </a:r>
            <a:r>
              <a:rPr lang="en-US" b="1" dirty="0"/>
              <a:t> do </a:t>
            </a:r>
            <a:r>
              <a:rPr lang="en-US" b="1" dirty="0" err="1"/>
              <a:t>Empregado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 síndrome do empregado designa um empregado: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Desajustado e infeliz, com visão limitada;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Dificuldade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oportunidades</a:t>
            </a:r>
            <a:r>
              <a:rPr lang="en-US" dirty="0"/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É </a:t>
            </a:r>
            <a:r>
              <a:rPr lang="pt-BR" dirty="0"/>
              <a:t>dependente, no sentido que necessita de alguém para se tornar produtivo;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criatividade</a:t>
            </a:r>
            <a:r>
              <a:rPr lang="en-US" dirty="0"/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Sem habilidade para transformar conhecimento em riqueza, descuida de outros conhecimentos que não sejam voltados à tecnologia do produto ou a sua especialidade;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Dificuldade de auto-aprendizagem, não é auto-suficiente, exige supervisão e espera que alguém lhe forneça o caminho;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Domina somente parte do processo, não busca conhecer o negócio como um todo: a cadeia produtiva, a dinâmica dos mercados, a evolução do setor;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Não se preocupa com o que não existe ou não é feito: tenta entender, especializar-se a melhorar somente no que já existe;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Razões</a:t>
            </a:r>
            <a:r>
              <a:rPr lang="en-US" b="1" dirty="0"/>
              <a:t> do </a:t>
            </a:r>
            <a:r>
              <a:rPr lang="en-US" b="1" dirty="0" err="1"/>
              <a:t>empreendedorismo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O empreendedorismo busca a auto-realização que quem utiliza este método de trabalho, estimular o desenvolvimento como um todo e o desenvolvimento local, apoiando a pequena empresa, ampliando a base tecnológica, criar empregos, evitar armadilhas no mercado que está incindido.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Caminhos</a:t>
            </a:r>
            <a:r>
              <a:rPr lang="en-US" b="1" dirty="0"/>
              <a:t> do </a:t>
            </a:r>
            <a:r>
              <a:rPr lang="en-US" b="1" dirty="0" err="1"/>
              <a:t>empreendedor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2133600"/>
            <a:ext cx="10082212" cy="4562764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b="1" dirty="0" err="1"/>
              <a:t>Caminho</a:t>
            </a:r>
            <a:r>
              <a:rPr lang="en-US" b="1" dirty="0"/>
              <a:t> 1 (Auto-</a:t>
            </a:r>
            <a:r>
              <a:rPr lang="en-US" b="1" dirty="0" err="1"/>
              <a:t>conhecimento</a:t>
            </a:r>
            <a:r>
              <a:rPr lang="en-US" b="1" dirty="0"/>
              <a:t>):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estreito</a:t>
            </a:r>
            <a:r>
              <a:rPr lang="en-US" dirty="0"/>
              <a:t> (</a:t>
            </a:r>
            <a:r>
              <a:rPr lang="en-US" dirty="0" err="1"/>
              <a:t>Teoria</a:t>
            </a:r>
            <a:r>
              <a:rPr lang="en-US" dirty="0"/>
              <a:t> X) versus.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amplo</a:t>
            </a:r>
            <a:r>
              <a:rPr lang="en-US" dirty="0"/>
              <a:t> (</a:t>
            </a:r>
            <a:r>
              <a:rPr lang="en-US" dirty="0" err="1"/>
              <a:t>Teoria</a:t>
            </a:r>
            <a:r>
              <a:rPr lang="en-US" dirty="0"/>
              <a:t> Y). 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pt-BR" b="1" dirty="0" smtClean="0"/>
              <a:t>Caminho </a:t>
            </a:r>
            <a:r>
              <a:rPr lang="pt-BR" b="1" dirty="0"/>
              <a:t>2 (Perfil do empreendedor): </a:t>
            </a:r>
            <a:r>
              <a:rPr lang="pt-BR" b="1" dirty="0" smtClean="0"/>
              <a:t> </a:t>
            </a:r>
            <a:r>
              <a:rPr lang="pt-BR" dirty="0" smtClean="0"/>
              <a:t>Comparação </a:t>
            </a:r>
            <a:r>
              <a:rPr lang="pt-BR" dirty="0"/>
              <a:t>das características do empreendedor e da pessoa. 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pt-BR" b="1" dirty="0" smtClean="0"/>
              <a:t>Caminho </a:t>
            </a:r>
            <a:r>
              <a:rPr lang="pt-BR" b="1" dirty="0"/>
              <a:t>3 (Aumento da criatividade</a:t>
            </a:r>
            <a:r>
              <a:rPr lang="pt-BR" b="1" dirty="0" smtClean="0"/>
              <a:t>): </a:t>
            </a:r>
            <a:r>
              <a:rPr lang="pt-BR" dirty="0" smtClean="0"/>
              <a:t>Dominar </a:t>
            </a:r>
            <a:r>
              <a:rPr lang="pt-BR" dirty="0"/>
              <a:t>os processos internos para gerar inovação e criatividade. 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Caminho</a:t>
            </a:r>
            <a:r>
              <a:rPr lang="en-US" b="1" dirty="0" smtClean="0"/>
              <a:t> </a:t>
            </a:r>
            <a:r>
              <a:rPr lang="en-US" b="1" dirty="0"/>
              <a:t>4 (</a:t>
            </a:r>
            <a:r>
              <a:rPr lang="en-US" b="1" dirty="0" err="1"/>
              <a:t>Processo</a:t>
            </a:r>
            <a:r>
              <a:rPr lang="en-US" b="1" dirty="0"/>
              <a:t> </a:t>
            </a:r>
            <a:r>
              <a:rPr lang="en-US" b="1" dirty="0" err="1"/>
              <a:t>visionário</a:t>
            </a:r>
            <a:r>
              <a:rPr lang="en-US" b="1" dirty="0"/>
              <a:t>): </a:t>
            </a:r>
            <a:r>
              <a:rPr lang="pt-BR" dirty="0" smtClean="0"/>
              <a:t>Desenvolver </a:t>
            </a:r>
            <a:r>
              <a:rPr lang="pt-BR" dirty="0"/>
              <a:t>uma visão e aprender a identificar oportunidades. 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pt-BR" b="1" dirty="0" smtClean="0"/>
              <a:t>Caminho </a:t>
            </a:r>
            <a:r>
              <a:rPr lang="pt-BR" b="1" dirty="0"/>
              <a:t>5 (Rede de relações): </a:t>
            </a:r>
            <a:r>
              <a:rPr lang="pt-BR" dirty="0" smtClean="0"/>
              <a:t>Estabelecer </a:t>
            </a:r>
            <a:r>
              <a:rPr lang="pt-BR" dirty="0"/>
              <a:t>relações que possam servir de suporte ao desenvolvimento e aprimoramento da idéia do negócio e sua sustentação.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b="1" dirty="0"/>
              <a:t>Caminho 6 (Avaliação das condições para iniciar um plano): </a:t>
            </a:r>
            <a:r>
              <a:rPr lang="pt-BR" dirty="0" smtClean="0"/>
              <a:t>Avaliar </a:t>
            </a:r>
            <a:r>
              <a:rPr lang="pt-BR" dirty="0"/>
              <a:t>as suas condiçoes até então e separar o utilizável do descartável para inicializar seu plano.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Caminho </a:t>
            </a:r>
            <a:r>
              <a:rPr lang="pt-BR" b="1" dirty="0"/>
              <a:t>7 (Plano de negócio): </a:t>
            </a:r>
            <a:r>
              <a:rPr lang="pt-BR" dirty="0" smtClean="0"/>
              <a:t>Metas </a:t>
            </a:r>
            <a:r>
              <a:rPr lang="pt-BR" dirty="0"/>
              <a:t>mensuráveis, flexibilidade no plano, indicadores de evolução, compromisso coletivo, revisão de metas, aprender com a experiência.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b="1" dirty="0"/>
              <a:t>Caminho 8 (Capacidade de negociar e apresentar uma idéia): </a:t>
            </a:r>
            <a:r>
              <a:rPr lang="pt-BR" dirty="0" smtClean="0"/>
              <a:t>Cooperação </a:t>
            </a:r>
            <a:r>
              <a:rPr lang="pt-BR" dirty="0"/>
              <a:t>entre pessoas, parceiros ou empresas para alcançar objetivos de tal forma que todos saiam ganhando.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Características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b="1" dirty="0"/>
              <a:t>Abrir a primeira empresa é como ganhar asas! </a:t>
            </a:r>
            <a:endParaRPr lang="pt-BR" dirty="0"/>
          </a:p>
          <a:p>
            <a:endParaRPr lang="en-US" dirty="0"/>
          </a:p>
          <a:p>
            <a:r>
              <a:rPr lang="pt-BR" b="1" dirty="0"/>
              <a:t>As coisas podem ficar melhores </a:t>
            </a:r>
            <a:endParaRPr lang="pt-BR" dirty="0"/>
          </a:p>
          <a:p>
            <a:endParaRPr lang="en-US" dirty="0"/>
          </a:p>
          <a:p>
            <a:r>
              <a:rPr lang="pt-BR" b="1" dirty="0"/>
              <a:t>A arte de ver mais longe e evoluir com erros </a:t>
            </a:r>
            <a:endParaRPr lang="pt-BR" dirty="0"/>
          </a:p>
          <a:p>
            <a:endParaRPr lang="en-US" dirty="0"/>
          </a:p>
          <a:p>
            <a:r>
              <a:rPr lang="pt-BR" b="1" dirty="0"/>
              <a:t>Empreendedores adoram não como resposta 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Características</a:t>
            </a:r>
            <a:r>
              <a:rPr lang="en-US" b="1" dirty="0"/>
              <a:t> </a:t>
            </a:r>
            <a:r>
              <a:rPr lang="en-US" b="1" dirty="0" err="1"/>
              <a:t>Empreendedoras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3" y="2133599"/>
            <a:ext cx="9657339" cy="44334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Empreendedor artesão</a:t>
            </a:r>
            <a:r>
              <a:rPr lang="pt-BR" dirty="0"/>
              <a:t>: em um extremo do continuum está básicamente quem tem o conhecimento técnico do trabalho, possui conhecimento basico de gestão de negócios e das habilidades técnicas. </a:t>
            </a: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O </a:t>
            </a:r>
            <a:r>
              <a:rPr lang="pt-BR" b="1" dirty="0"/>
              <a:t>empreendedor artesão </a:t>
            </a:r>
            <a:r>
              <a:rPr lang="pt-BR" dirty="0"/>
              <a:t>é, em geral, aquele profissional (mecânico, cabeleireira) que abre um négocio independente, para aproveitar a sua experiência profissional, ampliando horizontes. Se não puder crescer profissionalmente ou culturalmente e financeiramente sempre será um fornecedor de mão-de-obra ou de trabalho especializado.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43" y="614874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418" y="2133600"/>
            <a:ext cx="9925194" cy="422101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b="1" dirty="0"/>
              <a:t>Empreendedor oportunista</a:t>
            </a:r>
            <a:r>
              <a:rPr lang="pt-BR" dirty="0"/>
              <a:t>: compõe o outro extremo do continnum, é o empreendedor que possui educação técnica suplententada pelo estudo de assuntos mais amplos, como administração, econômia, legislação ou línguas. Busca estar sempre atualizado e procura estudar e aprender. Identifica-se por evitar o paternalismo na condução da equipe de trabalho, além de delegar autoridade às pessoas necessárias para o crescimento, foca-se nas estratégias de marketing e desenvolve os mais variados esforços de venda. Consegue capital original de mais de duas fontes de dinheiro, planeja e organiza o crescimento do empreendimento, além de utilizar software ou ferramentas para controle, e para o gerenciamento operacional. Ambos estilos de empreendedores compõem extremos de abordagem gerencial.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Origem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2" y="2133599"/>
            <a:ext cx="9731230" cy="383309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O conceito mais aceito de "Empreendedorismo" foi popularizado pelo economista Joseph Schumpeter em 1945 como sendo uma peça central à sua teoria da Destruição criativa. Segundo Schumpeter o empreendedor é alguém versátil, que possui as habilidades técnicas para saber produzir, e capitalistas ao reunir recursos financeiros, organiza as operações internas e realiza as vendas de sua </a:t>
            </a:r>
            <a:r>
              <a:rPr lang="pt-BR" dirty="0" smtClean="0"/>
              <a:t>empresa.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Definição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58618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Empreendedorismo é o estudo voltado para o desenvolvimento de competências e habilidades relacionadas à criação de um projeto (técnico, científico, empresarial). Tem origem no termo empreender que significa realizar, fazer ou executar.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</a:t>
            </a:r>
            <a:r>
              <a:rPr lang="en-US" b="1" dirty="0" err="1"/>
              <a:t>histórica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327" y="2133599"/>
            <a:ext cx="9694285" cy="49414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A palavra empreendedor </a:t>
            </a:r>
            <a:r>
              <a:rPr lang="pt-BR" b="1" i="1" dirty="0"/>
              <a:t>(entrepreneur) </a:t>
            </a:r>
            <a:r>
              <a:rPr lang="pt-BR" b="1" dirty="0"/>
              <a:t>surgiu na França por volta dos </a:t>
            </a:r>
            <a:r>
              <a:rPr lang="pt-BR" dirty="0"/>
              <a:t>séculos XVII e XVIII, com o objetivo de designar aquelas pessoas ousadas que estimulavam o progresso econômico, mediante novas e melhores formas de agir. </a:t>
            </a: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Entretanto, foi o economista francês Jean-Baptiste Say, que no início do século XIX conceituou o empreendedor como o indivíduo capaz de mover recursos econômicos de uma área de baixa para outra de maior produtividade e retorno. </a:t>
            </a: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Posteriormente, Peter Ferdinand Drucker, considerado “o pai da administração moderna”, é que amplia a definição proposta por Jean-Baptiste Say, descrevendo os empreendedores como aqueles que aproveitam as oportunidades para criar as mudanças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 </a:t>
            </a:r>
            <a:r>
              <a:rPr lang="en-US" b="1" dirty="0" err="1"/>
              <a:t>perfil</a:t>
            </a:r>
            <a:r>
              <a:rPr lang="en-US" b="1" dirty="0"/>
              <a:t> do </a:t>
            </a:r>
            <a:r>
              <a:rPr lang="en-US" b="1" dirty="0" err="1"/>
              <a:t>empreendedor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Para Meredith, Nelson e Neck (apud UFSC/LED 2000 p. 51) “ Empreendedores são pessoas que têm a habilidade de ver e avaliar oportunidades de negócios; prover recursos necessários para pô-los em vantagens; e iniciar ação apropriada para assegurar o sucesso. São orientadas para a ação, altamente motivados; assumem riscos para atingirem seus objetivos”.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Qualidades pessoais de um empreendedor que mais se destacam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a) </a:t>
            </a:r>
            <a:r>
              <a:rPr lang="en-US" b="1" dirty="0" err="1"/>
              <a:t>iniciativa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b) </a:t>
            </a:r>
            <a:r>
              <a:rPr lang="en-US" b="1" dirty="0" err="1"/>
              <a:t>visão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c) </a:t>
            </a:r>
            <a:r>
              <a:rPr lang="en-US" b="1" dirty="0" err="1"/>
              <a:t>coragem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d) </a:t>
            </a:r>
            <a:r>
              <a:rPr lang="en-US" b="1" dirty="0" err="1"/>
              <a:t>firmeza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e) </a:t>
            </a:r>
            <a:r>
              <a:rPr lang="en-US" b="1" dirty="0" err="1"/>
              <a:t>decisão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f) </a:t>
            </a:r>
            <a:r>
              <a:rPr lang="pt-BR" b="1" dirty="0"/>
              <a:t>atitude de respeito humano; </a:t>
            </a: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g) </a:t>
            </a:r>
            <a:r>
              <a:rPr lang="pt-BR" b="1" dirty="0"/>
              <a:t>capacidade de organização e direção.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</a:t>
            </a:r>
            <a:r>
              <a:rPr lang="pt-BR" b="1" dirty="0" smtClean="0"/>
              <a:t>ito </a:t>
            </a:r>
            <a:r>
              <a:rPr lang="pt-BR" b="1" dirty="0"/>
              <a:t>estilos de decisão, relatados por Cohen,(2001)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436" y="2133600"/>
            <a:ext cx="9993745" cy="447963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Intuitivo</a:t>
            </a:r>
            <a:r>
              <a:rPr lang="pt-BR" sz="2100" b="1" dirty="0"/>
              <a:t>: </a:t>
            </a:r>
            <a:r>
              <a:rPr lang="pt-BR" sz="2100" dirty="0"/>
              <a:t>tenta projetar o futuro, com perspectiva ao médio e do longo prazo, imaginando o impacto dessa ação.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O </a:t>
            </a:r>
            <a:r>
              <a:rPr lang="pt-BR" sz="2100" b="1" dirty="0"/>
              <a:t>planejador: </a:t>
            </a:r>
            <a:r>
              <a:rPr lang="pt-BR" sz="2100" dirty="0"/>
              <a:t>situa-se onde está e para onde se deseja ir, com planejamento e tendo um processo de acompanhamento, adequando à realidade sempre que for necessário.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O </a:t>
            </a:r>
            <a:r>
              <a:rPr lang="pt-BR" sz="2100" b="1" dirty="0"/>
              <a:t>perspicaz: </a:t>
            </a:r>
            <a:r>
              <a:rPr lang="pt-BR" sz="2100" dirty="0"/>
              <a:t>diz que além da percepção é necessário conhecimento.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O </a:t>
            </a:r>
            <a:r>
              <a:rPr lang="pt-BR" sz="2100" b="1" dirty="0"/>
              <a:t>objetivo: </a:t>
            </a:r>
            <a:r>
              <a:rPr lang="pt-BR" sz="2100" dirty="0"/>
              <a:t>sabe qual o problema a ser resolvido.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O </a:t>
            </a:r>
            <a:r>
              <a:rPr lang="pt-BR" sz="2100" b="1" dirty="0"/>
              <a:t>cobrador: </a:t>
            </a:r>
            <a:r>
              <a:rPr lang="pt-BR" sz="2100" dirty="0"/>
              <a:t>tem certeza das informações, vê a importância de medir e corrigir quando o resultado não foi o decidido.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O </a:t>
            </a:r>
            <a:r>
              <a:rPr lang="pt-BR" sz="2100" b="1" dirty="0"/>
              <a:t>mão –na–massa: </a:t>
            </a:r>
            <a:r>
              <a:rPr lang="pt-BR" sz="2100" dirty="0"/>
              <a:t>envolve-se pessoal e diretamente, acredita em grupos para estudos multidisciplinares. </a:t>
            </a:r>
            <a:endParaRPr lang="pt-BR" sz="2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O </a:t>
            </a:r>
            <a:r>
              <a:rPr lang="pt-BR" sz="2100" b="1" dirty="0"/>
              <a:t>meticuloso: </a:t>
            </a:r>
            <a:r>
              <a:rPr lang="pt-BR" sz="2100" dirty="0"/>
              <a:t>junta opiniões de amigos, especialistas, funcionários, tentando se convencer da solução a encontrar.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100" b="1" dirty="0" smtClean="0"/>
              <a:t>O </a:t>
            </a:r>
            <a:r>
              <a:rPr lang="pt-BR" sz="2100" b="1" dirty="0"/>
              <a:t>estrategista: </a:t>
            </a:r>
            <a:r>
              <a:rPr lang="pt-BR" sz="2100" dirty="0"/>
              <a:t>decide cumprir sua estratégia de crescimento, tendo percepção do que resolver. Diagnostica o problema para encontrar a solução e sua resolução com eficácia.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Teorias</a:t>
            </a:r>
            <a:r>
              <a:rPr lang="en-US" b="1" dirty="0"/>
              <a:t> do </a:t>
            </a:r>
            <a:r>
              <a:rPr lang="en-US" b="1" dirty="0" err="1"/>
              <a:t>Empreendedorismo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133600"/>
            <a:ext cx="10193033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dirty="0"/>
              <a:t>A teoria econômica, também conhecida como </a:t>
            </a:r>
            <a:r>
              <a:rPr lang="pt-BR" b="1" dirty="0"/>
              <a:t>schumpeteriana</a:t>
            </a:r>
            <a:r>
              <a:rPr lang="pt-BR" dirty="0"/>
              <a:t>, demonstra que os primeiros a perceberem a importância do empreendedorismo foram os economistas. Estes estavam primordialmente interessados em compreender o papel do empreendedor e o impacto da sua atuação na economia. Três nomes destacam-se nessa teoria: Richard Cantillon, Jean Baptiste Say e Joseph Schumpeter. </a:t>
            </a:r>
            <a:endParaRPr lang="pt-B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A essência do empreendedorismo está na percepção e no aproveitamento das novas oportunidades no âmbito dos negócios, sempre tem a ver com criar uma nova forma de uso dos recursos nacionais, em que eles seja deslocados de seu emprego tradicional e sujeitos a novas combinações. Uma das principais críticas destinadas a esses economistas é que eles não foram capazes de criar uma ciência comportamentalista.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A segunda teoria, dos </a:t>
            </a:r>
            <a:r>
              <a:rPr lang="pt-BR" b="1" dirty="0"/>
              <a:t>comportamentalistas</a:t>
            </a:r>
            <a:r>
              <a:rPr lang="pt-BR" dirty="0"/>
              <a:t>, refere-se a especialistas do comportamento humano: psicólogos, psicanalistas, sociólogos, entre outros. O objetivo desta abordagem do empreendedorismo foi de ampliar o conhecimento sobre motivação e o comportamento humano.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</a:t>
            </a:r>
            <a:r>
              <a:rPr lang="pt-BR" b="1" dirty="0" smtClean="0"/>
              <a:t>abilidades </a:t>
            </a:r>
            <a:r>
              <a:rPr lang="pt-BR" b="1" dirty="0"/>
              <a:t>requeridas de um empreendedor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/>
              <a:t>Técnicas</a:t>
            </a:r>
            <a:r>
              <a:rPr lang="en-US" b="1" dirty="0"/>
              <a:t>: </a:t>
            </a:r>
            <a:r>
              <a:rPr lang="pt-BR" dirty="0" smtClean="0"/>
              <a:t>Envolve </a:t>
            </a:r>
            <a:r>
              <a:rPr lang="pt-BR" dirty="0"/>
              <a:t>saber escrever, ouvir as pessoas e captar informações, ser organizado, saber liderar e trabalhar em equipe. </a:t>
            </a:r>
            <a:endParaRPr lang="pt-B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Gerenciais</a:t>
            </a:r>
            <a:r>
              <a:rPr lang="en-US" b="1" dirty="0"/>
              <a:t>: </a:t>
            </a:r>
            <a:r>
              <a:rPr lang="pt-BR" dirty="0"/>
              <a:t>Incluem as áreas envolvidas na criação e gerenciamento da empresa (marketing, administração, finanças, operacional, produção, tomada de decisão, planejamento e controle). </a:t>
            </a:r>
            <a:endParaRPr lang="pt-B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Características</a:t>
            </a:r>
            <a:r>
              <a:rPr lang="en-US" b="1" dirty="0" smtClean="0"/>
              <a:t> </a:t>
            </a:r>
            <a:r>
              <a:rPr lang="en-US" b="1" dirty="0" err="1"/>
              <a:t>pessoais</a:t>
            </a:r>
            <a:r>
              <a:rPr lang="en-US" b="1" dirty="0"/>
              <a:t>: </a:t>
            </a:r>
            <a:r>
              <a:rPr lang="pt-BR" dirty="0"/>
              <a:t>Ser disciplinado, assumir riscos, ser inovador, ter ousadia, persistente, visionário, ter iniciativa, coragem, humildade e principalmente ter paixão pelo que faz.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5EEE-7B83-4FA8-BED3-690C682A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1414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Wisp</vt:lpstr>
      <vt:lpstr> </vt:lpstr>
      <vt:lpstr>Origem</vt:lpstr>
      <vt:lpstr>Definição </vt:lpstr>
      <vt:lpstr>Análise histórica </vt:lpstr>
      <vt:lpstr>O perfil do empreendedor </vt:lpstr>
      <vt:lpstr>Qualidades pessoais de um empreendedor que mais se destacam</vt:lpstr>
      <vt:lpstr>Oito estilos de decisão, relatados por Cohen,(2001) </vt:lpstr>
      <vt:lpstr>Teorias do Empreendedorismo </vt:lpstr>
      <vt:lpstr>Habilidades requeridas de um empreendedor </vt:lpstr>
      <vt:lpstr>Síndrome do Empregado </vt:lpstr>
      <vt:lpstr>Razões do empreendedorismo </vt:lpstr>
      <vt:lpstr>Caminhos do empreendedor </vt:lpstr>
      <vt:lpstr>PowerPoint Presentation</vt:lpstr>
      <vt:lpstr>Características </vt:lpstr>
      <vt:lpstr>Características Empreendedoras </vt:lpstr>
      <vt:lpstr>PowerPoint Presentation</vt:lpstr>
    </vt:vector>
  </TitlesOfParts>
  <Company>MINED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2023-02-27T11:57:33Z</dcterms:created>
  <dcterms:modified xsi:type="dcterms:W3CDTF">2023-02-27T23:06:52Z</dcterms:modified>
</cp:coreProperties>
</file>