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87367" autoAdjust="0"/>
  </p:normalViewPr>
  <p:slideViewPr>
    <p:cSldViewPr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B188-D3EF-4BD5-896D-BB0FA865BE9D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30778-5ECD-43D0-9441-9E06782FD9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78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23/08/2022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632848" cy="2016224"/>
          </a:xfrm>
        </p:spPr>
        <p:txBody>
          <a:bodyPr>
            <a:noAutofit/>
          </a:bodyPr>
          <a:lstStyle/>
          <a:p>
            <a:r>
              <a:rPr lang="pt-PT" sz="5400" dirty="0" smtClean="0">
                <a:latin typeface="Times New Roman" pitchFamily="18" charset="0"/>
                <a:cs typeface="Times New Roman" pitchFamily="18" charset="0"/>
              </a:rPr>
              <a:t>Metodologias Ágeis</a:t>
            </a:r>
            <a:endParaRPr lang="pt-PT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96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Scrum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é um método de alta performance que lida com equipes enxutas e multifuncionais. Seu objectivo principal é gerar valor com entregas em intervalos denominados sprints, geralmente com a duração de 2 semanas. Ou seja, cada entrega deve produzir resultados que gerem valor funcional ao cliente final.</a:t>
            </a:r>
          </a:p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Possuí três pilares: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Transparência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Inspecção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Adaptação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7841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marL="0" indent="0" algn="ctr">
              <a:buNone/>
            </a:pPr>
            <a:r>
              <a:rPr lang="pt-PT" b="1" dirty="0" smtClean="0"/>
              <a:t>Papéis do </a:t>
            </a:r>
            <a:r>
              <a:rPr lang="pt-PT" b="1" dirty="0" err="1" smtClean="0"/>
              <a:t>Scrum</a:t>
            </a:r>
            <a:endParaRPr lang="pt-PT" b="1" dirty="0" smtClean="0"/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Owner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NB: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Sem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estes três pápeis não existe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scrum.</a:t>
            </a:r>
          </a:p>
          <a:p>
            <a:pPr marL="0" indent="0"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Eventos do Scrum</a:t>
            </a:r>
            <a:endParaRPr lang="pt-PT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Daily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Retroespectiva</a:t>
            </a:r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PT" dirty="0" smtClean="0"/>
          </a:p>
          <a:p>
            <a:pPr marL="0" indent="0" algn="ctr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4086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algn="ctr"/>
            <a:r>
              <a:rPr lang="pt-PT" b="1" dirty="0" err="1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pt-P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b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pt-PT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Artefactos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Backlog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Backlog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Incremento ou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Entrega;</a:t>
            </a:r>
          </a:p>
          <a:p>
            <a:pPr marL="0" indent="0" algn="ctr">
              <a:buNone/>
            </a:pPr>
            <a:endParaRPr lang="pt-PT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pt-BR" b="1" dirty="0">
                <a:latin typeface="Times New Roman" pitchFamily="18" charset="0"/>
                <a:cs typeface="Times New Roman" pitchFamily="18" charset="0"/>
              </a:rPr>
              <a:t>Ferramentas usadas que não são do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scrum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Burndown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Chart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PT" dirty="0" err="1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27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pPr lvl="0" algn="ctr"/>
            <a:r>
              <a:rPr lang="pt-PT" b="1" dirty="0" err="1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en-US" dirty="0"/>
              <a:t/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, dentre as metodologias ágeis, é uma das mais antigas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Possui um sistema de cartões (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cards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) que sinalizam o status das actividades de maneira simples e visual. Dessa forma, toda equipe visualiza tarefas, projectos e responsabilidades.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Para trabalhar com 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precisa-se de  basicamente criar um quadro (que pode ser físico, como um quadro branco, ou virtual, como o </a:t>
            </a:r>
            <a:r>
              <a:rPr lang="pt-PT" dirty="0" err="1">
                <a:latin typeface="Times New Roman" pitchFamily="18" charset="0"/>
                <a:cs typeface="Times New Roman" pitchFamily="18" charset="0"/>
                <a:hlinkClick r:id="rId2"/>
              </a:rPr>
              <a:t>Trello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) e dividi-lo em três colunas, organizadas da seguinte forma: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TO DO: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 contemplando todas as tarefas a serem feitas durante um determinado projecto ou intervalo de tempo;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DOING: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 com todas as demandas que estão sendo feitas por pessoas específicas em um momento;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DONE: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 com as tarefas que já foram finalizadas, entregues e validadas pela equipe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4939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4676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 Systems Development Methodology (DSDM);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A DSDM, ou Metodologia de desenvolvimento de sistemas dinâmicos, é um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de desenvolvimento iterativo e incremental de software, que conta com a participação contínua do usuário. Ele se divide em três fases: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Pré-projecto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: momento em que se identificam projectos e seus orçamentos com uma administração rigorosa de recursos;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Projecto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: aqui se estuda a viabilidade do projecto, tanto de maneira funcional quanto económica. Essa etapa conta com ciclos de feedback até chegar na implementação final;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Pós-projecto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: realização de acções de manutenção e ajustes. Caso seja necessário, são retomadas as etapas anteriores do projecto.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5073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algn="ctr"/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Lean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Originado do inglês, o termo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pode ser traduzido como “enxuto”, e essa é basicamente a principal característica desse método. De forma simples, podemos dizer que a metodologia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busca evitar o desperdício de recursos, cortando todos os custos que não são essenciais para garantir a qualidade do produto ou serviço.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Para atingir tal objectivo, 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conta com alguns pilares, como: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Busca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eficiência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pt-PT" dirty="0" err="1">
                <a:latin typeface="Times New Roman" pitchFamily="18" charset="0"/>
                <a:cs typeface="Times New Roman" pitchFamily="18" charset="0"/>
              </a:rPr>
              <a:t>Adoção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de um fluxo contínuo, ou seja, as actividades são realizadas sem interrupções;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dirty="0">
                <a:latin typeface="Times New Roman" pitchFamily="18" charset="0"/>
                <a:cs typeface="Times New Roman" pitchFamily="18" charset="0"/>
              </a:rPr>
              <a:t>Busca por um alinhamento que abranja a melhor sequência de actividades que geram valor;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dirty="0">
                <a:latin typeface="Times New Roman" pitchFamily="18" charset="0"/>
                <a:cs typeface="Times New Roman" pitchFamily="18" charset="0"/>
              </a:rPr>
              <a:t>Uso de produção puxada, o que reduz o desperdício, pois as actividades só são realizadas após serem solicitadas.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2890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pt-PT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Dessa forma, a metodologia </a:t>
            </a:r>
            <a:r>
              <a:rPr lang="pt-PT" sz="2800" dirty="0" err="1"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 permite a </a:t>
            </a:r>
            <a:r>
              <a:rPr lang="pt-PT" sz="2800" b="1" dirty="0">
                <a:latin typeface="Times New Roman" pitchFamily="18" charset="0"/>
                <a:cs typeface="Times New Roman" pitchFamily="18" charset="0"/>
              </a:rPr>
              <a:t>optimização da gestão de recursos</a:t>
            </a: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, sejam eles de tempo, espaço, energia ou orçamento. Por consequência, todos os processos são melhorados, e os produtos ou </a:t>
            </a:r>
            <a:r>
              <a:rPr lang="pt-PT" sz="2800" b="1" dirty="0">
                <a:latin typeface="Times New Roman" pitchFamily="18" charset="0"/>
                <a:cs typeface="Times New Roman" pitchFamily="18" charset="0"/>
              </a:rPr>
              <a:t>serviços são entregues em conformidade com a solicitação do cliente</a:t>
            </a: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. Tudo dentro do prazo especificado e com a qualidade desejada.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4494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7200" b="1" dirty="0" smtClean="0">
                <a:latin typeface="Times New Roman" pitchFamily="18" charset="0"/>
                <a:cs typeface="Times New Roman" pitchFamily="18" charset="0"/>
              </a:rPr>
              <a:t>OBRIGADO PELA ATENÇÃO DISPENSADA !!</a:t>
            </a:r>
            <a:endParaRPr lang="pt-PT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Metodologias ágeis</a:t>
            </a:r>
            <a:r>
              <a:rPr lang="en-US" dirty="0"/>
              <a:t/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Os métodos ágeis surgiram na indústria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de Tecnologia da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Informação para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resolver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problemas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comuns a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quase toda organização que precisa gerenciar projectos: as etapas de produção muito longas e sem entregas definidas; a falta de clareza e comunicação entre os times; o desalinhamento entre equipe e cliente e outros. Por isso, eles rapidamente foram também adoptados em outros mercados e para projectos além dos de tecnologia.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Em oposição aos modelos tradicionais, as metodologias ágeis propõem ciclos de desenvolvimento curtos, com entregas bem definidas e foco na melhoria contínua dos processos e alinhamento da equipe. Com isso, passou a ser mais simples identificar erros e falhas durante a execução do projecto e as pessoas envolvidas nele ganharam mais flexibilidade e facilidade para fazer adaptações e evitar que determinados problemas afectassem o seu resultado final</a:t>
            </a:r>
            <a:r>
              <a:rPr lang="pt-PT" sz="2000" dirty="0"/>
              <a:t>.</a:t>
            </a:r>
            <a:endParaRPr lang="en-US" sz="2000" dirty="0"/>
          </a:p>
          <a:p>
            <a:endParaRPr lang="pt-PT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77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Princípios do Manifesto Ágil 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Indivíduos e interações ao invés de processos 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ferramentas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executável ao invés 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documentação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Colaboração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do cliente ao invés de negociação 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contratos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Respostas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rápidas a mudanças ao invés de seguir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planos;</a:t>
            </a:r>
            <a:endParaRPr lang="pt-PT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4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Benefícios das Metodologias Ágeis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>Assertividade;</a:t>
            </a:r>
          </a:p>
          <a:p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>Flexibilidade;</a:t>
            </a:r>
          </a:p>
          <a:p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>Colaboração;</a:t>
            </a:r>
          </a:p>
          <a:p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>Comunicação:</a:t>
            </a:r>
          </a:p>
          <a:p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>Simplicidade.</a:t>
            </a:r>
            <a:endParaRPr lang="pt-PT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75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467600" cy="922114"/>
          </a:xfrm>
        </p:spPr>
        <p:txBody>
          <a:bodyPr/>
          <a:lstStyle/>
          <a:p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Metodologia clássica </a:t>
            </a:r>
            <a:r>
              <a:rPr lang="pt-PT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 ágeis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84597"/>
              </p:ext>
            </p:extLst>
          </p:nvPr>
        </p:nvGraphicFramePr>
        <p:xfrm>
          <a:off x="683568" y="1194400"/>
          <a:ext cx="7380514" cy="53309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9609"/>
                <a:gridCol w="3870905"/>
              </a:tblGrid>
              <a:tr h="576064">
                <a:tc>
                  <a:txBody>
                    <a:bodyPr/>
                    <a:lstStyle/>
                    <a:p>
                      <a:r>
                        <a:rPr lang="pt-PT" dirty="0" smtClean="0">
                          <a:latin typeface="Times New Roman" pitchFamily="18" charset="0"/>
                          <a:cs typeface="Times New Roman" pitchFamily="18" charset="0"/>
                        </a:rPr>
                        <a:t>Clássica </a:t>
                      </a:r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latin typeface="Times New Roman" pitchFamily="18" charset="0"/>
                          <a:cs typeface="Times New Roman" pitchFamily="18" charset="0"/>
                        </a:rPr>
                        <a:t>Ágeis</a:t>
                      </a:r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 metodologias clássicas são mais indicadas quando conhecemos bem o escopo do produto e o escopo do projecto, ou seja, sabemos o que fazer e como fazer. Esse nível de certeza em relação ao projecto traz previsibilidade, tornando possível antecipar as actividades, os custos e os recursos do projecto de forma bem específica. Portanto, a restrição primária das metodologias clássicas é o escopo.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 metodologias ágeis, por outro lado, são mais indicadas quando não há muitas informações sobre o projecto ou quando se está lidando com um ambiente que muda com frequência. Ou seja, não sabemos direito o que fazer ou como fazer. Tudo o que sabemos é o prazo em que o projecto deve estar concluído.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Esse nível de incerteza em relação ao projecto exige uma forma de conduzir a iniciativa que leve em consideração essas mutações e encare os problemas como naturais e inevitáveis. Portanto, a restrição primária das metodologias ágeis é o tempo</a:t>
                      </a:r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328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5805"/>
              </p:ext>
            </p:extLst>
          </p:nvPr>
        </p:nvGraphicFramePr>
        <p:xfrm>
          <a:off x="467544" y="188640"/>
          <a:ext cx="8126071" cy="61926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2387"/>
                <a:gridCol w="4243684"/>
              </a:tblGrid>
              <a:tr h="432048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Tempo</a:t>
                      </a:r>
                      <a:endParaRPr lang="pt-PT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Clássica</a:t>
                      </a:r>
                      <a:r>
                        <a:rPr lang="pt-PT" dirty="0" smtClean="0"/>
                        <a:t> 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Ágeis</a:t>
                      </a:r>
                      <a:endParaRPr lang="pt-PT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64">
                <a:tc>
                  <a:txBody>
                    <a:bodyPr/>
                    <a:lstStyle/>
                    <a:p>
                      <a:pPr algn="l"/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gestão do tempo nas metodologias clássicas é feita utilizando um instrumento chamado cronograma, que reúne actividades (e sua sequência de execução), prazos e recursos de forma estruturada em um único lugar. Esse cronograma é montado com base no escopo do projecto.</a:t>
                      </a:r>
                      <a:endParaRPr lang="pt-PT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Nas metodologias ágeis, existe um prazo fixo e o tempo é controlado a cada ciclo do projecto. Os ciclos de um projecto podem ter durações diferentes, dependendo da quantidade de demandas no </a:t>
                      </a:r>
                      <a:r>
                        <a:rPr kumimoji="0" lang="pt-PT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backlog</a:t>
                      </a:r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Porém, todos os ciclos ou sprints do projecto ágil devem ter a mesma duração.</a:t>
                      </a:r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Gestão</a:t>
                      </a:r>
                      <a:endParaRPr lang="pt-PT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Clássica</a:t>
                      </a:r>
                      <a:r>
                        <a:rPr lang="pt-PT" dirty="0" smtClean="0"/>
                        <a:t> 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Ágeis</a:t>
                      </a:r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64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Nas metodologias clássicas, a gestão fica centralizada no gerente de projectos.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Nas metodologias ágeis, a equipe é </a:t>
                      </a:r>
                      <a:r>
                        <a:rPr kumimoji="0" lang="pt-PT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auto-gerenciável</a:t>
                      </a:r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tendo apenas o apoio de um mediador, que tem como principal foco retirar qualquer dificuldade que possa impedir a equipe de atingir o objectivo do ciclo.</a:t>
                      </a:r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0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45240"/>
              </p:ext>
            </p:extLst>
          </p:nvPr>
        </p:nvGraphicFramePr>
        <p:xfrm>
          <a:off x="611560" y="476672"/>
          <a:ext cx="7959144" cy="58326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96237"/>
                <a:gridCol w="4262907"/>
              </a:tblGrid>
              <a:tr h="476519">
                <a:tc gridSpan="2">
                  <a:txBody>
                    <a:bodyPr/>
                    <a:lstStyle/>
                    <a:p>
                      <a:pPr algn="ctr"/>
                      <a:r>
                        <a:rPr lang="pt-PT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Esforço</a:t>
                      </a:r>
                      <a:endParaRPr lang="pt-PT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521785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Clássica</a:t>
                      </a:r>
                      <a:endParaRPr lang="pt-PT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latin typeface="Times New Roman" pitchFamily="18" charset="0"/>
                          <a:cs typeface="Times New Roman" pitchFamily="18" charset="0"/>
                        </a:rPr>
                        <a:t>Ágeis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344">
                <a:tc>
                  <a:txBody>
                    <a:bodyPr/>
                    <a:lstStyle/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Sendo que as metodologias clássicas são mais indicadas para projectos cujo escopo é conhecido , é  por isso que nas metodologias clássicas geralmente optamos por mensurar o esforço por inteiro, pois normalmente já teremos as informações necessárias para fazer esse tipo de estimativa.</a:t>
                      </a:r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Quando aplicamos metodologias ágeis, é porque estamos lidando com projectos que mudam com frequência. Portanto, é praticamente impossível fazer uma estimativa de esforço confiável. Comummente, trabalhamos com uma estimativa de tamanho e não com uma estimativa de esforço.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Conforme o time vai trabalhando em conjunto e melhorando a sua produtividade, mais assertiva passa ser a visibilidade do esforço. Em projectos ágeis, o tamanho é estimado a cada ciclo, tornando a estimativa mais confiável.</a:t>
                      </a:r>
                      <a:endParaRPr lang="pt-PT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75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algn="ctr"/>
            <a:r>
              <a:rPr lang="pt-PT" sz="3200" b="1" dirty="0" smtClean="0">
                <a:latin typeface="Times New Roman" pitchFamily="18" charset="0"/>
                <a:cs typeface="Times New Roman" pitchFamily="18" charset="0"/>
              </a:rPr>
              <a:t>Tipos de metodologias ágeis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467600" cy="4873752"/>
          </a:xfrm>
        </p:spPr>
        <p:txBody>
          <a:bodyPr/>
          <a:lstStyle/>
          <a:p>
            <a:pPr lvl="0"/>
            <a:r>
              <a:rPr lang="pt-PT" b="1" dirty="0"/>
              <a:t>XP (</a:t>
            </a:r>
            <a:r>
              <a:rPr lang="pt-PT" b="1" dirty="0" err="1"/>
              <a:t>eXtreme</a:t>
            </a:r>
            <a:r>
              <a:rPr lang="pt-PT" b="1" dirty="0"/>
              <a:t> </a:t>
            </a:r>
            <a:r>
              <a:rPr lang="pt-PT" b="1" dirty="0" err="1"/>
              <a:t>Programming</a:t>
            </a:r>
            <a:r>
              <a:rPr lang="pt-PT" b="1" dirty="0" smtClean="0"/>
              <a:t>);</a:t>
            </a:r>
            <a:endParaRPr lang="en-US" dirty="0"/>
          </a:p>
          <a:p>
            <a:pPr lvl="0"/>
            <a:r>
              <a:rPr lang="pt-PT" b="1" dirty="0" err="1" smtClean="0"/>
              <a:t>Scrum</a:t>
            </a:r>
            <a:r>
              <a:rPr lang="pt-PT" b="1" dirty="0" smtClean="0"/>
              <a:t>;</a:t>
            </a:r>
            <a:endParaRPr lang="en-US" dirty="0"/>
          </a:p>
          <a:p>
            <a:pPr lvl="0"/>
            <a:r>
              <a:rPr lang="pt-PT" b="1" dirty="0" err="1" smtClean="0"/>
              <a:t>Kanban</a:t>
            </a:r>
            <a:r>
              <a:rPr lang="pt-PT" b="1" dirty="0" smtClean="0"/>
              <a:t>;</a:t>
            </a:r>
          </a:p>
          <a:p>
            <a:r>
              <a:rPr lang="en-US" b="1" dirty="0"/>
              <a:t>Dynamic Systems </a:t>
            </a:r>
            <a:r>
              <a:rPr lang="en-US" b="1" dirty="0" smtClean="0"/>
              <a:t>Development Methodology </a:t>
            </a:r>
            <a:r>
              <a:rPr lang="en-US" b="1" dirty="0"/>
              <a:t>(DSDM</a:t>
            </a:r>
            <a:r>
              <a:rPr lang="en-US" b="1" dirty="0" smtClean="0"/>
              <a:t>);</a:t>
            </a:r>
            <a:endParaRPr lang="en-US" dirty="0"/>
          </a:p>
          <a:p>
            <a:r>
              <a:rPr lang="pt-PT" b="1" dirty="0" err="1" smtClean="0"/>
              <a:t>Lean</a:t>
            </a:r>
            <a:r>
              <a:rPr lang="pt-PT" b="1" dirty="0" smtClean="0"/>
              <a:t>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625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>
                <a:latin typeface="Times New Roman" pitchFamily="18" charset="0"/>
                <a:cs typeface="Times New Roman" pitchFamily="18" charset="0"/>
              </a:rPr>
              <a:t>XP (</a:t>
            </a:r>
            <a:r>
              <a:rPr lang="pt-PT" b="1" dirty="0" err="1">
                <a:latin typeface="Times New Roman" pitchFamily="18" charset="0"/>
                <a:cs typeface="Times New Roman" pitchFamily="18" charset="0"/>
              </a:rPr>
              <a:t>eXtreme</a:t>
            </a:r>
            <a:r>
              <a:rPr lang="pt-P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b="1" dirty="0" err="1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pt-PT" b="1" dirty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eXtreme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(XP) é um método ágil baseado em cinco valores: comunicação, simplicidade, feedback, coragem e respeito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Práticas</a:t>
            </a:r>
          </a:p>
          <a:p>
            <a:pPr marL="0" indent="0">
              <a:buNone/>
            </a:pP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Planeamento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, entrega frequente,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Metáfora,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projeto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simples, testes, programação em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pares, Refatoração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propredade coletiva, Integração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contínua, 40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horas de trabalho semanal, cliente presente, c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ódigo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padrão.</a:t>
            </a:r>
          </a:p>
          <a:p>
            <a:pPr marL="0" indent="0">
              <a:buNone/>
            </a:pP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60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251</TotalTime>
  <Words>1085</Words>
  <Application>Microsoft Office PowerPoint</Application>
  <PresentationFormat>Apresentação no Ecrã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Mirante</vt:lpstr>
      <vt:lpstr>Metodologias Ágeis</vt:lpstr>
      <vt:lpstr>Metodologias ágeis </vt:lpstr>
      <vt:lpstr>Princípios do Manifesto Ágil </vt:lpstr>
      <vt:lpstr>Benefícios das Metodologias Ágeis</vt:lpstr>
      <vt:lpstr>Metodologia clássica vs ágeis</vt:lpstr>
      <vt:lpstr>Apresentação do PowerPoint</vt:lpstr>
      <vt:lpstr>Apresentação do PowerPoint</vt:lpstr>
      <vt:lpstr>Tipos de metodologias ágeis</vt:lpstr>
      <vt:lpstr>XP (eXtreme Programming); </vt:lpstr>
      <vt:lpstr>Scrum</vt:lpstr>
      <vt:lpstr>Scrum(cont)</vt:lpstr>
      <vt:lpstr>Scrum(cont)</vt:lpstr>
      <vt:lpstr>Kanban </vt:lpstr>
      <vt:lpstr>Dynamic Systems Development Methodology (DSDM); </vt:lpstr>
      <vt:lpstr>Lean</vt:lpstr>
      <vt:lpstr>Lean(cont)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Ágeis</dc:title>
  <dc:creator>Alessandro Momoney</dc:creator>
  <cp:lastModifiedBy>acer</cp:lastModifiedBy>
  <cp:revision>16</cp:revision>
  <dcterms:created xsi:type="dcterms:W3CDTF">2022-08-11T19:24:05Z</dcterms:created>
  <dcterms:modified xsi:type="dcterms:W3CDTF">2022-08-23T11:45:24Z</dcterms:modified>
</cp:coreProperties>
</file>