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ontserrat SemiBold" panose="020B0604020202020204" charset="0"/>
      <p:regular r:id="rId36"/>
      <p:bold r:id="rId37"/>
      <p:italic r:id="rId38"/>
      <p:boldItalic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zKo30Z54wFhvD1j2GQUZFT9s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D00319-9447-46F0-93CD-C8C221566FDD}">
  <a:tblStyle styleId="{B6D00319-9447-46F0-93CD-C8C221566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90"/>
      </p:cViewPr>
      <p:guideLst>
        <p:guide orient="horz" pos="17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144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6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23329284e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g2f23329284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7671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23329284e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g2f23329284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375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2faa3d3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2f2faa3d3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9767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2faa3d36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2f2faa3d3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433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f2faa3d36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g2f2faa3d3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3051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23329284e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2f23329284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83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23329284e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g2f23329284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997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f23329284e_0_122:notes"/>
          <p:cNvSpPr txBox="1">
            <a:spLocks noGrp="1"/>
          </p:cNvSpPr>
          <p:nvPr>
            <p:ph type="body" idx="1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g2f23329284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191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423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2332928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2f2332928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141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23329284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2f2332928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713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23329284e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2f23329284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188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23329284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2f23329284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003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23329284e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g2f2332928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12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23329284e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g2f23329284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287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3329284e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2f23329284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792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525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2" descr="HD-ShadowLo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2" descr="HD-ShadowSho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6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6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</p:sp>
      <p:sp>
        <p:nvSpPr>
          <p:cNvPr id="115" name="Google Shape;115;p46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4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7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7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4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48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GB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8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GB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9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9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5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0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50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0" name="Google Shape;160;p50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50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2" name="Google Shape;162;p50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50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4" name="Google Shape;164;p5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5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1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1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51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75" name="Google Shape;175;p51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6" name="Google Shape;176;p51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51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78" name="Google Shape;178;p51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9" name="Google Shape;179;p51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0" name="Google Shape;180;p51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81" name="Google Shape;181;p51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2" name="Google Shape;182;p5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5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2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5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3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3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3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3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53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3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8" name="Google Shape;218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9" name="Google Shape;239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5" name="Google Shape;255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6" name="Google Shape;256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3" name="Google Shape;26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bm sign-off">
  <p:cSld name="3_ibm sign-off">
    <p:bg>
      <p:bgPr>
        <a:solidFill>
          <a:schemeClr val="accent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0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0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0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2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5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DF70"/>
            </a:gs>
            <a:gs pos="50000">
              <a:srgbClr val="88C25A"/>
            </a:gs>
            <a:gs pos="100000">
              <a:srgbClr val="417425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>
            <a:spLocks noGrp="1"/>
          </p:cNvSpPr>
          <p:nvPr>
            <p:ph type="ctrTitle"/>
          </p:nvPr>
        </p:nvSpPr>
        <p:spPr>
          <a:xfrm>
            <a:off x="680325" y="2733702"/>
            <a:ext cx="81441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GB"/>
              <a:t>Performance Report</a:t>
            </a:r>
            <a:endParaRPr/>
          </a:p>
        </p:txBody>
      </p:sp>
      <p:sp>
        <p:nvSpPr>
          <p:cNvPr id="285" name="Google Shape;285;p1"/>
          <p:cNvSpPr txBox="1">
            <a:spLocks noGrp="1"/>
          </p:cNvSpPr>
          <p:nvPr>
            <p:ph type="subTitle" idx="1"/>
          </p:nvPr>
        </p:nvSpPr>
        <p:spPr>
          <a:xfrm>
            <a:off x="798825" y="3777093"/>
            <a:ext cx="81441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GB" b="1"/>
              <a:t>Vodacom DRC Project| 21st July to 2nd August 2024 | DRC</a:t>
            </a:r>
            <a:endParaRPr b="1"/>
          </a:p>
        </p:txBody>
      </p:sp>
      <p:pic>
        <p:nvPicPr>
          <p:cNvPr id="286" name="Google Shape;286;p1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9524875" y="2606925"/>
            <a:ext cx="2058176" cy="1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23329284e_0_81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g2f23329284e_0_81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g2f23329284e_0_81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5" name="Google Shape;375;g2f23329284e_0_81"/>
          <p:cNvSpPr txBox="1"/>
          <p:nvPr/>
        </p:nvSpPr>
        <p:spPr>
          <a:xfrm>
            <a:off x="8484575" y="1773188"/>
            <a:ext cx="3291000" cy="1224910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shows the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actual revenue collected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 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percent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total revenue expected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over the </a:t>
            </a: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duration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6" name="Google Shape;376;g2f23329284e_0_81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f23329284e_0_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176" y="1504882"/>
            <a:ext cx="8179775" cy="479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23329284e_0_92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g2f23329284e_0_92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g2f23329284e_0_92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g2f23329284e_0_92"/>
          <p:cNvSpPr txBox="1"/>
          <p:nvPr/>
        </p:nvSpPr>
        <p:spPr>
          <a:xfrm>
            <a:off x="8484575" y="1773188"/>
            <a:ext cx="3291000" cy="2251345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highlights the d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ifference between earned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outstanding revenue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the duration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Revenue Earned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630,115,675.01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units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Outstanding Revenue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694,260,464.73 </a:t>
            </a: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units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g2f23329284e_0_92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f23329284e_0_92"/>
          <p:cNvPicPr preferRelativeResize="0"/>
          <p:nvPr/>
        </p:nvPicPr>
        <p:blipFill rotWithShape="1">
          <a:blip r:embed="rId4">
            <a:alphaModFix/>
          </a:blip>
          <a:srcRect t="7741" b="7741"/>
          <a:stretch/>
        </p:blipFill>
        <p:spPr>
          <a:xfrm>
            <a:off x="286250" y="1563375"/>
            <a:ext cx="8179775" cy="50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2faa3d366_0_0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g2f2faa3d366_0_0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2f2faa3d366_0_0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g2f2faa3d366_0_0"/>
          <p:cNvSpPr txBox="1"/>
          <p:nvPr/>
        </p:nvSpPr>
        <p:spPr>
          <a:xfrm>
            <a:off x="8484575" y="1773188"/>
            <a:ext cx="3291000" cy="1614248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illustrates the monthly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revenue earned per 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loan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sz="8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total revenue per</a:t>
            </a: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loan</a:t>
            </a: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peaked in May 2024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6000 </a:t>
            </a:r>
            <a:r>
              <a:rPr lang="en-US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units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 loan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6" name="Google Shape;396;g2f2faa3d366_0_0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2f2faa3d366_0_0"/>
          <p:cNvPicPr preferRelativeResize="0"/>
          <p:nvPr/>
        </p:nvPicPr>
        <p:blipFill rotWithShape="1">
          <a:blip r:embed="rId4">
            <a:alphaModFix/>
          </a:blip>
          <a:srcRect t="4504" b="4495"/>
          <a:stretch/>
        </p:blipFill>
        <p:spPr>
          <a:xfrm>
            <a:off x="286250" y="1563375"/>
            <a:ext cx="8179776" cy="50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2faa3d366_0_9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g2f2faa3d366_0_9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g2f2faa3d366_0_9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g2f2faa3d366_0_9"/>
          <p:cNvSpPr txBox="1"/>
          <p:nvPr/>
        </p:nvSpPr>
        <p:spPr>
          <a:xfrm>
            <a:off x="8484575" y="1773188"/>
            <a:ext cx="3291000" cy="555600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illustrates the monthly </a:t>
            </a: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revenue earned per loan</a:t>
            </a:r>
            <a:endParaRPr sz="15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6" name="Google Shape;406;g2f2faa3d366_0_9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2f2faa3d366_0_9"/>
          <p:cNvPicPr preferRelativeResize="0"/>
          <p:nvPr/>
        </p:nvPicPr>
        <p:blipFill rotWithShape="1">
          <a:blip r:embed="rId4">
            <a:alphaModFix/>
          </a:blip>
          <a:srcRect t="4287" b="4287"/>
          <a:stretch/>
        </p:blipFill>
        <p:spPr>
          <a:xfrm>
            <a:off x="286250" y="1487175"/>
            <a:ext cx="8179775" cy="50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2faa3d366_0_18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g2f2faa3d366_0_18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g2f2faa3d366_0_18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5" name="Google Shape;415;g2f2faa3d366_0_18"/>
          <p:cNvSpPr txBox="1"/>
          <p:nvPr/>
        </p:nvSpPr>
        <p:spPr>
          <a:xfrm>
            <a:off x="8484575" y="1773188"/>
            <a:ext cx="3291000" cy="1051200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illustrates the</a:t>
            </a: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spread of repayment lag </a:t>
            </a: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both performing and non-performing loans</a:t>
            </a:r>
            <a:endParaRPr sz="15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6" name="Google Shape;416;g2f2faa3d366_0_18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2f2faa3d366_0_18"/>
          <p:cNvPicPr preferRelativeResize="0"/>
          <p:nvPr/>
        </p:nvPicPr>
        <p:blipFill rotWithShape="1">
          <a:blip r:embed="rId4">
            <a:alphaModFix/>
          </a:blip>
          <a:srcRect t="1932" b="1932"/>
          <a:stretch/>
        </p:blipFill>
        <p:spPr>
          <a:xfrm>
            <a:off x="139975" y="1563375"/>
            <a:ext cx="8179775" cy="50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23329284e_0_102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g2f23329284e_0_102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g2f23329284e_0_102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g2f23329284e_0_102"/>
          <p:cNvSpPr txBox="1"/>
          <p:nvPr/>
        </p:nvSpPr>
        <p:spPr>
          <a:xfrm>
            <a:off x="7776350" y="1758375"/>
            <a:ext cx="3895500" cy="1653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highlights the </a:t>
            </a: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probability for the Agent to default</a:t>
            </a: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a loan </a:t>
            </a: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based on their loan amount.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can be observed that </a:t>
            </a: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loans of =&gt;1,445,500 </a:t>
            </a: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have a near </a:t>
            </a: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100% chance of default.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g2f23329284e_0_102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2f23329284e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00" y="1534500"/>
            <a:ext cx="7287550" cy="50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23329284e_0_112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g2f23329284e_0_112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g2f23329284e_0_112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2f23329284e_0_112"/>
          <p:cNvSpPr txBox="1"/>
          <p:nvPr/>
        </p:nvSpPr>
        <p:spPr>
          <a:xfrm>
            <a:off x="7880025" y="1773200"/>
            <a:ext cx="3895500" cy="803400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represents the </a:t>
            </a: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percentage of revenue earned </a:t>
            </a: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 a loan depending on the range of loan amount</a:t>
            </a:r>
            <a:endParaRPr sz="15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6" name="Google Shape;436;g2f23329284e_0_112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2f23329284e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75" y="1536650"/>
            <a:ext cx="7355275" cy="50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f23329284e_0_122"/>
          <p:cNvSpPr/>
          <p:nvPr/>
        </p:nvSpPr>
        <p:spPr>
          <a:xfrm>
            <a:off x="6" y="-43"/>
            <a:ext cx="12192000" cy="6682494"/>
          </a:xfrm>
          <a:custGeom>
            <a:avLst/>
            <a:gdLst/>
            <a:ahLst/>
            <a:cxnLst/>
            <a:rect l="l" t="t" r="r" b="b"/>
            <a:pathLst>
              <a:path w="952500" h="2089912" extrusionOk="0">
                <a:moveTo>
                  <a:pt x="0" y="0"/>
                </a:moveTo>
                <a:lnTo>
                  <a:pt x="952500" y="0"/>
                </a:lnTo>
                <a:lnTo>
                  <a:pt x="952500" y="2089912"/>
                </a:lnTo>
                <a:lnTo>
                  <a:pt x="0" y="2089912"/>
                </a:lnTo>
                <a:close/>
              </a:path>
            </a:pathLst>
          </a:cu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576000" tIns="60925" rIns="121900" bIns="609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dmkirianja@gmail</a:t>
            </a:r>
            <a:r>
              <a:rPr lang="en-GB" sz="21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endParaRPr lang="en-GB" sz="21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n-GB"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</a:t>
            </a:r>
            <a:r>
              <a:rPr lang="en-GB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://www.turbogroupe.com/</a:t>
            </a:r>
            <a:endParaRPr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g2f23329284e_0_122"/>
          <p:cNvSpPr txBox="1">
            <a:spLocks noGrp="1"/>
          </p:cNvSpPr>
          <p:nvPr>
            <p:ph type="title" idx="4294967295"/>
          </p:nvPr>
        </p:nvSpPr>
        <p:spPr>
          <a:xfrm>
            <a:off x="486100" y="754000"/>
            <a:ext cx="63168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64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444" name="Google Shape;444;g2f23329284e_0_122"/>
          <p:cNvSpPr txBox="1"/>
          <p:nvPr/>
        </p:nvSpPr>
        <p:spPr>
          <a:xfrm>
            <a:off x="8693427" y="-413468"/>
            <a:ext cx="246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f23329284e_0_122"/>
          <p:cNvSpPr txBox="1"/>
          <p:nvPr/>
        </p:nvSpPr>
        <p:spPr>
          <a:xfrm>
            <a:off x="8057321" y="-413468"/>
            <a:ext cx="246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2f23329284e_0_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98" y="3572679"/>
            <a:ext cx="358707" cy="36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2f23329284e_0_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022" y="2473083"/>
            <a:ext cx="307461" cy="28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f23329284e_0_122"/>
          <p:cNvPicPr preferRelativeResize="0"/>
          <p:nvPr/>
        </p:nvPicPr>
        <p:blipFill rotWithShape="1">
          <a:blip r:embed="rId5">
            <a:alphaModFix/>
          </a:blip>
          <a:srcRect t="10052" b="8620"/>
          <a:stretch/>
        </p:blipFill>
        <p:spPr>
          <a:xfrm>
            <a:off x="6946375" y="785050"/>
            <a:ext cx="4859700" cy="39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53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/>
        </p:nvSpPr>
        <p:spPr>
          <a:xfrm>
            <a:off x="381237" y="19669"/>
            <a:ext cx="9064752" cy="106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286238" y="1154670"/>
            <a:ext cx="6432154" cy="33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5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5"/>
          <p:cNvSpPr txBox="1"/>
          <p:nvPr/>
        </p:nvSpPr>
        <p:spPr>
          <a:xfrm>
            <a:off x="7329875" y="1864188"/>
            <a:ext cx="4445700" cy="1738128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graph illustrates the total number of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performing vs. non-performing loans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 the period. </a:t>
            </a:r>
            <a:endParaRPr lang="en-GB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sz="8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observe a relatively healthy loan performance with a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default rate of 5.24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%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50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5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00" y="1563490"/>
            <a:ext cx="6673612" cy="506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23329284e_0_1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2f23329284e_0_1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2f23329284e_0_1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g2f23329284e_0_1"/>
          <p:cNvSpPr txBox="1"/>
          <p:nvPr/>
        </p:nvSpPr>
        <p:spPr>
          <a:xfrm>
            <a:off x="8484575" y="2077988"/>
            <a:ext cx="3291000" cy="3773300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highlights the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trend in both performing and non-performing loans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Jan 2023 to date.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greatest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spikes in # loans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given out came in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July-Aug 2023 and April 2024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Before the period of highest activity Aug 2023 - Aug 2024,the average 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loans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was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slightly above 3,000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 after this period, this 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grew to approximately 6,000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g2f23329284e_0_1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f23329284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75" y="1864188"/>
            <a:ext cx="7933905" cy="438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23329284e_0_11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f23329284e_0_11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2f23329284e_0_11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g2f23329284e_0_11"/>
          <p:cNvSpPr txBox="1"/>
          <p:nvPr/>
        </p:nvSpPr>
        <p:spPr>
          <a:xfrm>
            <a:off x="8484575" y="1773188"/>
            <a:ext cx="3291000" cy="1614248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plot shows the overall monthly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Ratio trend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active </a:t>
            </a: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agents over the period.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sz="8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NPL ratio peaked in 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March 2023 </a:t>
            </a: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10%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g2f23329284e_0_11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f23329284e_0_11"/>
          <p:cNvPicPr preferRelativeResize="0"/>
          <p:nvPr/>
        </p:nvPicPr>
        <p:blipFill rotWithShape="1">
          <a:blip r:embed="rId4">
            <a:alphaModFix/>
          </a:blip>
          <a:srcRect l="1839" r="1849"/>
          <a:stretch/>
        </p:blipFill>
        <p:spPr>
          <a:xfrm>
            <a:off x="459175" y="1490075"/>
            <a:ext cx="7949200" cy="4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23329284e_0_21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g2f23329284e_0_21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g2f23329284e_0_21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g2f23329284e_0_21"/>
          <p:cNvSpPr txBox="1"/>
          <p:nvPr/>
        </p:nvSpPr>
        <p:spPr>
          <a:xfrm>
            <a:off x="8484575" y="1773188"/>
            <a:ext cx="3291000" cy="2605288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total number of loans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given during the period is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288,446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with an average of 23,942.64 units. </a:t>
            </a:r>
            <a:endParaRPr lang="en-GB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the distribution of loan amount plot (as well as the average) we can establish that majority of agents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borrow less that 25, 000 units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(75th percentile of loans</a:t>
            </a: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g2f23329284e_0_21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f23329284e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66275"/>
            <a:ext cx="8049225" cy="48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23329284e_0_40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g2f23329284e_0_40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2f23329284e_0_40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g2f23329284e_0_40"/>
          <p:cNvSpPr txBox="1"/>
          <p:nvPr/>
        </p:nvSpPr>
        <p:spPr>
          <a:xfrm>
            <a:off x="8484575" y="1773188"/>
            <a:ext cx="3291000" cy="1331093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graph represents the grouping of loans with respect to </a:t>
            </a:r>
            <a:r>
              <a:rPr lang="en-GB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days overdue </a:t>
            </a:r>
            <a:endParaRPr sz="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overdue loans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 improved from June 2024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5" name="Google Shape;335;g2f23329284e_0_40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f23329284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5" y="1544563"/>
            <a:ext cx="8059875" cy="45149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g2f23329284e_0_40"/>
          <p:cNvGraphicFramePr/>
          <p:nvPr>
            <p:extLst>
              <p:ext uri="{D42A27DB-BD31-4B8C-83A1-F6EECF244321}">
                <p14:modId xmlns:p14="http://schemas.microsoft.com/office/powerpoint/2010/main" val="3044209352"/>
              </p:ext>
            </p:extLst>
          </p:nvPr>
        </p:nvGraphicFramePr>
        <p:xfrm>
          <a:off x="8499387" y="3104280"/>
          <a:ext cx="3260813" cy="3244770"/>
        </p:xfrm>
        <a:graphic>
          <a:graphicData uri="http://schemas.openxmlformats.org/drawingml/2006/table">
            <a:tbl>
              <a:tblPr>
                <a:noFill/>
                <a:tableStyleId>{B6D00319-9447-46F0-93CD-C8C221566FDD}</a:tableStyleId>
              </a:tblPr>
              <a:tblGrid>
                <a:gridCol w="1097000"/>
                <a:gridCol w="1097000"/>
                <a:gridCol w="1066813"/>
              </a:tblGrid>
              <a:tr h="648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Days Overdue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Influential duration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Trend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0-30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Jul 24 - Date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Spike then decrease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31-60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Jun 24 - Jul 24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Increase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61-90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May 24 - Jun 24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Increase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&gt;90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 23 - May24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Steady sharp rise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575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2f23329284e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1499500"/>
            <a:ext cx="7964075" cy="447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f23329284e_0_49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g2f23329284e_0_49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g2f23329284e_0_49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g2f23329284e_0_49"/>
          <p:cNvSpPr txBox="1"/>
          <p:nvPr/>
        </p:nvSpPr>
        <p:spPr>
          <a:xfrm>
            <a:off x="8309575" y="1773200"/>
            <a:ext cx="3465900" cy="1224910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 violin plot illustrating the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distribution of overdue days with respect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loan status (i.e.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performing or non-performing</a:t>
            </a: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7" name="Google Shape;347;g2f23329284e_0_49"/>
          <p:cNvPicPr preferRelativeResize="0"/>
          <p:nvPr/>
        </p:nvPicPr>
        <p:blipFill rotWithShape="1">
          <a:blip r:embed="rId4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23329284e_0_62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g2f23329284e_0_62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g2f23329284e_0_62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2f23329284e_0_62"/>
          <p:cNvSpPr txBox="1"/>
          <p:nvPr/>
        </p:nvSpPr>
        <p:spPr>
          <a:xfrm>
            <a:off x="8484575" y="1773188"/>
            <a:ext cx="3291000" cy="2357528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graph highlights the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trend of average days overdue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a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month-to-month 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basis.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 the </a:t>
            </a:r>
            <a:r>
              <a:rPr lang="en-GB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sharp decrease from the start up to Jan 2024</a:t>
            </a: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after which the trend shows slight decrease then relatively steady </a:t>
            </a:r>
            <a:r>
              <a:rPr lang="en-GB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g2f23329284e_0_62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f23329284e_0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224" y="1504882"/>
            <a:ext cx="8179775" cy="475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23329284e_0_72"/>
          <p:cNvSpPr txBox="1"/>
          <p:nvPr/>
        </p:nvSpPr>
        <p:spPr>
          <a:xfrm>
            <a:off x="381237" y="19669"/>
            <a:ext cx="9064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SOS Buka Project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g2f23329284e_0_72"/>
          <p:cNvSpPr txBox="1"/>
          <p:nvPr/>
        </p:nvSpPr>
        <p:spPr>
          <a:xfrm>
            <a:off x="286238" y="1154670"/>
            <a:ext cx="6432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57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NPL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g2f23329284e_0_72"/>
          <p:cNvCxnSpPr/>
          <p:nvPr/>
        </p:nvCxnSpPr>
        <p:spPr>
          <a:xfrm>
            <a:off x="1827479" y="1285733"/>
            <a:ext cx="3291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g2f23329284e_0_72"/>
          <p:cNvSpPr txBox="1"/>
          <p:nvPr/>
        </p:nvSpPr>
        <p:spPr>
          <a:xfrm>
            <a:off x="8484575" y="1773188"/>
            <a:ext cx="3291000" cy="1030242"/>
          </a:xfrm>
          <a:prstGeom prst="rect">
            <a:avLst/>
          </a:prstGeom>
          <a:noFill/>
          <a:ln w="19050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 </a:t>
            </a:r>
            <a:r>
              <a:rPr lang="en-GB" sz="1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distribution of </a:t>
            </a:r>
            <a:r>
              <a:rPr lang="en-GB" sz="15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overdue (days) </a:t>
            </a:r>
            <a:r>
              <a:rPr lang="en-GB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en-GB" sz="1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performing and non-performing </a:t>
            </a:r>
            <a:r>
              <a:rPr lang="en-GB" sz="15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loans </a:t>
            </a:r>
            <a:r>
              <a:rPr lang="en-GB" sz="15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the period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6" name="Google Shape;366;g2f23329284e_0_72"/>
          <p:cNvPicPr preferRelativeResize="0"/>
          <p:nvPr/>
        </p:nvPicPr>
        <p:blipFill rotWithShape="1">
          <a:blip r:embed="rId3">
            <a:alphaModFix/>
          </a:blip>
          <a:srcRect t="10052" b="8620"/>
          <a:stretch/>
        </p:blipFill>
        <p:spPr>
          <a:xfrm>
            <a:off x="10138225" y="131175"/>
            <a:ext cx="1868126" cy="15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f23329284e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10" y="1502291"/>
            <a:ext cx="8363935" cy="447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549</Words>
  <Application>Microsoft Office PowerPoint</Application>
  <PresentationFormat>Widescreen</PresentationFormat>
  <Paragraphs>90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Lato</vt:lpstr>
      <vt:lpstr>Play</vt:lpstr>
      <vt:lpstr>Arial</vt:lpstr>
      <vt:lpstr>Trebuchet MS</vt:lpstr>
      <vt:lpstr>Calibri</vt:lpstr>
      <vt:lpstr>Montserrat SemiBold</vt:lpstr>
      <vt:lpstr>Montserrat</vt:lpstr>
      <vt:lpstr>Berlin</vt:lpstr>
      <vt:lpstr>Office Theme</vt:lpstr>
      <vt:lpstr>Performance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Report</dc:title>
  <cp:lastModifiedBy>Hp</cp:lastModifiedBy>
  <cp:revision>4</cp:revision>
  <dcterms:created xsi:type="dcterms:W3CDTF">2023-07-24T08:06:02Z</dcterms:created>
  <dcterms:modified xsi:type="dcterms:W3CDTF">2025-02-25T14:38:54Z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