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9" r:id="rId4"/>
    <p:sldId id="270" r:id="rId5"/>
    <p:sldId id="257" r:id="rId6"/>
    <p:sldId id="258" r:id="rId7"/>
    <p:sldId id="260" r:id="rId8"/>
    <p:sldId id="261" r:id="rId9"/>
    <p:sldId id="263" r:id="rId10"/>
    <p:sldId id="262" r:id="rId11"/>
    <p:sldId id="265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8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09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9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90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7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1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2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0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0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8AFB-3637-4640-A447-AEA2D6846CF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FB89-2AFB-44B6-B4D2-B8835BD945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1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700" y="1003300"/>
            <a:ext cx="10083800" cy="4229100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Arial Black" panose="020B0A04020102020204" pitchFamily="34" charset="0"/>
              </a:rPr>
              <a:t>Borrower Segmentation and Credit Risk Profiling using Clustering Techniques</a:t>
            </a:r>
            <a:endParaRPr lang="en-US" sz="5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Clusters Review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Cluster 2 (Moderate Risk Borrowers with partial payments)</a:t>
            </a:r>
          </a:p>
          <a:p>
            <a:pPr lvl="1"/>
            <a:r>
              <a:rPr lang="en-US" dirty="0" smtClean="0"/>
              <a:t>Highest loan age among groups with partial repayments.</a:t>
            </a:r>
          </a:p>
          <a:p>
            <a:pPr lvl="1"/>
            <a:r>
              <a:rPr lang="en-US" dirty="0" smtClean="0"/>
              <a:t>Some fee repayments observed, yet moderate outstanding balances.</a:t>
            </a:r>
          </a:p>
          <a:p>
            <a:pPr lvl="1"/>
            <a:r>
              <a:rPr lang="en-US" dirty="0" smtClean="0"/>
              <a:t>Represents borrowers who are struggling but showing repayment initiative.</a:t>
            </a:r>
          </a:p>
          <a:p>
            <a:endParaRPr lang="en-US" dirty="0"/>
          </a:p>
          <a:p>
            <a:r>
              <a:rPr lang="en-US" dirty="0" smtClean="0"/>
              <a:t>Cluster 3 (Extreme Defaulters with Large Loans)</a:t>
            </a:r>
          </a:p>
          <a:p>
            <a:pPr lvl="1"/>
            <a:r>
              <a:rPr lang="en-US" dirty="0" smtClean="0"/>
              <a:t>Extremely high outstanding balances and fees.</a:t>
            </a:r>
          </a:p>
          <a:p>
            <a:pPr lvl="1"/>
            <a:r>
              <a:rPr lang="en-US" dirty="0" smtClean="0"/>
              <a:t>Zero revenue per loan; suggests severe non-payment.</a:t>
            </a:r>
          </a:p>
          <a:p>
            <a:pPr lvl="1"/>
            <a:r>
              <a:rPr lang="en-US" dirty="0" smtClean="0"/>
              <a:t>Represents the riskiest segment, potentially requiring legal action or write-offs.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1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Recommendations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stricter criteria for borrowing large sums of money over extended periods(as noted in clusters 1 &amp; 3) as this has shown to be problematic once the recovery stage is reached. These common features </a:t>
            </a:r>
            <a:r>
              <a:rPr lang="en-US" dirty="0" smtClean="0"/>
              <a:t>amongst </a:t>
            </a:r>
            <a:r>
              <a:rPr lang="en-US" dirty="0"/>
              <a:t>risky borrowers should be targeted and mitigated to prevent exposure of the business to averse risk.</a:t>
            </a:r>
          </a:p>
          <a:p>
            <a:endParaRPr lang="en-US" dirty="0" smtClean="0"/>
          </a:p>
          <a:p>
            <a:r>
              <a:rPr lang="en-US" dirty="0"/>
              <a:t>Generate short as well as long term </a:t>
            </a:r>
            <a:r>
              <a:rPr lang="en-US" dirty="0" smtClean="0"/>
              <a:t>strategies </a:t>
            </a:r>
            <a:r>
              <a:rPr lang="en-US" dirty="0"/>
              <a:t>to recover </a:t>
            </a:r>
            <a:r>
              <a:rPr lang="en-US" dirty="0" smtClean="0"/>
              <a:t>loan book </a:t>
            </a:r>
            <a:r>
              <a:rPr lang="en-US" dirty="0"/>
              <a:t>portfolio at risk. Short term strategies can include establishing  incentives for early/ timely loan and fees repayments.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Next Step(s)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early warning loan default detection machine-learning model</a:t>
            </a:r>
          </a:p>
          <a:p>
            <a:pPr lvl="1"/>
            <a:r>
              <a:rPr lang="en-US" dirty="0" smtClean="0"/>
              <a:t>Using time-series as well as sequential modelling to create a system that is able to detect and flag loans likely to go into default in the near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05213"/>
          </a:xfrm>
        </p:spPr>
        <p:txBody>
          <a:bodyPr/>
          <a:lstStyle/>
          <a:p>
            <a:r>
              <a:rPr lang="en-US" dirty="0"/>
              <a:t>The analysis clearly identified distinct borrower segments—low-risk, moderate-risk, </a:t>
            </a:r>
            <a:r>
              <a:rPr lang="en-US" dirty="0" smtClean="0"/>
              <a:t>high-risk, and extremely risky—based </a:t>
            </a:r>
            <a:r>
              <a:rPr lang="en-US" dirty="0"/>
              <a:t>on repayment behavior. Low-risk borrowers exhibit timely repayments and generate high revenue, while high-risk segments demonstrate prolonged non-repayment and substantial outstanding balances.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insights enable the organization to tailor lending criteria and recovery strategies, ultimately enhancing the financial health of the loan portfolio.</a:t>
            </a:r>
          </a:p>
        </p:txBody>
      </p:sp>
    </p:spTree>
    <p:extLst>
      <p:ext uri="{BB962C8B-B14F-4D97-AF65-F5344CB8AC3E}">
        <p14:creationId xmlns:p14="http://schemas.microsoft.com/office/powerpoint/2010/main" val="36327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0" y="6299200"/>
            <a:ext cx="11258550" cy="4699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Author: David Kirianja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0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39900"/>
            <a:ext cx="9523411" cy="51181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Overview</a:t>
            </a:r>
          </a:p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Main Features Influencing Loan Repayment</a:t>
            </a:r>
          </a:p>
          <a:p>
            <a:pPr lvl="1"/>
            <a:r>
              <a:rPr lang="en-US" b="1" dirty="0" smtClean="0"/>
              <a:t>Ranking of Important Features</a:t>
            </a:r>
          </a:p>
          <a:p>
            <a:r>
              <a:rPr lang="en-US" b="1" dirty="0" smtClean="0"/>
              <a:t>Loan Customer Clusters</a:t>
            </a:r>
          </a:p>
          <a:p>
            <a:pPr lvl="1"/>
            <a:r>
              <a:rPr lang="en-US" b="1" dirty="0" smtClean="0"/>
              <a:t>Clustering </a:t>
            </a:r>
            <a:r>
              <a:rPr lang="en-US" b="1" dirty="0" smtClean="0"/>
              <a:t>Visualization</a:t>
            </a:r>
          </a:p>
          <a:p>
            <a:pPr lvl="1"/>
            <a:r>
              <a:rPr lang="en-US" b="1" dirty="0" smtClean="0"/>
              <a:t>Clustering Review</a:t>
            </a:r>
          </a:p>
          <a:p>
            <a:r>
              <a:rPr lang="en-US" b="1" dirty="0" smtClean="0"/>
              <a:t>Recommendations</a:t>
            </a:r>
          </a:p>
          <a:p>
            <a:r>
              <a:rPr lang="en-US" b="1" dirty="0" smtClean="0"/>
              <a:t>Next step(s)</a:t>
            </a:r>
          </a:p>
          <a:p>
            <a:r>
              <a:rPr lang="en-US" b="1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Overview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sz="2400" dirty="0" smtClean="0"/>
              <a:t>Segment borrowers based on their repayment behavior and overall credit profile using unsupervised clustering.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sz="2400" dirty="0" smtClean="0"/>
              <a:t>Comprehensive data preparation and feature engineering</a:t>
            </a:r>
          </a:p>
          <a:p>
            <a:pPr lvl="1"/>
            <a:r>
              <a:rPr lang="en-US" sz="2400" dirty="0" smtClean="0"/>
              <a:t>Application of K-means clustering and feature importance analysis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sz="2400" dirty="0" smtClean="0"/>
              <a:t>Actionable insights for targeted risk management and tailored lending strategies</a:t>
            </a:r>
          </a:p>
          <a:p>
            <a:pPr lvl="1"/>
            <a:r>
              <a:rPr lang="en-US" sz="2400" dirty="0" smtClean="0"/>
              <a:t>Foundation for developing early warning systems for potential loan defaults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0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segments borrowers based on their repayment behavior to clearly identify credit risk levels within </a:t>
            </a:r>
            <a:r>
              <a:rPr lang="en-US" dirty="0" smtClean="0"/>
              <a:t>the business’ loan </a:t>
            </a:r>
            <a:r>
              <a:rPr lang="en-US" dirty="0"/>
              <a:t>portfolio.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grouping borrowers into low-, moderate-, and high-risk categories, we provide actionable insights to enhance risk management, tailor lending strategies, and improve loan recovery efforts.</a:t>
            </a:r>
          </a:p>
        </p:txBody>
      </p:sp>
    </p:spTree>
    <p:extLst>
      <p:ext uri="{BB962C8B-B14F-4D97-AF65-F5344CB8AC3E}">
        <p14:creationId xmlns:p14="http://schemas.microsoft.com/office/powerpoint/2010/main" val="436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latin typeface="Arial Black" panose="020B0A04020102020204" pitchFamily="34" charset="0"/>
              </a:rPr>
              <a:t>Main Features influencing loan repayment</a:t>
            </a:r>
            <a:endParaRPr lang="en-US" sz="42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94969"/>
              </p:ext>
            </p:extLst>
          </p:nvPr>
        </p:nvGraphicFramePr>
        <p:xfrm>
          <a:off x="508000" y="2097087"/>
          <a:ext cx="11163300" cy="466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962"/>
                <a:gridCol w="2650430"/>
                <a:gridCol w="6228077"/>
                <a:gridCol w="1839831"/>
              </a:tblGrid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 value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Defaulted (‘is_npl’)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Binary indicator that classifies</a:t>
                      </a:r>
                      <a:r>
                        <a:rPr lang="en-US" b="1" baseline="0" dirty="0" smtClean="0"/>
                        <a:t> loan as performing or not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Duration of loan in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r>
                        <a:rPr lang="en-US" baseline="0" dirty="0" smtClean="0"/>
                        <a:t> interest calculated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days loan interest has been calculated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r>
                        <a:rPr lang="en-US" baseline="0" dirty="0" smtClean="0"/>
                        <a:t> per loan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Ration of total revenue earned to the initial loan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Outstanding</a:t>
                      </a:r>
                      <a:r>
                        <a:rPr lang="en-US" baseline="0" dirty="0" smtClean="0"/>
                        <a:t> penalty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Penalty fees still pending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Outstanding daily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 interest that is yet to</a:t>
                      </a:r>
                      <a:r>
                        <a:rPr lang="en-US" baseline="0" dirty="0" smtClean="0"/>
                        <a:t> be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Penalty fees repayment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Penalty fees that has already been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59628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Outstanding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 of remaining</a:t>
                      </a:r>
                      <a:r>
                        <a:rPr lang="en-US" baseline="0" dirty="0" smtClean="0"/>
                        <a:t> principle, daily interest, setup fees and penalty fees yet to be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balance of loan yet to be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Outstanding Setup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Penalty fees that is yet to be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4073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Outstanding Principle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principle amount that has not been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14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>
            <a:normAutofit fontScale="90000"/>
          </a:bodyPr>
          <a:lstStyle/>
          <a:p>
            <a:r>
              <a:rPr lang="en-US" sz="4200" dirty="0" smtClean="0">
                <a:latin typeface="Arial Black" panose="020B0A04020102020204" pitchFamily="34" charset="0"/>
              </a:rPr>
              <a:t>Ranking of Important Features</a:t>
            </a:r>
            <a:endParaRPr lang="en-US" sz="42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1435100"/>
            <a:ext cx="10515600" cy="5334000"/>
          </a:xfrm>
        </p:spPr>
      </p:pic>
    </p:spTree>
    <p:extLst>
      <p:ext uri="{BB962C8B-B14F-4D97-AF65-F5344CB8AC3E}">
        <p14:creationId xmlns:p14="http://schemas.microsoft.com/office/powerpoint/2010/main" val="30773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Loan Customer Clusters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are the four distinct segments that resulted from this analysis:</a:t>
            </a:r>
          </a:p>
          <a:p>
            <a:r>
              <a:rPr lang="en-US" dirty="0" smtClean="0"/>
              <a:t>Cluster 0 (Low-risk borrowers)</a:t>
            </a:r>
          </a:p>
          <a:p>
            <a:r>
              <a:rPr lang="en-US" dirty="0" smtClean="0"/>
              <a:t>Cluster 1 (High-risk Defaulters)</a:t>
            </a:r>
          </a:p>
          <a:p>
            <a:r>
              <a:rPr lang="en-US" dirty="0" smtClean="0"/>
              <a:t>Cluster 2 (Moderate-risk borrowers with partial payments)</a:t>
            </a:r>
          </a:p>
          <a:p>
            <a:r>
              <a:rPr lang="en-US" dirty="0" smtClean="0"/>
              <a:t>Cluster 3 (Extreme Defaulters with large loans)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Cluster Visualization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9121" r="8380" b="5363"/>
          <a:stretch/>
        </p:blipFill>
        <p:spPr>
          <a:xfrm>
            <a:off x="1432067" y="1231900"/>
            <a:ext cx="9047989" cy="5638799"/>
          </a:xfrm>
        </p:spPr>
      </p:pic>
    </p:spTree>
    <p:extLst>
      <p:ext uri="{BB962C8B-B14F-4D97-AF65-F5344CB8AC3E}">
        <p14:creationId xmlns:p14="http://schemas.microsoft.com/office/powerpoint/2010/main" val="272036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Clustering Review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Cluster 0 (Low Risk Borrowers)</a:t>
            </a:r>
          </a:p>
          <a:p>
            <a:pPr lvl="1"/>
            <a:r>
              <a:rPr lang="en-US" dirty="0" smtClean="0"/>
              <a:t>Short loan age</a:t>
            </a:r>
          </a:p>
          <a:p>
            <a:pPr lvl="1"/>
            <a:r>
              <a:rPr lang="en-US" dirty="0" smtClean="0"/>
              <a:t>Minimal outstanding fees and low loan balances</a:t>
            </a:r>
          </a:p>
          <a:p>
            <a:pPr lvl="1"/>
            <a:r>
              <a:rPr lang="en-US" dirty="0" smtClean="0"/>
              <a:t>High revenue per loan, reflecting strong repayment discipline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Cluster 1 (High Risk Defaulters)</a:t>
            </a:r>
          </a:p>
          <a:p>
            <a:pPr lvl="1"/>
            <a:r>
              <a:rPr lang="en-US" dirty="0" smtClean="0"/>
              <a:t>Longer loan age and high levels of outstanding fees</a:t>
            </a:r>
          </a:p>
          <a:p>
            <a:pPr lvl="1"/>
            <a:r>
              <a:rPr lang="en-US" dirty="0" smtClean="0"/>
              <a:t>Significant unpaid balances with very low revenue per loan</a:t>
            </a:r>
          </a:p>
          <a:p>
            <a:pPr lvl="1"/>
            <a:r>
              <a:rPr lang="en-US" dirty="0" smtClean="0"/>
              <a:t>Indicates prolonged non-repayment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6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</TotalTime>
  <Words>671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Trebuchet MS</vt:lpstr>
      <vt:lpstr>Tw Cen MT</vt:lpstr>
      <vt:lpstr>Circuit</vt:lpstr>
      <vt:lpstr>Borrower Segmentation and Credit Risk Profiling using Clustering Techniques</vt:lpstr>
      <vt:lpstr>Contents</vt:lpstr>
      <vt:lpstr>Overview</vt:lpstr>
      <vt:lpstr>INTRODUCTION</vt:lpstr>
      <vt:lpstr>Main Features influencing loan repayment</vt:lpstr>
      <vt:lpstr>Ranking of Important Features</vt:lpstr>
      <vt:lpstr>Loan Customer Clusters</vt:lpstr>
      <vt:lpstr>Cluster Visualization</vt:lpstr>
      <vt:lpstr>Clustering Review</vt:lpstr>
      <vt:lpstr>Clusters Review</vt:lpstr>
      <vt:lpstr>Recommendations</vt:lpstr>
      <vt:lpstr>Next Step(s)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Borrower Segmentation and Credit Risk Profiling using Clustering Techniques</dc:title>
  <dc:creator>Hp</dc:creator>
  <cp:lastModifiedBy>Hp</cp:lastModifiedBy>
  <cp:revision>16</cp:revision>
  <dcterms:created xsi:type="dcterms:W3CDTF">2025-02-19T12:32:48Z</dcterms:created>
  <dcterms:modified xsi:type="dcterms:W3CDTF">2025-02-25T10:57:48Z</dcterms:modified>
</cp:coreProperties>
</file>