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4"/>
  </p:notesMasterIdLst>
  <p:handoutMasterIdLst>
    <p:handoutMasterId r:id="rId5"/>
  </p:handoutMasterIdLst>
  <p:sldIdLst>
    <p:sldId id="259" r:id="rId3"/>
  </p:sldIdLst>
  <p:sldSz cx="30275213" cy="42803763"/>
  <p:notesSz cx="6858000" cy="9144000"/>
  <p:defaultTextStyle>
    <a:defPPr>
      <a:defRPr lang="en-US"/>
    </a:defPPr>
    <a:lvl1pPr marL="0" algn="l" defTabSz="4298315" rtl="0" eaLnBrk="1" latinLnBrk="0" hangingPunct="1">
      <a:defRPr sz="8500" kern="1200">
        <a:solidFill>
          <a:schemeClr val="tx1"/>
        </a:solidFill>
        <a:latin typeface="+mn-lt"/>
        <a:ea typeface="+mn-ea"/>
        <a:cs typeface="+mn-cs"/>
      </a:defRPr>
    </a:lvl1pPr>
    <a:lvl2pPr marL="2149475" algn="l" defTabSz="4298315" rtl="0" eaLnBrk="1" latinLnBrk="0" hangingPunct="1">
      <a:defRPr sz="8500" kern="1200">
        <a:solidFill>
          <a:schemeClr val="tx1"/>
        </a:solidFill>
        <a:latin typeface="+mn-lt"/>
        <a:ea typeface="+mn-ea"/>
        <a:cs typeface="+mn-cs"/>
      </a:defRPr>
    </a:lvl2pPr>
    <a:lvl3pPr marL="4298315" algn="l" defTabSz="4298315" rtl="0" eaLnBrk="1" latinLnBrk="0" hangingPunct="1">
      <a:defRPr sz="8500" kern="1200">
        <a:solidFill>
          <a:schemeClr val="tx1"/>
        </a:solidFill>
        <a:latin typeface="+mn-lt"/>
        <a:ea typeface="+mn-ea"/>
        <a:cs typeface="+mn-cs"/>
      </a:defRPr>
    </a:lvl3pPr>
    <a:lvl4pPr marL="6447790" algn="l" defTabSz="4298315" rtl="0" eaLnBrk="1" latinLnBrk="0" hangingPunct="1">
      <a:defRPr sz="8500" kern="1200">
        <a:solidFill>
          <a:schemeClr val="tx1"/>
        </a:solidFill>
        <a:latin typeface="+mn-lt"/>
        <a:ea typeface="+mn-ea"/>
        <a:cs typeface="+mn-cs"/>
      </a:defRPr>
    </a:lvl4pPr>
    <a:lvl5pPr marL="8596630" algn="l" defTabSz="4298315" rtl="0" eaLnBrk="1" latinLnBrk="0" hangingPunct="1">
      <a:defRPr sz="8500" kern="1200">
        <a:solidFill>
          <a:schemeClr val="tx1"/>
        </a:solidFill>
        <a:latin typeface="+mn-lt"/>
        <a:ea typeface="+mn-ea"/>
        <a:cs typeface="+mn-cs"/>
      </a:defRPr>
    </a:lvl5pPr>
    <a:lvl6pPr marL="10746105" algn="l" defTabSz="4298315" rtl="0" eaLnBrk="1" latinLnBrk="0" hangingPunct="1">
      <a:defRPr sz="8500" kern="1200">
        <a:solidFill>
          <a:schemeClr val="tx1"/>
        </a:solidFill>
        <a:latin typeface="+mn-lt"/>
        <a:ea typeface="+mn-ea"/>
        <a:cs typeface="+mn-cs"/>
      </a:defRPr>
    </a:lvl6pPr>
    <a:lvl7pPr marL="12894945" algn="l" defTabSz="4298315" rtl="0" eaLnBrk="1" latinLnBrk="0" hangingPunct="1">
      <a:defRPr sz="8500" kern="1200">
        <a:solidFill>
          <a:schemeClr val="tx1"/>
        </a:solidFill>
        <a:latin typeface="+mn-lt"/>
        <a:ea typeface="+mn-ea"/>
        <a:cs typeface="+mn-cs"/>
      </a:defRPr>
    </a:lvl7pPr>
    <a:lvl8pPr marL="15044420" algn="l" defTabSz="4298315" rtl="0" eaLnBrk="1" latinLnBrk="0" hangingPunct="1">
      <a:defRPr sz="8500" kern="1200">
        <a:solidFill>
          <a:schemeClr val="tx1"/>
        </a:solidFill>
        <a:latin typeface="+mn-lt"/>
        <a:ea typeface="+mn-ea"/>
        <a:cs typeface="+mn-cs"/>
      </a:defRPr>
    </a:lvl8pPr>
    <a:lvl9pPr marL="17193895" algn="l" defTabSz="4298315"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214">
          <p15:clr>
            <a:srgbClr val="A4A3A4"/>
          </p15:clr>
        </p15:guide>
        <p15:guide id="2" orient="horz">
          <p15:clr>
            <a:srgbClr val="A4A3A4"/>
          </p15:clr>
        </p15:guide>
        <p15:guide id="3" pos="405">
          <p15:clr>
            <a:srgbClr val="A4A3A4"/>
          </p15:clr>
        </p15:guide>
        <p15:guide id="4" pos="1864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26" autoAdjust="0"/>
    <p:restoredTop sz="94763" autoAdjust="0"/>
  </p:normalViewPr>
  <p:slideViewPr>
    <p:cSldViewPr snapToGrid="0" snapToObjects="1" showGuides="1">
      <p:cViewPr>
        <p:scale>
          <a:sx n="25" d="100"/>
          <a:sy n="25" d="100"/>
        </p:scale>
        <p:origin x="2094" y="-3558"/>
      </p:cViewPr>
      <p:guideLst>
        <p:guide orient="horz" pos="26214"/>
        <p:guide orient="horz"/>
        <p:guide pos="405"/>
        <p:guide pos="186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4" d="100"/>
          <a:sy n="74" d="100"/>
        </p:scale>
        <p:origin x="2166"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t>3/15/2025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t>3/15/2025</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4298315" rtl="0" eaLnBrk="1" latinLnBrk="0" hangingPunct="1">
      <a:defRPr sz="5800" kern="1200">
        <a:solidFill>
          <a:schemeClr val="tx1"/>
        </a:solidFill>
        <a:latin typeface="+mn-lt"/>
        <a:ea typeface="+mn-ea"/>
        <a:cs typeface="+mn-cs"/>
      </a:defRPr>
    </a:lvl1pPr>
    <a:lvl2pPr marL="2149475" algn="l" defTabSz="4298315" rtl="0" eaLnBrk="1" latinLnBrk="0" hangingPunct="1">
      <a:defRPr sz="5800" kern="1200">
        <a:solidFill>
          <a:schemeClr val="tx1"/>
        </a:solidFill>
        <a:latin typeface="+mn-lt"/>
        <a:ea typeface="+mn-ea"/>
        <a:cs typeface="+mn-cs"/>
      </a:defRPr>
    </a:lvl2pPr>
    <a:lvl3pPr marL="4298315" algn="l" defTabSz="4298315" rtl="0" eaLnBrk="1" latinLnBrk="0" hangingPunct="1">
      <a:defRPr sz="5800" kern="1200">
        <a:solidFill>
          <a:schemeClr val="tx1"/>
        </a:solidFill>
        <a:latin typeface="+mn-lt"/>
        <a:ea typeface="+mn-ea"/>
        <a:cs typeface="+mn-cs"/>
      </a:defRPr>
    </a:lvl3pPr>
    <a:lvl4pPr marL="6447790" algn="l" defTabSz="4298315" rtl="0" eaLnBrk="1" latinLnBrk="0" hangingPunct="1">
      <a:defRPr sz="5800" kern="1200">
        <a:solidFill>
          <a:schemeClr val="tx1"/>
        </a:solidFill>
        <a:latin typeface="+mn-lt"/>
        <a:ea typeface="+mn-ea"/>
        <a:cs typeface="+mn-cs"/>
      </a:defRPr>
    </a:lvl4pPr>
    <a:lvl5pPr marL="8596630" algn="l" defTabSz="4298315" rtl="0" eaLnBrk="1" latinLnBrk="0" hangingPunct="1">
      <a:defRPr sz="5800" kern="1200">
        <a:solidFill>
          <a:schemeClr val="tx1"/>
        </a:solidFill>
        <a:latin typeface="+mn-lt"/>
        <a:ea typeface="+mn-ea"/>
        <a:cs typeface="+mn-cs"/>
      </a:defRPr>
    </a:lvl5pPr>
    <a:lvl6pPr marL="10746105" algn="l" defTabSz="4298315" rtl="0" eaLnBrk="1" latinLnBrk="0" hangingPunct="1">
      <a:defRPr sz="5800" kern="1200">
        <a:solidFill>
          <a:schemeClr val="tx1"/>
        </a:solidFill>
        <a:latin typeface="+mn-lt"/>
        <a:ea typeface="+mn-ea"/>
        <a:cs typeface="+mn-cs"/>
      </a:defRPr>
    </a:lvl6pPr>
    <a:lvl7pPr marL="12894945" algn="l" defTabSz="4298315" rtl="0" eaLnBrk="1" latinLnBrk="0" hangingPunct="1">
      <a:defRPr sz="5800" kern="1200">
        <a:solidFill>
          <a:schemeClr val="tx1"/>
        </a:solidFill>
        <a:latin typeface="+mn-lt"/>
        <a:ea typeface="+mn-ea"/>
        <a:cs typeface="+mn-cs"/>
      </a:defRPr>
    </a:lvl7pPr>
    <a:lvl8pPr marL="15044420" algn="l" defTabSz="4298315" rtl="0" eaLnBrk="1" latinLnBrk="0" hangingPunct="1">
      <a:defRPr sz="5800" kern="1200">
        <a:solidFill>
          <a:schemeClr val="tx1"/>
        </a:solidFill>
        <a:latin typeface="+mn-lt"/>
        <a:ea typeface="+mn-ea"/>
        <a:cs typeface="+mn-cs"/>
      </a:defRPr>
    </a:lvl8pPr>
    <a:lvl9pPr marL="17193895" algn="l" defTabSz="4298315"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0CMx140CM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6351522"/>
            <a:ext cx="14299153" cy="897605"/>
          </a:xfrm>
          <a:prstGeom prst="rect">
            <a:avLst/>
          </a:prstGeom>
        </p:spPr>
        <p:txBody>
          <a:bodyPr wrap="square" lIns="223877" tIns="223877" rIns="223877" bIns="223877"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5612596"/>
            <a:ext cx="14287866" cy="734849"/>
          </a:xfrm>
          <a:prstGeom prst="rect">
            <a:avLst/>
          </a:prstGeom>
          <a:solidFill>
            <a:schemeClr val="accent5">
              <a:lumMod val="50000"/>
            </a:schemeClr>
          </a:solidFill>
        </p:spPr>
        <p:txBody>
          <a:bodyPr wrap="square" lIns="89551" tIns="89551" rIns="89551" bIns="89551" anchor="t" anchorCtr="0">
            <a:spAutoFit/>
          </a:bodyPr>
          <a:lstStyle>
            <a:lvl1pPr marL="0" indent="0" algn="ctr">
              <a:buNone/>
              <a:defRPr sz="36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23691" y="12033998"/>
            <a:ext cx="14291358" cy="734849"/>
          </a:xfrm>
          <a:prstGeom prst="rect">
            <a:avLst/>
          </a:prstGeom>
          <a:solidFill>
            <a:schemeClr val="accent5">
              <a:lumMod val="50000"/>
            </a:schemeClr>
          </a:solidFill>
        </p:spPr>
        <p:txBody>
          <a:bodyPr wrap="square" lIns="89551" tIns="89551" rIns="89551" bIns="89551" anchor="t" anchorCtr="0">
            <a:spAutoFit/>
          </a:bodyPr>
          <a:lstStyle>
            <a:lvl1pPr marL="0" indent="0" algn="ctr">
              <a:buNone/>
              <a:defRPr sz="3600" b="1" u="none" baseline="0">
                <a:solidFill>
                  <a:schemeClr val="bg1"/>
                </a:solidFill>
                <a:latin typeface="Century Gothic" panose="020B0502020202020204" pitchFamily="34" charset="0"/>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5612596"/>
            <a:ext cx="14287682" cy="734849"/>
          </a:xfrm>
          <a:prstGeom prst="rect">
            <a:avLst/>
          </a:prstGeom>
          <a:solidFill>
            <a:schemeClr val="accent5">
              <a:lumMod val="50000"/>
            </a:schemeClr>
          </a:solidFill>
        </p:spPr>
        <p:txBody>
          <a:bodyPr wrap="square" lIns="89551" tIns="89551" rIns="89551" bIns="89551" anchor="t" anchorCtr="0">
            <a:spAutoFit/>
          </a:bodyPr>
          <a:lstStyle>
            <a:lvl1pPr marL="0" indent="0" algn="ctr">
              <a:buNone/>
              <a:defRPr sz="3600"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6351522"/>
            <a:ext cx="14287682" cy="897605"/>
          </a:xfrm>
          <a:prstGeom prst="rect">
            <a:avLst/>
          </a:prstGeom>
        </p:spPr>
        <p:txBody>
          <a:bodyPr wrap="square" lIns="223877" tIns="223877" rIns="223877" bIns="223877"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143082" y="30764007"/>
            <a:ext cx="14283756" cy="734849"/>
          </a:xfrm>
          <a:prstGeom prst="rect">
            <a:avLst/>
          </a:prstGeom>
          <a:solidFill>
            <a:schemeClr val="accent5">
              <a:lumMod val="50000"/>
            </a:schemeClr>
          </a:solidFill>
        </p:spPr>
        <p:txBody>
          <a:bodyPr wrap="square" lIns="89551" tIns="89551" rIns="89551" bIns="89551" anchor="t" anchorCtr="0">
            <a:spAutoFit/>
          </a:bodyPr>
          <a:lstStyle>
            <a:lvl1pPr marL="0" indent="0" algn="ctr">
              <a:buNone/>
              <a:defRPr sz="3600"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5137606" y="31557290"/>
            <a:ext cx="14289232" cy="897605"/>
          </a:xfrm>
          <a:prstGeom prst="rect">
            <a:avLst/>
          </a:prstGeom>
        </p:spPr>
        <p:txBody>
          <a:bodyPr wrap="square" lIns="223877" tIns="223877" rIns="223877" bIns="223877"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9879" y="38373782"/>
            <a:ext cx="14276605" cy="734849"/>
          </a:xfrm>
          <a:prstGeom prst="rect">
            <a:avLst/>
          </a:prstGeom>
          <a:solidFill>
            <a:schemeClr val="accent5">
              <a:lumMod val="50000"/>
            </a:schemeClr>
          </a:solidFill>
        </p:spPr>
        <p:txBody>
          <a:bodyPr wrap="square" lIns="89551" tIns="89551" rIns="89551" bIns="89551" anchor="t" anchorCtr="0">
            <a:spAutoFit/>
          </a:bodyPr>
          <a:lstStyle>
            <a:lvl1pPr marL="0" indent="0" algn="ctr">
              <a:buNone/>
              <a:defRPr sz="36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8804" y="39187065"/>
            <a:ext cx="14283756" cy="897605"/>
          </a:xfrm>
          <a:prstGeom prst="rect">
            <a:avLst/>
          </a:prstGeom>
        </p:spPr>
        <p:txBody>
          <a:bodyPr wrap="square" lIns="223877" tIns="223877" rIns="223877" bIns="223877"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11171" y="12829142"/>
            <a:ext cx="14300387" cy="897605"/>
          </a:xfrm>
          <a:prstGeom prst="rect">
            <a:avLst/>
          </a:prstGeom>
        </p:spPr>
        <p:txBody>
          <a:bodyPr wrap="square" lIns="223877" tIns="223877" rIns="223877" bIns="223877"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8" y="2637291"/>
            <a:ext cx="22093415" cy="632103"/>
          </a:xfrm>
          <a:prstGeom prst="rect">
            <a:avLst/>
          </a:prstGeom>
        </p:spPr>
        <p:txBody>
          <a:bodyPr lIns="77349" tIns="38675" rIns="77349" bIns="38675" anchor="t" anchorCtr="0">
            <a:spAutoFit/>
          </a:bodyPr>
          <a:lstStyle>
            <a:lvl1pPr marL="0" indent="0" algn="ctr">
              <a:buFontTx/>
              <a:buNone/>
              <a:defRPr sz="3600">
                <a:solidFill>
                  <a:schemeClr val="bg1"/>
                </a:solidFill>
                <a:latin typeface="Century Gothic" panose="020B0502020202020204" pitchFamily="34" charset="0"/>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8" y="1600973"/>
            <a:ext cx="22093415" cy="816769"/>
          </a:xfrm>
          <a:prstGeom prst="rect">
            <a:avLst/>
          </a:prstGeom>
        </p:spPr>
        <p:txBody>
          <a:bodyPr lIns="77349" tIns="38675" rIns="77349" bIns="38675" anchor="t" anchorCtr="0">
            <a:spAutoFit/>
          </a:bodyPr>
          <a:lstStyle>
            <a:lvl1pPr marL="0" indent="0" algn="ctr">
              <a:buFontTx/>
              <a:buNone/>
              <a:defRPr sz="4800">
                <a:solidFill>
                  <a:schemeClr val="bg1"/>
                </a:solidFill>
                <a:latin typeface="Century Gothic" panose="020B0502020202020204" pitchFamily="34" charset="0"/>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01500"/>
            <a:ext cx="22093415" cy="1186101"/>
          </a:xfrm>
          <a:prstGeom prst="rect">
            <a:avLst/>
          </a:prstGeom>
        </p:spPr>
        <p:txBody>
          <a:bodyPr lIns="77349" tIns="38675" rIns="77349" bIns="38675" anchor="t" anchorCtr="0">
            <a:spAutoFit/>
          </a:bodyPr>
          <a:lstStyle>
            <a:lvl1pPr marL="0" indent="0" algn="ctr">
              <a:buFontTx/>
              <a:buNone/>
              <a:defRPr sz="7200" b="1">
                <a:solidFill>
                  <a:schemeClr val="bg1"/>
                </a:solidFill>
                <a:latin typeface="Century Gothic" panose="020B0502020202020204" pitchFamily="34" charset="0"/>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
        <p:nvSpPr>
          <p:cNvPr id="15" name="Text Placeholder 5"/>
          <p:cNvSpPr>
            <a:spLocks noGrp="1"/>
          </p:cNvSpPr>
          <p:nvPr>
            <p:ph type="body" sz="quarter" idx="154" hasCustomPrompt="1"/>
          </p:nvPr>
        </p:nvSpPr>
        <p:spPr>
          <a:xfrm>
            <a:off x="611171" y="21244368"/>
            <a:ext cx="14287682" cy="734849"/>
          </a:xfrm>
          <a:prstGeom prst="rect">
            <a:avLst/>
          </a:prstGeom>
          <a:solidFill>
            <a:schemeClr val="accent5">
              <a:lumMod val="50000"/>
            </a:schemeClr>
          </a:solidFill>
        </p:spPr>
        <p:txBody>
          <a:bodyPr wrap="square" lIns="89551" tIns="89551" rIns="89551" bIns="89551" anchor="t" anchorCtr="0">
            <a:spAutoFit/>
          </a:bodyPr>
          <a:lstStyle>
            <a:lvl1pPr marL="0" indent="0" algn="ctr">
              <a:buNone/>
              <a:defRPr sz="3600" b="1" u="none" baseline="0">
                <a:solidFill>
                  <a:schemeClr val="bg1"/>
                </a:solidFill>
                <a:latin typeface="Century Gothic" panose="020B0502020202020204" pitchFamily="34" charset="0"/>
              </a:defRPr>
            </a:lvl1pPr>
          </a:lstStyle>
          <a:p>
            <a:pPr lvl="0"/>
            <a:r>
              <a:rPr lang="en-US" dirty="0"/>
              <a:t>(click to edit)  RESULTS</a:t>
            </a:r>
          </a:p>
        </p:txBody>
      </p:sp>
      <p:sp>
        <p:nvSpPr>
          <p:cNvPr id="16" name="Text Placeholder 3"/>
          <p:cNvSpPr>
            <a:spLocks noGrp="1"/>
          </p:cNvSpPr>
          <p:nvPr>
            <p:ph type="body" sz="quarter" idx="155" hasCustomPrompt="1"/>
          </p:nvPr>
        </p:nvSpPr>
        <p:spPr>
          <a:xfrm>
            <a:off x="611171" y="21983294"/>
            <a:ext cx="14287682" cy="897605"/>
          </a:xfrm>
          <a:prstGeom prst="rect">
            <a:avLst/>
          </a:prstGeom>
        </p:spPr>
        <p:txBody>
          <a:bodyPr wrap="square" lIns="223877" tIns="223877" rIns="223877" bIns="223877"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420" indent="-559435">
              <a:defRPr sz="2500">
                <a:latin typeface="Trebuchet MS" panose="020B0603020202020204" pitchFamily="34" charset="0"/>
              </a:defRPr>
            </a:lvl2pPr>
            <a:lvl3pPr marL="2014855" indent="-559435">
              <a:defRPr sz="2500">
                <a:latin typeface="Trebuchet MS" panose="020B0603020202020204" pitchFamily="34" charset="0"/>
              </a:defRPr>
            </a:lvl3pPr>
            <a:lvl4pPr marL="2630805" indent="-615950">
              <a:defRPr sz="2500">
                <a:latin typeface="Trebuchet MS" panose="020B0603020202020204" pitchFamily="34" charset="0"/>
              </a:defRPr>
            </a:lvl4pPr>
            <a:lvl5pPr marL="3078480" indent="-447675">
              <a:defRPr sz="2500">
                <a:latin typeface="Trebuchet MS" panose="020B0603020202020204"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affiliations</a:t>
            </a:r>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authors</a:t>
            </a:r>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a:xfrm>
            <a:off x="-1" y="41605201"/>
            <a:ext cx="30275213" cy="123643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538296" y="41989161"/>
            <a:ext cx="2234591" cy="322029"/>
          </a:xfrm>
          <a:prstGeom prst="rect">
            <a:avLst/>
          </a:prstGeom>
          <a:noFill/>
          <a:ln w="9525">
            <a:noFill/>
            <a:miter lim="800000"/>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panose="020B0604020202020204" pitchFamily="34" charset="0"/>
              </a:rPr>
              <a:t>RESEARCH POSTER PRESENTATION DESIGN © 2022</a:t>
            </a:r>
          </a:p>
          <a:p>
            <a:pPr eaLnBrk="0" hangingPunct="0">
              <a:lnSpc>
                <a:spcPct val="65000"/>
              </a:lnSpc>
              <a:spcBef>
                <a:spcPct val="50000"/>
              </a:spcBef>
              <a:defRPr/>
            </a:pPr>
            <a:r>
              <a:rPr lang="en-US" sz="1000" b="1" dirty="0">
                <a:solidFill>
                  <a:schemeClr val="bg1">
                    <a:lumMod val="75000"/>
                  </a:schemeClr>
                </a:solidFill>
                <a:latin typeface="Arial" panose="020B0604020202020204" pitchFamily="34" charset="0"/>
              </a:rPr>
              <a:t>www.PosterPresentations.com</a:t>
            </a:r>
          </a:p>
        </p:txBody>
      </p:sp>
      <p:graphicFrame>
        <p:nvGraphicFramePr>
          <p:cNvPr id="3" name="Table 2"/>
          <p:cNvGraphicFramePr>
            <a:graphicFrameLocks noGrp="1"/>
          </p:cNvGraphicFramePr>
          <p:nvPr userDrawn="1"/>
        </p:nvGraphicFramePr>
        <p:xfrm>
          <a:off x="-13167360" y="34253"/>
          <a:ext cx="12558753" cy="42958254"/>
        </p:xfrm>
        <a:graphic>
          <a:graphicData uri="http://schemas.openxmlformats.org/drawingml/2006/table">
            <a:tbl>
              <a:tblPr firstRow="1" bandRow="1">
                <a:tableStyleId>{5C22544A-7EE6-4342-B048-85BDC9FD1C3A}</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anose="020B0603020202020204" pitchFamily="34" charset="0"/>
                        </a:rPr>
                        <a:t>(THIS SIDEBAR WILL NOT PRINT)</a:t>
                      </a:r>
                      <a:endParaRPr lang="en-US" sz="4400" b="1" spc="600" dirty="0">
                        <a:solidFill>
                          <a:schemeClr val="bg1"/>
                        </a:solidFill>
                        <a:latin typeface="Trebuchet MS" panose="020B0603020202020204"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5089937">
                <a:tc gridSpan="2">
                  <a:txBody>
                    <a:bodyPr/>
                    <a:lstStyle/>
                    <a:p>
                      <a:pPr defTabSz="3765550"/>
                      <a:r>
                        <a:rPr lang="en-US" sz="2800" i="0" dirty="0">
                          <a:solidFill>
                            <a:srgbClr val="D9D9D9"/>
                          </a:solidFill>
                          <a:latin typeface="Arial" panose="020B0604020202020204"/>
                          <a:cs typeface="Arial" panose="020B0604020202020204"/>
                        </a:rPr>
                        <a:t>This PowerPoint template produces a </a:t>
                      </a:r>
                      <a:r>
                        <a:rPr lang="en-US" sz="2800" i="0" dirty="0">
                          <a:solidFill>
                            <a:srgbClr val="FFC000"/>
                          </a:solidFill>
                          <a:latin typeface="Arial" panose="020B0604020202020204"/>
                          <a:cs typeface="Arial" panose="020B0604020202020204"/>
                        </a:rPr>
                        <a:t>A0 </a:t>
                      </a:r>
                      <a:r>
                        <a:rPr lang="en-US" sz="2800" i="0" dirty="0">
                          <a:solidFill>
                            <a:srgbClr val="D9D9D9"/>
                          </a:solidFill>
                          <a:latin typeface="Arial" panose="020B0604020202020204"/>
                          <a:cs typeface="Arial" panose="020B0604020202020204"/>
                        </a:rPr>
                        <a:t>presentation poster. You can use it to create your research poster by placing your title, subtitle, text, tables, charts and photos. </a:t>
                      </a:r>
                    </a:p>
                    <a:p>
                      <a:pPr defTabSz="3765550"/>
                      <a:endParaRPr lang="en-US" sz="2800" i="0" dirty="0">
                        <a:solidFill>
                          <a:srgbClr val="D9D9D9"/>
                        </a:solidFill>
                        <a:latin typeface="Arial" panose="020B0604020202020204"/>
                        <a:cs typeface="Arial" panose="020B0604020202020204"/>
                      </a:endParaRPr>
                    </a:p>
                    <a:p>
                      <a:pPr defTabSz="3765550"/>
                      <a:r>
                        <a:rPr lang="en-US" sz="2800" i="0" dirty="0">
                          <a:solidFill>
                            <a:srgbClr val="D9D9D9"/>
                          </a:solidFill>
                          <a:latin typeface="Arial" panose="020B0604020202020204"/>
                          <a:cs typeface="Arial" panose="020B0604020202020204"/>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panose="020B0604020202020204"/>
                          <a:cs typeface="Arial" panose="020B0604020202020204"/>
                        </a:rPr>
                        <a:t>PosterPresentations.com</a:t>
                      </a:r>
                      <a:r>
                        <a:rPr lang="en-US" sz="2800" i="0" dirty="0">
                          <a:solidFill>
                            <a:srgbClr val="D9D9D9"/>
                          </a:solidFill>
                          <a:latin typeface="Arial" panose="020B0604020202020204"/>
                          <a:cs typeface="Arial" panose="020B0604020202020204"/>
                        </a:rPr>
                        <a:t> and click on the  </a:t>
                      </a:r>
                      <a:r>
                        <a:rPr lang="en-US" sz="2800" i="0" dirty="0">
                          <a:solidFill>
                            <a:srgbClr val="FFC000"/>
                          </a:solidFill>
                          <a:latin typeface="Arial" panose="020B0604020202020204"/>
                          <a:cs typeface="Arial" panose="020B0604020202020204"/>
                        </a:rPr>
                        <a:t>HELP DESK</a:t>
                      </a:r>
                      <a:r>
                        <a:rPr lang="en-US" sz="2800" i="0" baseline="0" dirty="0">
                          <a:solidFill>
                            <a:srgbClr val="D9D9D9"/>
                          </a:solidFill>
                          <a:latin typeface="Arial" panose="020B0604020202020204"/>
                          <a:cs typeface="Arial" panose="020B0604020202020204"/>
                        </a:rPr>
                        <a:t> </a:t>
                      </a:r>
                      <a:r>
                        <a:rPr lang="en-US" sz="2800" i="0" dirty="0">
                          <a:solidFill>
                            <a:srgbClr val="D9D9D9"/>
                          </a:solidFill>
                          <a:latin typeface="Arial" panose="020B0604020202020204"/>
                          <a:cs typeface="Arial" panose="020B0604020202020204"/>
                        </a:rPr>
                        <a:t>tab.</a:t>
                      </a:r>
                    </a:p>
                    <a:p>
                      <a:pPr defTabSz="3765550"/>
                      <a:endParaRPr lang="en-US" sz="2800" i="0" dirty="0">
                        <a:solidFill>
                          <a:srgbClr val="D9D9D9"/>
                        </a:solidFill>
                        <a:latin typeface="Arial" panose="020B0604020202020204"/>
                        <a:cs typeface="Arial" panose="020B0604020202020204"/>
                      </a:endParaRPr>
                    </a:p>
                    <a:p>
                      <a:pPr defTabSz="3765550"/>
                      <a:r>
                        <a:rPr lang="en-US" sz="2800" i="0" dirty="0">
                          <a:solidFill>
                            <a:srgbClr val="D9D9D9"/>
                          </a:solidFill>
                          <a:latin typeface="Arial" panose="020B0604020202020204"/>
                          <a:cs typeface="Arial" panose="020B0604020202020204"/>
                        </a:rPr>
                        <a:t>To print your poster using our same-day professional printing service, go online to </a:t>
                      </a:r>
                      <a:r>
                        <a:rPr lang="en-US" sz="2800" i="0" dirty="0" err="1">
                          <a:solidFill>
                            <a:srgbClr val="FFC000"/>
                          </a:solidFill>
                          <a:latin typeface="Arial" panose="020B0604020202020204"/>
                          <a:cs typeface="Arial" panose="020B0604020202020204"/>
                        </a:rPr>
                        <a:t>PosterPresentations.com</a:t>
                      </a:r>
                      <a:r>
                        <a:rPr lang="en-US" sz="2800" i="0" dirty="0">
                          <a:solidFill>
                            <a:srgbClr val="D9D9D9"/>
                          </a:solidFill>
                          <a:latin typeface="Arial" panose="020B0604020202020204"/>
                          <a:cs typeface="Arial" panose="020B0604020202020204"/>
                        </a:rPr>
                        <a:t> and click on "</a:t>
                      </a:r>
                      <a:r>
                        <a:rPr lang="en-US" sz="2800" i="0" dirty="0">
                          <a:solidFill>
                            <a:srgbClr val="FFC000"/>
                          </a:solidFill>
                          <a:latin typeface="Arial" panose="020B0604020202020204"/>
                          <a:cs typeface="Arial" panose="020B0604020202020204"/>
                        </a:rPr>
                        <a:t>Order your poster</a:t>
                      </a:r>
                      <a:r>
                        <a:rPr lang="en-US" sz="2800" i="0" dirty="0">
                          <a:solidFill>
                            <a:srgbClr val="D9D9D9"/>
                          </a:solidFill>
                          <a:latin typeface="Arial" panose="020B0604020202020204"/>
                          <a:cs typeface="Arial" panose="020B0604020202020204"/>
                        </a:rPr>
                        <a:t>".</a:t>
                      </a:r>
                      <a:endParaRPr lang="en-US" sz="2800" b="1" dirty="0">
                        <a:solidFill>
                          <a:srgbClr val="D9D9D9"/>
                        </a:solidFill>
                        <a:latin typeface="Arial" panose="020B0604020202020204"/>
                        <a:cs typeface="Arial" panose="020B0604020202020204"/>
                      </a:endParaRPr>
                    </a:p>
                  </a:txBody>
                  <a:tcPr marL="182880" marT="137160">
                    <a:solidFill>
                      <a:srgbClr val="010101"/>
                    </a:solidFill>
                  </a:tcPr>
                </a:tc>
                <a:tc hMerge="1">
                  <a:txBody>
                    <a:bodyPr/>
                    <a:lstStyle/>
                    <a:p>
                      <a:endParaRPr lang="en-US"/>
                    </a:p>
                  </a:txBody>
                  <a:tcPr>
                    <a:solidFill>
                      <a:schemeClr val="tx1">
                        <a:lumMod val="95000"/>
                        <a:lumOff val="5000"/>
                      </a:schemeClr>
                    </a:solidFill>
                  </a:tcPr>
                </a:tc>
                <a:extLst>
                  <a:ext uri="{0D108BD9-81ED-4DB2-BD59-A6C34878D82A}">
                    <a16:rowId xmlns:a16="http://schemas.microsoft.com/office/drawing/2014/main" val="10001"/>
                  </a:ext>
                </a:extLst>
              </a:tr>
              <a:tr h="6071131">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p>
                    <a:p>
                      <a:pPr algn="ctr"/>
                      <a:r>
                        <a:rPr lang="en-US" sz="2800" dirty="0">
                          <a:solidFill>
                            <a:schemeClr val="bg1"/>
                          </a:solidFill>
                          <a:latin typeface="Arial" panose="020B0604020202020204" pitchFamily="34" charset="0"/>
                          <a:cs typeface="Arial" panose="020B0604020202020204" pitchFamily="34" charset="0"/>
                        </a:rPr>
                        <a:t>presentation poster </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A0</a:t>
                      </a:r>
                    </a:p>
                    <a:p>
                      <a:pPr marL="0" marR="0" indent="0" algn="ctr" defTabSz="5381625" rtl="0" eaLnBrk="1" fontAlgn="auto" latinLnBrk="0" hangingPunct="1">
                        <a:lnSpc>
                          <a:spcPct val="100000"/>
                        </a:lnSpc>
                        <a:spcBef>
                          <a:spcPts val="0"/>
                        </a:spcBef>
                        <a:spcAft>
                          <a:spcPts val="0"/>
                        </a:spcAft>
                        <a:buClrTx/>
                        <a:buSzTx/>
                        <a:buFontTx/>
                        <a:buNone/>
                        <a:defRPr/>
                      </a:pPr>
                      <a:r>
                        <a:rPr lang="en-US" sz="2800" dirty="0">
                          <a:solidFill>
                            <a:srgbClr val="FFC000"/>
                          </a:solidFill>
                          <a:latin typeface="Arial" panose="020B0604020202020204" pitchFamily="34" charset="0"/>
                          <a:cs typeface="Arial" panose="020B0604020202020204" pitchFamily="34" charset="0"/>
                        </a:rPr>
                        <a:t>(841mm x 1189mm)</a:t>
                      </a:r>
                    </a:p>
                    <a:p>
                      <a:pPr marL="0" marR="0" indent="0" algn="ctr" defTabSz="5381625" rtl="0" eaLnBrk="1" fontAlgn="auto" latinLnBrk="0" hangingPunct="1">
                        <a:lnSpc>
                          <a:spcPct val="100000"/>
                        </a:lnSpc>
                        <a:spcBef>
                          <a:spcPts val="0"/>
                        </a:spcBef>
                        <a:spcAft>
                          <a:spcPts val="0"/>
                        </a:spcAft>
                        <a:buClrTx/>
                        <a:buSzTx/>
                        <a:buFontTx/>
                        <a:buNone/>
                        <a:defRPr/>
                      </a:pPr>
                      <a:r>
                        <a:rPr lang="en-US" sz="2800" dirty="0">
                          <a:solidFill>
                            <a:srgbClr val="FFC000"/>
                          </a:solidFill>
                          <a:latin typeface="Arial" panose="020B0604020202020204" pitchFamily="34" charset="0"/>
                          <a:cs typeface="Arial" panose="020B0604020202020204" pitchFamily="34" charset="0"/>
                        </a:rPr>
                        <a:t>(33.11 x 46.81 inches)</a:t>
                      </a:r>
                      <a:r>
                        <a:rPr lang="en-US" sz="2800" dirty="0">
                          <a:solidFill>
                            <a:schemeClr val="bg1"/>
                          </a:solidFill>
                          <a:latin typeface="Arial" panose="020B0604020202020204" pitchFamily="34" charset="0"/>
                          <a:cs typeface="Arial" panose="020B0604020202020204" pitchFamily="34" charset="0"/>
                        </a:rPr>
                        <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r>
                        <a:rPr lang="en-US" sz="2800" b="0" baseline="0" dirty="0">
                          <a:solidFill>
                            <a:srgbClr val="FFC000"/>
                          </a:solidFill>
                          <a:latin typeface="Arial" panose="020B0604020202020204" pitchFamily="34" charset="0"/>
                          <a:cs typeface="Arial" panose="020B0604020202020204" pitchFamily="34" charset="0"/>
                        </a:rPr>
                        <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endParaRPr lang="en-US" sz="2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2"/>
                  </a:ext>
                </a:extLst>
              </a:tr>
              <a:tr h="4613954">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3"/>
                  </a:ext>
                </a:extLst>
              </a:tr>
              <a:tr h="2820929">
                <a:tc gridSpan="2">
                  <a:txBody>
                    <a:bodyPr/>
                    <a:lstStyle/>
                    <a:p>
                      <a:pPr marL="0" marR="0" lvl="0" indent="0" algn="l" defTabSz="4389120" rtl="0" eaLnBrk="1" fontAlgn="auto" latinLnBrk="0" hangingPunct="1">
                        <a:lnSpc>
                          <a:spcPct val="100000"/>
                        </a:lnSpc>
                        <a:spcBef>
                          <a:spcPts val="0"/>
                        </a:spcBef>
                        <a:spcAft>
                          <a:spcPts val="0"/>
                        </a:spcAft>
                        <a:buClrTx/>
                        <a:buSzTx/>
                        <a:buFontTx/>
                        <a:buNone/>
                        <a:defRPr/>
                      </a:pPr>
                      <a:r>
                        <a:rPr lang="en-US" sz="3200" b="1" baseline="0" dirty="0">
                          <a:solidFill>
                            <a:srgbClr val="FFC000"/>
                          </a:solidFill>
                          <a:latin typeface="Arial" panose="020B0604020202020204" pitchFamily="34" charset="0"/>
                          <a:cs typeface="Arial" panose="020B0604020202020204" pitchFamily="34" charset="0"/>
                        </a:rPr>
                        <a:t>Ruler and Guides</a:t>
                      </a:r>
                      <a:r>
                        <a:rPr lang="en-US" sz="2800" b="0" baseline="0" dirty="0">
                          <a:solidFill>
                            <a:srgbClr val="FFC000"/>
                          </a:solidFill>
                          <a:latin typeface="Arial" panose="020B0604020202020204" pitchFamily="34" charset="0"/>
                          <a:cs typeface="Arial" panose="020B0604020202020204" pitchFamily="34" charset="0"/>
                        </a:rPr>
                        <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a:p>
                  </a:txBody>
                  <a:tcPr marL="182880" marT="137160">
                    <a:solidFill>
                      <a:schemeClr val="tx1">
                        <a:lumMod val="95000"/>
                        <a:lumOff val="5000"/>
                      </a:schemeClr>
                    </a:solidFill>
                  </a:tcPr>
                </a:tc>
                <a:extLst>
                  <a:ext uri="{0D108BD9-81ED-4DB2-BD59-A6C34878D82A}">
                    <a16:rowId xmlns:a16="http://schemas.microsoft.com/office/drawing/2014/main" val="10004"/>
                  </a:ext>
                </a:extLst>
              </a:tr>
              <a:tr h="5580535">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r>
                        <a:rPr lang="en-US" sz="2800" b="0" baseline="0" dirty="0">
                          <a:solidFill>
                            <a:schemeClr val="bg1"/>
                          </a:solidFill>
                          <a:latin typeface="Arial" panose="020B0604020202020204" pitchFamily="34" charset="0"/>
                          <a:cs typeface="Arial" panose="020B0604020202020204" pitchFamily="34" charset="0"/>
                        </a:rPr>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2800" b="0" baseline="0" dirty="0">
                          <a:solidFill>
                            <a:schemeClr val="bg1"/>
                          </a:solidFill>
                          <a:latin typeface="Arial" panose="020B0604020202020204" pitchFamily="34" charset="0"/>
                          <a:cs typeface="Arial" panose="020B0604020202020204" pitchFamily="34" charset="0"/>
                        </a:rPr>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2800" b="0" baseline="0" dirty="0">
                          <a:solidFill>
                            <a:schemeClr val="bg1"/>
                          </a:solidFill>
                          <a:latin typeface="Arial" panose="020B0604020202020204" pitchFamily="34" charset="0"/>
                          <a:cs typeface="Arial" panose="020B0604020202020204" pitchFamily="34" charset="0"/>
                        </a:rPr>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2800" b="0" baseline="0" dirty="0">
                          <a:solidFill>
                            <a:schemeClr val="bg1"/>
                          </a:solidFill>
                          <a:latin typeface="Arial" panose="020B0604020202020204" pitchFamily="34" charset="0"/>
                          <a:cs typeface="Arial" panose="020B0604020202020204" pitchFamily="34" charset="0"/>
                        </a:rPr>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5"/>
                  </a:ext>
                </a:extLst>
              </a:tr>
              <a:tr h="4538017">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6"/>
                  </a:ext>
                </a:extLst>
              </a:tr>
              <a:tr h="3004905">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defRPr/>
                      </a:pPr>
                      <a:r>
                        <a:rPr kumimoji="0" lang="en-US" sz="2800" b="0" i="0" u="none" strike="noStrike" kern="1200" cap="none" spc="0" normalizeH="0" baseline="0" noProof="0" dirty="0">
                          <a:ln>
                            <a:noFill/>
                          </a:ln>
                          <a:solidFill>
                            <a:srgbClr val="D9D9D9"/>
                          </a:solidFill>
                          <a:effectLst/>
                          <a:uLnTx/>
                          <a:uFillTx/>
                          <a:latin typeface="Arial" panose="020B0604020202020204"/>
                          <a:ea typeface="+mn-ea"/>
                          <a:cs typeface="Arial" panose="020B0604020202020204"/>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2642862">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a:p>
                  </a:txBody>
                  <a:tcPr/>
                </a:tc>
                <a:extLst>
                  <a:ext uri="{0D108BD9-81ED-4DB2-BD59-A6C34878D82A}">
                    <a16:rowId xmlns:a16="http://schemas.microsoft.com/office/drawing/2014/main" val="10008"/>
                  </a:ext>
                </a:extLst>
              </a:tr>
              <a:tr h="3266912">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200" b="1" noProof="0" dirty="0">
                          <a:solidFill>
                            <a:srgbClr val="FFC000"/>
                          </a:solidFill>
                          <a:latin typeface="Arial" panose="020B0604020202020204"/>
                          <a:cs typeface="Arial" panose="020B0604020202020204"/>
                        </a:rPr>
                        <a:t>Quality check your graphics</a:t>
                      </a:r>
                    </a:p>
                    <a:p>
                      <a:pPr marL="0" marR="0" lvl="0" indent="0" algn="l" defTabSz="1518285" rtl="0" eaLnBrk="1" fontAlgn="auto" latinLnBrk="0" hangingPunct="1">
                        <a:lnSpc>
                          <a:spcPct val="100000"/>
                        </a:lnSpc>
                        <a:spcBef>
                          <a:spcPts val="0"/>
                        </a:spcBef>
                        <a:spcAft>
                          <a:spcPts val="0"/>
                        </a:spcAft>
                        <a:buClrTx/>
                        <a:buSzTx/>
                        <a:buFontTx/>
                        <a:buNone/>
                        <a:defRPr/>
                      </a:pPr>
                      <a:r>
                        <a:rPr lang="en-US" sz="2800" noProof="0" dirty="0">
                          <a:solidFill>
                            <a:srgbClr val="D9D9D9"/>
                          </a:solidFill>
                          <a:latin typeface="Arial" panose="020B0604020202020204"/>
                          <a:cs typeface="Arial" panose="020B0604020202020204"/>
                        </a:rPr>
                        <a:t>Zoom in and look at your images at 100%-200% magnification. If they look clear, they will print well. </a:t>
                      </a:r>
                    </a:p>
                  </a:txBody>
                  <a:tcPr marL="182880" marT="137160">
                    <a:solidFill>
                      <a:srgbClr val="010101"/>
                    </a:solidFill>
                  </a:tcPr>
                </a:tc>
                <a:tc hMerge="1">
                  <a:txBody>
                    <a:bodyPr/>
                    <a:lstStyle/>
                    <a:p>
                      <a:endParaRPr lang="en-US"/>
                    </a:p>
                  </a:txBody>
                  <a:tcPr>
                    <a:solidFill>
                      <a:schemeClr val="tx1">
                        <a:lumMod val="95000"/>
                        <a:lumOff val="5000"/>
                      </a:schemeClr>
                    </a:solidFill>
                  </a:tcPr>
                </a:tc>
                <a:extLst>
                  <a:ext uri="{0D108BD9-81ED-4DB2-BD59-A6C34878D82A}">
                    <a16:rowId xmlns:a16="http://schemas.microsoft.com/office/drawing/2014/main" val="10009"/>
                  </a:ext>
                </a:extLst>
              </a:tr>
              <a:tr h="3673307">
                <a:tc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2800" noProof="0" dirty="0">
                        <a:solidFill>
                          <a:schemeClr val="bg1"/>
                        </a:solidFill>
                        <a:latin typeface="Arial" panose="020B0604020202020204"/>
                        <a:cs typeface="Arial" panose="020B0604020202020204"/>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p:cNvGraphicFramePr>
            <a:graphicFrameLocks noGrp="1"/>
          </p:cNvGraphicFramePr>
          <p:nvPr userDrawn="1"/>
        </p:nvGraphicFramePr>
        <p:xfrm>
          <a:off x="30776244" y="0"/>
          <a:ext cx="12607943" cy="42781749"/>
        </p:xfrm>
        <a:graphic>
          <a:graphicData uri="http://schemas.openxmlformats.org/drawingml/2006/table">
            <a:tbl>
              <a:tblPr firstRow="1" bandRow="1">
                <a:tableStyleId>{5C22544A-7EE6-4342-B048-85BDC9FD1C3A}</a:tableStyleId>
              </a:tblPr>
              <a:tblGrid>
                <a:gridCol w="4947323">
                  <a:extLst>
                    <a:ext uri="{9D8B030D-6E8A-4147-A177-3AD203B41FA5}">
                      <a16:colId xmlns:a16="http://schemas.microsoft.com/office/drawing/2014/main" val="20000"/>
                    </a:ext>
                  </a:extLst>
                </a:gridCol>
                <a:gridCol w="1486295">
                  <a:extLst>
                    <a:ext uri="{9D8B030D-6E8A-4147-A177-3AD203B41FA5}">
                      <a16:colId xmlns:a16="http://schemas.microsoft.com/office/drawing/2014/main" val="20001"/>
                    </a:ext>
                  </a:extLst>
                </a:gridCol>
                <a:gridCol w="6174325">
                  <a:extLst>
                    <a:ext uri="{9D8B030D-6E8A-4147-A177-3AD203B41FA5}">
                      <a16:colId xmlns:a16="http://schemas.microsoft.com/office/drawing/2014/main" val="20002"/>
                    </a:ext>
                  </a:extLst>
                </a:gridCol>
              </a:tblGrid>
              <a:tr h="1660717">
                <a:tc gridSpan="3">
                  <a:txBody>
                    <a:bodyPr/>
                    <a:lstStyle/>
                    <a:p>
                      <a:pPr marL="0" marR="0" indent="0" algn="ctr" defTabSz="4389120" rtl="0" eaLnBrk="1" fontAlgn="auto" latinLnBrk="0" hangingPunct="1">
                        <a:lnSpc>
                          <a:spcPct val="100000"/>
                        </a:lnSpc>
                        <a:spcBef>
                          <a:spcPts val="0"/>
                        </a:spcBef>
                        <a:spcAft>
                          <a:spcPts val="0"/>
                        </a:spcAft>
                        <a:buClrTx/>
                        <a:buSzTx/>
                        <a:buFontTx/>
                        <a:buNone/>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anose="020B0603020202020204" pitchFamily="34" charset="0"/>
                        </a:rPr>
                        <a:t>(THIS SIDEBAR WILL NOT PRINT)</a:t>
                      </a:r>
                      <a:endParaRPr lang="en-US" sz="4400" b="1" spc="600" dirty="0">
                        <a:solidFill>
                          <a:schemeClr val="bg1"/>
                        </a:solidFill>
                        <a:latin typeface="Trebuchet MS" panose="020B0603020202020204"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8">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1">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550" rtl="0" eaLnBrk="1" fontAlgn="auto" latinLnBrk="0" hangingPunct="1">
                        <a:lnSpc>
                          <a:spcPct val="100000"/>
                        </a:lnSpc>
                        <a:spcBef>
                          <a:spcPts val="0"/>
                        </a:spcBef>
                        <a:spcAft>
                          <a:spcPts val="0"/>
                        </a:spcAft>
                        <a:buClrTx/>
                        <a:buSzTx/>
                        <a:buFontTx/>
                        <a:buNone/>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2"/>
                  </a:ext>
                </a:extLst>
              </a:tr>
              <a:tr h="2338318">
                <a:tc>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endParaRPr lang="en-US"/>
                    </a:p>
                  </a:txBody>
                  <a:tcPr marL="182880" marT="137160">
                    <a:solidFill>
                      <a:srgbClr val="010101"/>
                    </a:solidFill>
                  </a:tcPr>
                </a:tc>
                <a:extLst>
                  <a:ext uri="{0D108BD9-81ED-4DB2-BD59-A6C34878D82A}">
                    <a16:rowId xmlns:a16="http://schemas.microsoft.com/office/drawing/2014/main" val="10003"/>
                  </a:ext>
                </a:extLst>
              </a:tr>
              <a:tr h="7587261">
                <a:tc>
                  <a:txBody>
                    <a:bodyPr/>
                    <a:lstStyle/>
                    <a:p>
                      <a:pPr marL="0" marR="0" lvl="0" indent="0" algn="l" defTabSz="1518285" rtl="0" eaLnBrk="1" fontAlgn="auto" latinLnBrk="0" hangingPunct="1">
                        <a:lnSpc>
                          <a:spcPct val="100000"/>
                        </a:lnSpc>
                        <a:spcBef>
                          <a:spcPts val="0"/>
                        </a:spcBef>
                        <a:spcAft>
                          <a:spcPts val="0"/>
                        </a:spcAft>
                        <a:buClrTx/>
                        <a:buSzTx/>
                        <a:buFontTx/>
                        <a:buNone/>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endParaRPr lang="en-US"/>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0004"/>
                  </a:ext>
                </a:extLst>
              </a:tr>
              <a:tr h="6445253">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5"/>
                  </a:ext>
                </a:extLst>
              </a:tr>
              <a:tr h="7395530">
                <a:tc gridSpan="3">
                  <a:txBody>
                    <a:bodyPr/>
                    <a:lstStyle/>
                    <a:p>
                      <a:pPr marL="0" marR="0" lvl="0" indent="0" algn="l" defTabSz="1518285" rtl="0" eaLnBrk="1" fontAlgn="auto" latinLnBrk="0" hangingPunct="1">
                        <a:lnSpc>
                          <a:spcPct val="100000"/>
                        </a:lnSpc>
                        <a:spcBef>
                          <a:spcPts val="0"/>
                        </a:spcBef>
                        <a:spcAft>
                          <a:spcPts val="0"/>
                        </a:spcAft>
                        <a:buClrTx/>
                        <a:buSzTx/>
                        <a:buFontTx/>
                        <a:buNone/>
                        <a:defRPr/>
                      </a:pPr>
                      <a:r>
                        <a:rPr lang="en-US" sz="3200" b="1" noProof="0" dirty="0">
                          <a:solidFill>
                            <a:srgbClr val="FFC000"/>
                          </a:solidFill>
                          <a:latin typeface="Arial" panose="020B0604020202020204"/>
                          <a:cs typeface="Arial" panose="020B0604020202020204"/>
                        </a:rPr>
                        <a:t>How to print your poster</a:t>
                      </a:r>
                    </a:p>
                    <a:p>
                      <a:pPr marL="0" marR="0" lvl="0" indent="0" algn="l" defTabSz="114300" rtl="0" eaLnBrk="1" fontAlgn="auto" latinLnBrk="0" hangingPunct="1">
                        <a:lnSpc>
                          <a:spcPct val="100000"/>
                        </a:lnSpc>
                        <a:spcBef>
                          <a:spcPts val="0"/>
                        </a:spcBef>
                        <a:spcAft>
                          <a:spcPts val="0"/>
                        </a:spcAft>
                        <a:buClrTx/>
                        <a:buSzTx/>
                        <a:buFontTx/>
                        <a:buNone/>
                        <a:defRPr/>
                      </a:pPr>
                      <a:r>
                        <a:rPr lang="en-US" sz="2800" noProof="0" dirty="0">
                          <a:solidFill>
                            <a:srgbClr val="D9D9D9"/>
                          </a:solidFill>
                          <a:latin typeface="Arial" panose="020B0604020202020204"/>
                          <a:cs typeface="Arial" panose="020B0604020202020204"/>
                        </a:rPr>
                        <a:t>When you are ready to have your poster printed go online to </a:t>
                      </a:r>
                      <a:r>
                        <a:rPr lang="en-US" sz="2800" noProof="0" dirty="0" err="1">
                          <a:solidFill>
                            <a:srgbClr val="FFC000"/>
                          </a:solidFill>
                          <a:latin typeface="Arial" panose="020B0604020202020204"/>
                          <a:cs typeface="Arial" panose="020B0604020202020204"/>
                        </a:rPr>
                        <a:t>PosterPresentations.com</a:t>
                      </a:r>
                      <a:r>
                        <a:rPr lang="en-US" sz="2800" noProof="0" dirty="0">
                          <a:solidFill>
                            <a:srgbClr val="D9D9D9"/>
                          </a:solidFill>
                          <a:latin typeface="Arial" panose="020B0604020202020204"/>
                          <a:cs typeface="Arial" panose="020B0604020202020204"/>
                        </a:rPr>
                        <a:t> and click on the "</a:t>
                      </a:r>
                      <a:r>
                        <a:rPr lang="en-US" sz="2800" noProof="0" dirty="0">
                          <a:solidFill>
                            <a:srgbClr val="FFC000"/>
                          </a:solidFill>
                          <a:latin typeface="Arial" panose="020B0604020202020204"/>
                          <a:cs typeface="Arial" panose="020B0604020202020204"/>
                        </a:rPr>
                        <a:t>Order Your Poster</a:t>
                      </a:r>
                      <a:r>
                        <a:rPr lang="en-US" sz="2800" noProof="0" dirty="0">
                          <a:solidFill>
                            <a:srgbClr val="D9D9D9"/>
                          </a:solidFill>
                          <a:latin typeface="Arial" panose="020B0604020202020204"/>
                          <a:cs typeface="Arial" panose="020B0604020202020204"/>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defRPr/>
                      </a:pPr>
                      <a:r>
                        <a:rPr lang="en-US" sz="2800" noProof="0" dirty="0">
                          <a:solidFill>
                            <a:srgbClr val="D9D9D9"/>
                          </a:solidFill>
                          <a:latin typeface="Arial" panose="020B0604020202020204"/>
                          <a:cs typeface="Arial" panose="020B0604020202020204"/>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defRPr/>
                      </a:pPr>
                      <a:r>
                        <a:rPr lang="en-US" sz="2800" noProof="0" dirty="0">
                          <a:solidFill>
                            <a:srgbClr val="D9D9D9"/>
                          </a:solidFill>
                          <a:latin typeface="Arial" panose="020B0604020202020204"/>
                          <a:cs typeface="Arial" panose="020B0604020202020204"/>
                        </a:rPr>
                        <a:t/>
                      </a:r>
                      <a:br>
                        <a:rPr lang="en-US" sz="2800" noProof="0" dirty="0">
                          <a:solidFill>
                            <a:srgbClr val="D9D9D9"/>
                          </a:solidFill>
                          <a:latin typeface="Arial" panose="020B0604020202020204"/>
                          <a:cs typeface="Arial" panose="020B0604020202020204"/>
                        </a:rPr>
                      </a:br>
                      <a:r>
                        <a:rPr lang="en-US" sz="2800" noProof="0" dirty="0">
                          <a:solidFill>
                            <a:srgbClr val="D9D9D9"/>
                          </a:solidFill>
                          <a:latin typeface="Arial" panose="020B0604020202020204"/>
                          <a:cs typeface="Arial" panose="020B0604020202020204"/>
                        </a:rPr>
                        <a:t>Go to </a:t>
                      </a:r>
                      <a:r>
                        <a:rPr lang="en-US" sz="2800" noProof="0" dirty="0" err="1">
                          <a:solidFill>
                            <a:srgbClr val="FFC000"/>
                          </a:solidFill>
                          <a:latin typeface="Arial" panose="020B0604020202020204"/>
                          <a:cs typeface="Arial" panose="020B0604020202020204"/>
                        </a:rPr>
                        <a:t>PosterPresentations.com</a:t>
                      </a:r>
                      <a:r>
                        <a:rPr lang="en-US" sz="2800" noProof="0" dirty="0">
                          <a:solidFill>
                            <a:srgbClr val="D9D9D9"/>
                          </a:solidFill>
                          <a:latin typeface="Arial" panose="020B0604020202020204"/>
                          <a:cs typeface="Arial" panose="020B0604020202020204"/>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1458719">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982842">
                <a:tc gridSpan="2">
                  <a:txBody>
                    <a:bodyPr/>
                    <a:lstStyle/>
                    <a:p>
                      <a:pPr>
                        <a:lnSpc>
                          <a:spcPts val="2600"/>
                        </a:lnSpc>
                      </a:pPr>
                      <a:r>
                        <a:rPr lang="en-US" sz="2400" dirty="0">
                          <a:solidFill>
                            <a:schemeClr val="bg1">
                              <a:lumMod val="85000"/>
                            </a:schemeClr>
                          </a:solidFill>
                          <a:latin typeface="Arial" panose="020B0604020202020204"/>
                          <a:cs typeface="Arial" panose="020B0604020202020204"/>
                        </a:rPr>
                        <a:t>© 2022</a:t>
                      </a:r>
                      <a:r>
                        <a:rPr lang="en-US" sz="2400" baseline="0" dirty="0">
                          <a:solidFill>
                            <a:schemeClr val="bg1">
                              <a:lumMod val="85000"/>
                            </a:schemeClr>
                          </a:solidFill>
                          <a:latin typeface="Arial" panose="020B0604020202020204"/>
                          <a:cs typeface="Arial" panose="020B0604020202020204"/>
                        </a:rPr>
                        <a:t> </a:t>
                      </a:r>
                      <a:r>
                        <a:rPr lang="en-US" sz="2400" dirty="0" err="1">
                          <a:solidFill>
                            <a:schemeClr val="bg1">
                              <a:lumMod val="85000"/>
                            </a:schemeClr>
                          </a:solidFill>
                          <a:latin typeface="Arial" panose="020B0604020202020204"/>
                          <a:cs typeface="Arial" panose="020B0604020202020204"/>
                        </a:rPr>
                        <a:t>PosterPresentations.com</a:t>
                      </a:r>
                      <a:r>
                        <a:rPr lang="en-US" sz="2400" dirty="0">
                          <a:solidFill>
                            <a:schemeClr val="bg1">
                              <a:lumMod val="85000"/>
                            </a:schemeClr>
                          </a:solidFill>
                          <a:latin typeface="Arial" panose="020B0604020202020204"/>
                          <a:cs typeface="Arial" panose="020B0604020202020204"/>
                        </a:rPr>
                        <a:t/>
                      </a:r>
                      <a:br>
                        <a:rPr lang="en-US" sz="2400" dirty="0">
                          <a:solidFill>
                            <a:schemeClr val="bg1">
                              <a:lumMod val="85000"/>
                            </a:schemeClr>
                          </a:solidFill>
                          <a:latin typeface="Arial" panose="020B0604020202020204"/>
                          <a:cs typeface="Arial" panose="020B0604020202020204"/>
                        </a:rPr>
                      </a:br>
                      <a:r>
                        <a:rPr lang="en-US" sz="2400" dirty="0">
                          <a:solidFill>
                            <a:schemeClr val="bg1">
                              <a:lumMod val="85000"/>
                            </a:schemeClr>
                          </a:solidFill>
                          <a:latin typeface="Arial" panose="020B0604020202020204"/>
                          <a:cs typeface="Arial" panose="020B0604020202020204"/>
                        </a:rPr>
                        <a:t>2117 Fourth Street ,</a:t>
                      </a:r>
                      <a:r>
                        <a:rPr lang="en-US" sz="2400" baseline="0" dirty="0">
                          <a:solidFill>
                            <a:schemeClr val="bg1">
                              <a:lumMod val="85000"/>
                            </a:schemeClr>
                          </a:solidFill>
                          <a:latin typeface="Arial" panose="020B0604020202020204"/>
                          <a:cs typeface="Arial" panose="020B0604020202020204"/>
                        </a:rPr>
                        <a:t> STE C        </a:t>
                      </a:r>
                    </a:p>
                    <a:p>
                      <a:pPr>
                        <a:lnSpc>
                          <a:spcPts val="2600"/>
                        </a:lnSpc>
                      </a:pPr>
                      <a:r>
                        <a:rPr lang="en-US" sz="2400" baseline="0" dirty="0">
                          <a:solidFill>
                            <a:schemeClr val="bg1">
                              <a:lumMod val="85000"/>
                            </a:schemeClr>
                          </a:solidFill>
                          <a:latin typeface="Arial" panose="020B0604020202020204"/>
                          <a:cs typeface="Arial" panose="020B0604020202020204"/>
                        </a:rPr>
                        <a:t>Berkeley CA 94710 USA</a:t>
                      </a:r>
                      <a:endParaRPr lang="en-US" sz="2400" dirty="0">
                        <a:solidFill>
                          <a:schemeClr val="bg1">
                            <a:lumMod val="85000"/>
                          </a:schemeClr>
                        </a:solidFill>
                        <a:latin typeface="Arial" panose="020B0604020202020204"/>
                        <a:cs typeface="Arial" panose="020B0604020202020204"/>
                      </a:endParaRPr>
                    </a:p>
                  </a:txBody>
                  <a:tcPr marL="182880" marT="137160">
                    <a:solidFill>
                      <a:srgbClr val="010101"/>
                    </a:solidFill>
                  </a:tcPr>
                </a:tc>
                <a:tc hMerge="1">
                  <a:txBody>
                    <a:bodyPr/>
                    <a:lstStyle/>
                    <a:p>
                      <a:endParaRPr lang="en-US"/>
                    </a:p>
                  </a:txBody>
                  <a:tcPr marL="182880" marT="137160">
                    <a:solidFill>
                      <a:srgbClr val="010101"/>
                    </a:solidFill>
                  </a:tcPr>
                </a:tc>
                <a:tc>
                  <a:txBody>
                    <a:bodyPr/>
                    <a:lstStyle/>
                    <a:p>
                      <a:pPr marL="0" marR="0" indent="0" algn="l" defTabSz="4389120" rtl="0" eaLnBrk="1" fontAlgn="auto" latinLnBrk="0" hangingPunct="1">
                        <a:lnSpc>
                          <a:spcPct val="100000"/>
                        </a:lnSpc>
                        <a:spcBef>
                          <a:spcPts val="0"/>
                        </a:spcBef>
                        <a:spcAft>
                          <a:spcPts val="0"/>
                        </a:spcAft>
                        <a:buClrTx/>
                        <a:buSzTx/>
                        <a:buFontTx/>
                        <a:buNone/>
                        <a:defRPr/>
                      </a:pPr>
                      <a:r>
                        <a:rPr lang="en-US" sz="2800" b="1" dirty="0">
                          <a:solidFill>
                            <a:srgbClr val="D0D0D0"/>
                          </a:solidFill>
                          <a:latin typeface="Arial" panose="020B0604020202020204"/>
                          <a:cs typeface="Arial" panose="020B0604020202020204"/>
                        </a:rPr>
                        <a:t>For complete tutorials</a:t>
                      </a:r>
                      <a:r>
                        <a:rPr lang="en-US" sz="2800" b="1" baseline="0" dirty="0">
                          <a:solidFill>
                            <a:srgbClr val="D0D0D0"/>
                          </a:solidFill>
                          <a:latin typeface="Arial" panose="020B0604020202020204"/>
                          <a:cs typeface="Arial" panose="020B0604020202020204"/>
                        </a:rPr>
                        <a:t> visit:</a:t>
                      </a:r>
                    </a:p>
                    <a:p>
                      <a:pPr marL="0" marR="0" indent="0" algn="l" defTabSz="4389120" rtl="0" eaLnBrk="1" fontAlgn="auto" latinLnBrk="0" hangingPunct="1">
                        <a:lnSpc>
                          <a:spcPct val="100000"/>
                        </a:lnSpc>
                        <a:spcBef>
                          <a:spcPts val="0"/>
                        </a:spcBef>
                        <a:spcAft>
                          <a:spcPts val="0"/>
                        </a:spcAft>
                        <a:buClrTx/>
                        <a:buSzTx/>
                        <a:buFontTx/>
                        <a:buNone/>
                        <a:defRPr/>
                      </a:pPr>
                      <a:r>
                        <a:rPr lang="en-US" sz="2000" b="1" dirty="0">
                          <a:solidFill>
                            <a:srgbClr val="FFC000"/>
                          </a:solidFill>
                          <a:latin typeface="Arial" panose="020B0604020202020204"/>
                          <a:cs typeface="Arial" panose="020B0604020202020204"/>
                        </a:rPr>
                        <a:t>https://</a:t>
                      </a:r>
                      <a:r>
                        <a:rPr lang="en-US" sz="2000" b="1" dirty="0" err="1">
                          <a:solidFill>
                            <a:srgbClr val="FFC000"/>
                          </a:solidFill>
                          <a:latin typeface="Arial" panose="020B0604020202020204"/>
                          <a:cs typeface="Arial" panose="020B0604020202020204"/>
                        </a:rPr>
                        <a:t>www.posterpresentations.com</a:t>
                      </a:r>
                      <a:r>
                        <a:rPr lang="en-US" sz="2000" b="1" dirty="0">
                          <a:solidFill>
                            <a:srgbClr val="FFC000"/>
                          </a:solidFill>
                          <a:latin typeface="Arial" panose="020B0604020202020204"/>
                          <a:cs typeface="Arial" panose="020B0604020202020204"/>
                        </a:rPr>
                        <a:t>/</a:t>
                      </a:r>
                      <a:r>
                        <a:rPr lang="en-US" sz="2000" b="1" dirty="0" err="1">
                          <a:solidFill>
                            <a:srgbClr val="FFC000"/>
                          </a:solidFill>
                          <a:latin typeface="Arial" panose="020B0604020202020204"/>
                          <a:cs typeface="Arial" panose="020B0604020202020204"/>
                        </a:rPr>
                        <a:t>helpdesk.html</a:t>
                      </a:r>
                      <a:endParaRPr lang="en-US" sz="16600" dirty="0"/>
                    </a:p>
                  </a:txBody>
                  <a:tcPr marL="182880" marT="137160">
                    <a:solidFill>
                      <a:srgbClr val="010101"/>
                    </a:solidFill>
                  </a:tcPr>
                </a:tc>
                <a:extLst>
                  <a:ext uri="{0D108BD9-81ED-4DB2-BD59-A6C34878D82A}">
                    <a16:rowId xmlns:a16="http://schemas.microsoft.com/office/drawing/2014/main" val="10008"/>
                  </a:ext>
                </a:extLst>
              </a:tr>
            </a:tbl>
          </a:graphicData>
        </a:graphic>
      </p:graphicFrame>
      <p:grpSp>
        <p:nvGrpSpPr>
          <p:cNvPr id="5" name="Group 4"/>
          <p:cNvGrpSpPr/>
          <p:nvPr userDrawn="1"/>
        </p:nvGrpSpPr>
        <p:grpSpPr>
          <a:xfrm>
            <a:off x="-1" y="-29666"/>
            <a:ext cx="30275213" cy="5104586"/>
            <a:chOff x="0" y="-1"/>
            <a:chExt cx="12192000" cy="1219223"/>
          </a:xfrm>
        </p:grpSpPr>
        <p:sp>
          <p:nvSpPr>
            <p:cNvPr id="6" name="Document 5"/>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cument 6"/>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298315" rtl="0" eaLnBrk="1" latinLnBrk="0" hangingPunct="1">
        <a:spcBef>
          <a:spcPct val="0"/>
        </a:spcBef>
        <a:buNone/>
        <a:defRPr sz="8500" kern="1200">
          <a:solidFill>
            <a:schemeClr val="bg1"/>
          </a:solidFill>
          <a:latin typeface="Trebuchet MS" panose="020B0603020202020204" pitchFamily="34" charset="0"/>
          <a:ea typeface="+mj-ea"/>
          <a:cs typeface="+mj-cs"/>
        </a:defRPr>
      </a:lvl1pPr>
    </p:titleStyle>
    <p:bodyStyle>
      <a:lvl1pPr marL="1611630" indent="-1611630" algn="l" defTabSz="4298315" rtl="0" eaLnBrk="1" latinLnBrk="0" hangingPunct="1">
        <a:spcBef>
          <a:spcPct val="20000"/>
        </a:spcBef>
        <a:buFont typeface="Arial" panose="020B0604020202020204" pitchFamily="34" charset="0"/>
        <a:buChar char="•"/>
        <a:defRPr sz="15100" kern="1200">
          <a:solidFill>
            <a:schemeClr val="tx1"/>
          </a:solidFill>
          <a:latin typeface="+mn-lt"/>
          <a:ea typeface="+mn-ea"/>
          <a:cs typeface="+mn-cs"/>
        </a:defRPr>
      </a:lvl1pPr>
      <a:lvl2pPr marL="3492500" indent="-1343025" algn="l" defTabSz="4298315" rtl="0" eaLnBrk="1" latinLnBrk="0" hangingPunct="1">
        <a:spcBef>
          <a:spcPct val="20000"/>
        </a:spcBef>
        <a:buFont typeface="Arial" panose="020B0604020202020204" pitchFamily="34" charset="0"/>
        <a:buChar char="–"/>
        <a:defRPr sz="13300" kern="1200">
          <a:solidFill>
            <a:schemeClr val="tx1"/>
          </a:solidFill>
          <a:latin typeface="+mn-lt"/>
          <a:ea typeface="+mn-ea"/>
          <a:cs typeface="+mn-cs"/>
        </a:defRPr>
      </a:lvl2pPr>
      <a:lvl3pPr marL="5372735" indent="-1074420" algn="l" defTabSz="4298315"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3pPr>
      <a:lvl4pPr marL="752221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4pPr>
      <a:lvl5pPr marL="967168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5pPr>
      <a:lvl6pPr marL="1182052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p:bodyStyle>
    <p:otherStyle>
      <a:defPPr>
        <a:defRPr lang="en-US"/>
      </a:defPPr>
      <a:lvl1pPr marL="0" algn="l" defTabSz="4298315" rtl="0" eaLnBrk="1" latinLnBrk="0" hangingPunct="1">
        <a:defRPr sz="8500" kern="1200">
          <a:solidFill>
            <a:schemeClr val="tx1"/>
          </a:solidFill>
          <a:latin typeface="+mn-lt"/>
          <a:ea typeface="+mn-ea"/>
          <a:cs typeface="+mn-cs"/>
        </a:defRPr>
      </a:lvl1pPr>
      <a:lvl2pPr marL="2149475" algn="l" defTabSz="4298315" rtl="0" eaLnBrk="1" latinLnBrk="0" hangingPunct="1">
        <a:defRPr sz="8500" kern="1200">
          <a:solidFill>
            <a:schemeClr val="tx1"/>
          </a:solidFill>
          <a:latin typeface="+mn-lt"/>
          <a:ea typeface="+mn-ea"/>
          <a:cs typeface="+mn-cs"/>
        </a:defRPr>
      </a:lvl2pPr>
      <a:lvl3pPr marL="4298315" algn="l" defTabSz="4298315" rtl="0" eaLnBrk="1" latinLnBrk="0" hangingPunct="1">
        <a:defRPr sz="8500" kern="1200">
          <a:solidFill>
            <a:schemeClr val="tx1"/>
          </a:solidFill>
          <a:latin typeface="+mn-lt"/>
          <a:ea typeface="+mn-ea"/>
          <a:cs typeface="+mn-cs"/>
        </a:defRPr>
      </a:lvl3pPr>
      <a:lvl4pPr marL="6447790" algn="l" defTabSz="4298315" rtl="0" eaLnBrk="1" latinLnBrk="0" hangingPunct="1">
        <a:defRPr sz="8500" kern="1200">
          <a:solidFill>
            <a:schemeClr val="tx1"/>
          </a:solidFill>
          <a:latin typeface="+mn-lt"/>
          <a:ea typeface="+mn-ea"/>
          <a:cs typeface="+mn-cs"/>
        </a:defRPr>
      </a:lvl4pPr>
      <a:lvl5pPr marL="8596630" algn="l" defTabSz="4298315" rtl="0" eaLnBrk="1" latinLnBrk="0" hangingPunct="1">
        <a:defRPr sz="8500" kern="1200">
          <a:solidFill>
            <a:schemeClr val="tx1"/>
          </a:solidFill>
          <a:latin typeface="+mn-lt"/>
          <a:ea typeface="+mn-ea"/>
          <a:cs typeface="+mn-cs"/>
        </a:defRPr>
      </a:lvl5pPr>
      <a:lvl6pPr marL="10746105" algn="l" defTabSz="4298315" rtl="0" eaLnBrk="1" latinLnBrk="0" hangingPunct="1">
        <a:defRPr sz="8500" kern="1200">
          <a:solidFill>
            <a:schemeClr val="tx1"/>
          </a:solidFill>
          <a:latin typeface="+mn-lt"/>
          <a:ea typeface="+mn-ea"/>
          <a:cs typeface="+mn-cs"/>
        </a:defRPr>
      </a:lvl6pPr>
      <a:lvl7pPr marL="12894945" algn="l" defTabSz="4298315" rtl="0" eaLnBrk="1" latinLnBrk="0" hangingPunct="1">
        <a:defRPr sz="8500" kern="1200">
          <a:solidFill>
            <a:schemeClr val="tx1"/>
          </a:solidFill>
          <a:latin typeface="+mn-lt"/>
          <a:ea typeface="+mn-ea"/>
          <a:cs typeface="+mn-cs"/>
        </a:defRPr>
      </a:lvl7pPr>
      <a:lvl8pPr marL="15044420" algn="l" defTabSz="4298315" rtl="0" eaLnBrk="1" latinLnBrk="0" hangingPunct="1">
        <a:defRPr sz="8500" kern="1200">
          <a:solidFill>
            <a:schemeClr val="tx1"/>
          </a:solidFill>
          <a:latin typeface="+mn-lt"/>
          <a:ea typeface="+mn-ea"/>
          <a:cs typeface="+mn-cs"/>
        </a:defRPr>
      </a:lvl8pPr>
      <a:lvl9pPr marL="17193895" algn="l" defTabSz="4298315"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38296" y="41989161"/>
            <a:ext cx="2234591" cy="322029"/>
          </a:xfrm>
          <a:prstGeom prst="rect">
            <a:avLst/>
          </a:prstGeom>
          <a:noFill/>
          <a:ln w="9525">
            <a:noFill/>
            <a:miter lim="800000"/>
          </a:ln>
          <a:effectLst/>
        </p:spPr>
        <p:txBody>
          <a:bodyPr wrap="square" lIns="89381" tIns="44682" rIns="89381" bIns="44682">
            <a:spAutoFit/>
          </a:bodyPr>
          <a:lstStyle/>
          <a:p>
            <a:pPr eaLnBrk="0" hangingPunct="0">
              <a:lnSpc>
                <a:spcPct val="65000"/>
              </a:lnSpc>
              <a:spcBef>
                <a:spcPct val="50000"/>
              </a:spcBef>
              <a:defRPr/>
            </a:pPr>
            <a:r>
              <a:rPr lang="en-US" sz="500" b="1" dirty="0">
                <a:solidFill>
                  <a:schemeClr val="bg1">
                    <a:lumMod val="75000"/>
                  </a:schemeClr>
                </a:solidFill>
                <a:latin typeface="Arial" panose="020B0604020202020204" pitchFamily="34" charset="0"/>
              </a:rPr>
              <a:t>RESEARCH POSTER PRESENTATION DESIGN © 2022</a:t>
            </a:r>
          </a:p>
          <a:p>
            <a:pPr eaLnBrk="0" hangingPunct="0">
              <a:lnSpc>
                <a:spcPct val="65000"/>
              </a:lnSpc>
              <a:spcBef>
                <a:spcPct val="50000"/>
              </a:spcBef>
              <a:defRPr/>
            </a:pPr>
            <a:r>
              <a:rPr lang="en-US" sz="1000" b="1" dirty="0">
                <a:solidFill>
                  <a:schemeClr val="bg1">
                    <a:lumMod val="75000"/>
                  </a:schemeClr>
                </a:solidFill>
                <a:latin typeface="Arial" panose="020B0604020202020204" pitchFamily="34" charset="0"/>
              </a:rPr>
              <a:t>www.PosterPresentations.com</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ctr" defTabSz="4298315" rtl="0" eaLnBrk="1" latinLnBrk="0" hangingPunct="1">
        <a:spcBef>
          <a:spcPct val="0"/>
        </a:spcBef>
        <a:buNone/>
        <a:defRPr sz="8500" kern="1200">
          <a:solidFill>
            <a:schemeClr val="bg1"/>
          </a:solidFill>
          <a:latin typeface="Trebuchet MS" panose="020B0603020202020204" pitchFamily="34" charset="0"/>
          <a:ea typeface="+mj-ea"/>
          <a:cs typeface="+mj-cs"/>
        </a:defRPr>
      </a:lvl1pPr>
    </p:titleStyle>
    <p:bodyStyle>
      <a:lvl1pPr marL="1611630" indent="-1611630" algn="l" defTabSz="4298315" rtl="0" eaLnBrk="1" latinLnBrk="0" hangingPunct="1">
        <a:spcBef>
          <a:spcPct val="20000"/>
        </a:spcBef>
        <a:buFont typeface="Arial" panose="020B0604020202020204" pitchFamily="34" charset="0"/>
        <a:buChar char="•"/>
        <a:defRPr sz="15100" kern="1200">
          <a:solidFill>
            <a:schemeClr val="tx1"/>
          </a:solidFill>
          <a:latin typeface="+mn-lt"/>
          <a:ea typeface="+mn-ea"/>
          <a:cs typeface="+mn-cs"/>
        </a:defRPr>
      </a:lvl1pPr>
      <a:lvl2pPr marL="3492500" indent="-1343025" algn="l" defTabSz="4298315" rtl="0" eaLnBrk="1" latinLnBrk="0" hangingPunct="1">
        <a:spcBef>
          <a:spcPct val="20000"/>
        </a:spcBef>
        <a:buFont typeface="Arial" panose="020B0604020202020204" pitchFamily="34" charset="0"/>
        <a:buChar char="–"/>
        <a:defRPr sz="13300" kern="1200">
          <a:solidFill>
            <a:schemeClr val="tx1"/>
          </a:solidFill>
          <a:latin typeface="+mn-lt"/>
          <a:ea typeface="+mn-ea"/>
          <a:cs typeface="+mn-cs"/>
        </a:defRPr>
      </a:lvl2pPr>
      <a:lvl3pPr marL="5372735" indent="-1074420" algn="l" defTabSz="4298315"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3pPr>
      <a:lvl4pPr marL="752221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4pPr>
      <a:lvl5pPr marL="967168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5pPr>
      <a:lvl6pPr marL="1182052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p:bodyStyle>
    <p:otherStyle>
      <a:defPPr>
        <a:defRPr lang="en-US"/>
      </a:defPPr>
      <a:lvl1pPr marL="0" algn="l" defTabSz="4298315" rtl="0" eaLnBrk="1" latinLnBrk="0" hangingPunct="1">
        <a:defRPr sz="8500" kern="1200">
          <a:solidFill>
            <a:schemeClr val="tx1"/>
          </a:solidFill>
          <a:latin typeface="+mn-lt"/>
          <a:ea typeface="+mn-ea"/>
          <a:cs typeface="+mn-cs"/>
        </a:defRPr>
      </a:lvl1pPr>
      <a:lvl2pPr marL="2149475" algn="l" defTabSz="4298315" rtl="0" eaLnBrk="1" latinLnBrk="0" hangingPunct="1">
        <a:defRPr sz="8500" kern="1200">
          <a:solidFill>
            <a:schemeClr val="tx1"/>
          </a:solidFill>
          <a:latin typeface="+mn-lt"/>
          <a:ea typeface="+mn-ea"/>
          <a:cs typeface="+mn-cs"/>
        </a:defRPr>
      </a:lvl2pPr>
      <a:lvl3pPr marL="4298315" algn="l" defTabSz="4298315" rtl="0" eaLnBrk="1" latinLnBrk="0" hangingPunct="1">
        <a:defRPr sz="8500" kern="1200">
          <a:solidFill>
            <a:schemeClr val="tx1"/>
          </a:solidFill>
          <a:latin typeface="+mn-lt"/>
          <a:ea typeface="+mn-ea"/>
          <a:cs typeface="+mn-cs"/>
        </a:defRPr>
      </a:lvl3pPr>
      <a:lvl4pPr marL="6447790" algn="l" defTabSz="4298315" rtl="0" eaLnBrk="1" latinLnBrk="0" hangingPunct="1">
        <a:defRPr sz="8500" kern="1200">
          <a:solidFill>
            <a:schemeClr val="tx1"/>
          </a:solidFill>
          <a:latin typeface="+mn-lt"/>
          <a:ea typeface="+mn-ea"/>
          <a:cs typeface="+mn-cs"/>
        </a:defRPr>
      </a:lvl4pPr>
      <a:lvl5pPr marL="8596630" algn="l" defTabSz="4298315" rtl="0" eaLnBrk="1" latinLnBrk="0" hangingPunct="1">
        <a:defRPr sz="8500" kern="1200">
          <a:solidFill>
            <a:schemeClr val="tx1"/>
          </a:solidFill>
          <a:latin typeface="+mn-lt"/>
          <a:ea typeface="+mn-ea"/>
          <a:cs typeface="+mn-cs"/>
        </a:defRPr>
      </a:lvl5pPr>
      <a:lvl6pPr marL="10746105" algn="l" defTabSz="4298315" rtl="0" eaLnBrk="1" latinLnBrk="0" hangingPunct="1">
        <a:defRPr sz="8500" kern="1200">
          <a:solidFill>
            <a:schemeClr val="tx1"/>
          </a:solidFill>
          <a:latin typeface="+mn-lt"/>
          <a:ea typeface="+mn-ea"/>
          <a:cs typeface="+mn-cs"/>
        </a:defRPr>
      </a:lvl6pPr>
      <a:lvl7pPr marL="12894945" algn="l" defTabSz="4298315" rtl="0" eaLnBrk="1" latinLnBrk="0" hangingPunct="1">
        <a:defRPr sz="8500" kern="1200">
          <a:solidFill>
            <a:schemeClr val="tx1"/>
          </a:solidFill>
          <a:latin typeface="+mn-lt"/>
          <a:ea typeface="+mn-ea"/>
          <a:cs typeface="+mn-cs"/>
        </a:defRPr>
      </a:lvl7pPr>
      <a:lvl8pPr marL="15044420" algn="l" defTabSz="4298315" rtl="0" eaLnBrk="1" latinLnBrk="0" hangingPunct="1">
        <a:defRPr sz="8500" kern="1200">
          <a:solidFill>
            <a:schemeClr val="tx1"/>
          </a:solidFill>
          <a:latin typeface="+mn-lt"/>
          <a:ea typeface="+mn-ea"/>
          <a:cs typeface="+mn-cs"/>
        </a:defRPr>
      </a:lvl8pPr>
      <a:lvl9pPr marL="17193895" algn="l" defTabSz="4298315"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23691" y="6351522"/>
            <a:ext cx="14299153" cy="5191886"/>
          </a:xfrm>
        </p:spPr>
        <p:txBody>
          <a:bodyPr/>
          <a:lstStyle/>
          <a:p>
            <a:pPr algn="just"/>
            <a:r>
              <a:rPr lang="en-US" dirty="0">
                <a:solidFill>
                  <a:schemeClr val="tx1"/>
                </a:solidFill>
              </a:rPr>
              <a:t>Inconsistent and contradictory text data pose significant challenges in big data environments, affecting the accuracy of analytics and decision-making. This project, Incremental Detection of Text Inconsistencies in Big Data, leverages Hadoop for distributed storage and processing while incorporating incremental techniques to detect inconsistencies in real time. By utilizing natural language processing (NLP) and machine learning, the system identifies duplicate, contradictory, and erroneous text efficiently without reprocessing entire datasets. A frontend dashboard, built using modern JavaScript frameworks, provides visualization and real-time monitoring of inconsistencies. This approach ensures scalable, automated, and accurate data consistency checks, enhancing the reliability of large-scale textual datasets.</a:t>
            </a:r>
            <a:endParaRPr dirty="0">
              <a:solidFill>
                <a:schemeClr val="tx1"/>
              </a:solidFill>
            </a:endParaRPr>
          </a:p>
        </p:txBody>
      </p:sp>
      <p:sp>
        <p:nvSpPr>
          <p:cNvPr id="3" name="Text Placeholder 2"/>
          <p:cNvSpPr>
            <a:spLocks noGrp="1"/>
          </p:cNvSpPr>
          <p:nvPr>
            <p:ph type="body" sz="quarter" idx="11"/>
          </p:nvPr>
        </p:nvSpPr>
        <p:spPr>
          <a:xfrm>
            <a:off x="636213" y="5612596"/>
            <a:ext cx="14287866" cy="732790"/>
          </a:xfrm>
          <a:gradFill>
            <a:gsLst>
              <a:gs pos="0">
                <a:srgbClr val="E30000"/>
              </a:gs>
              <a:gs pos="100000">
                <a:srgbClr val="760303"/>
              </a:gs>
            </a:gsLst>
            <a:lin ang="5400000" scaled="0"/>
          </a:gradFill>
        </p:spPr>
        <p:txBody>
          <a:bodyPr/>
          <a:lstStyle/>
          <a:p>
            <a:r>
              <a:rPr lang="en-IN" altLang="en-US"/>
              <a:t>ABSTRACT</a:t>
            </a:r>
          </a:p>
        </p:txBody>
      </p:sp>
      <p:sp>
        <p:nvSpPr>
          <p:cNvPr id="4" name="Text Placeholder 3"/>
          <p:cNvSpPr>
            <a:spLocks noGrp="1"/>
          </p:cNvSpPr>
          <p:nvPr>
            <p:ph type="body" sz="quarter" idx="20"/>
          </p:nvPr>
        </p:nvSpPr>
        <p:spPr>
          <a:xfrm>
            <a:off x="640201" y="12399758"/>
            <a:ext cx="14291358" cy="732790"/>
          </a:xfrm>
          <a:gradFill>
            <a:gsLst>
              <a:gs pos="0">
                <a:srgbClr val="E30000"/>
              </a:gs>
              <a:gs pos="100000">
                <a:srgbClr val="760303"/>
              </a:gs>
            </a:gsLst>
            <a:lin ang="5400000" scaled="0"/>
          </a:gradFill>
        </p:spPr>
        <p:txBody>
          <a:bodyPr/>
          <a:lstStyle/>
          <a:p>
            <a:r>
              <a:rPr lang="en-IN" altLang="en-US"/>
              <a:t>INTRODUCTION</a:t>
            </a:r>
          </a:p>
        </p:txBody>
      </p:sp>
      <p:sp>
        <p:nvSpPr>
          <p:cNvPr id="5" name="Text Placeholder 4"/>
          <p:cNvSpPr>
            <a:spLocks noGrp="1"/>
          </p:cNvSpPr>
          <p:nvPr>
            <p:ph type="body" sz="quarter" idx="25"/>
          </p:nvPr>
        </p:nvSpPr>
        <p:spPr>
          <a:xfrm>
            <a:off x="15353328" y="5612596"/>
            <a:ext cx="14287682" cy="732790"/>
          </a:xfrm>
          <a:gradFill>
            <a:gsLst>
              <a:gs pos="0">
                <a:srgbClr val="E30000"/>
              </a:gs>
              <a:gs pos="100000">
                <a:srgbClr val="760303"/>
              </a:gs>
            </a:gsLst>
            <a:lin ang="5400000" scaled="0"/>
          </a:gradFill>
        </p:spPr>
        <p:txBody>
          <a:bodyPr/>
          <a:lstStyle/>
          <a:p>
            <a:r>
              <a:rPr lang="en-IN" altLang="en-US"/>
              <a:t>ALGORITHMS</a:t>
            </a:r>
          </a:p>
        </p:txBody>
      </p:sp>
      <p:sp>
        <p:nvSpPr>
          <p:cNvPr id="6" name="Text Placeholder 5"/>
          <p:cNvSpPr>
            <a:spLocks noGrp="1"/>
          </p:cNvSpPr>
          <p:nvPr>
            <p:ph type="body" sz="quarter" idx="26"/>
          </p:nvPr>
        </p:nvSpPr>
        <p:spPr>
          <a:xfrm>
            <a:off x="15370473" y="6466457"/>
            <a:ext cx="14287682" cy="9673112"/>
          </a:xfrm>
        </p:spPr>
        <p:txBody>
          <a:bodyPr/>
          <a:lstStyle/>
          <a:p>
            <a:pPr algn="just"/>
            <a:r>
              <a:rPr lang="en-US" dirty="0">
                <a:solidFill>
                  <a:schemeClr val="tx1"/>
                </a:solidFill>
              </a:rPr>
              <a:t>The Incremental Detection of Text Inconsistencies in Big Data project utilizes advanced Natural Language Processing (NLP) and machine learning algorithms to efficiently identify inconsistencies in large-scale text data. Unlike traditional batch-processing methods that require analyzing entire datasets repeatedly, this system employs incremental learning techniques to process only new or modified data. By leveraging tokenization, named entity recognition (NER), and word </a:t>
            </a:r>
            <a:r>
              <a:rPr lang="en-US" dirty="0" err="1">
                <a:solidFill>
                  <a:schemeClr val="tx1"/>
                </a:solidFill>
              </a:rPr>
              <a:t>embeddings</a:t>
            </a:r>
            <a:r>
              <a:rPr lang="en-US" dirty="0">
                <a:solidFill>
                  <a:schemeClr val="tx1"/>
                </a:solidFill>
              </a:rPr>
              <a:t> like Word2Vec or BERT, the system understands semantic relationships and detects anomalies in textual content. This ensures that inconsistencies such as contradictory statements, redundant information, or contextual errors are flagged in real time</a:t>
            </a:r>
            <a:r>
              <a:rPr lang="en-US" dirty="0" smtClean="0">
                <a:solidFill>
                  <a:schemeClr val="tx1"/>
                </a:solidFill>
              </a:rPr>
              <a:t>.</a:t>
            </a:r>
          </a:p>
          <a:p>
            <a:pPr algn="just"/>
            <a:endParaRPr lang="en-US" dirty="0" smtClean="0">
              <a:solidFill>
                <a:schemeClr val="tx1"/>
              </a:solidFill>
            </a:endParaRPr>
          </a:p>
          <a:p>
            <a:pPr algn="just"/>
            <a:r>
              <a:rPr lang="en-US" dirty="0" smtClean="0">
                <a:solidFill>
                  <a:schemeClr val="tx1"/>
                </a:solidFill>
              </a:rPr>
              <a:t>To </a:t>
            </a:r>
            <a:r>
              <a:rPr lang="en-US" dirty="0">
                <a:solidFill>
                  <a:schemeClr val="tx1"/>
                </a:solidFill>
              </a:rPr>
              <a:t>handle massive datasets efficiently, the system integrates Hadoop’s distributed processing framework, allowing data to be divided into smaller parts and processed in parallel. Unsupervised learning techniques like clustering (K-Means or DBSCAN) help group similar text patterns, while supervised models such as Decision Trees or Transformer-based deep learning models improve detection accuracy. By continuously updating models based on new data streams, the system ensures adaptability to evolving patterns of inconsistencies. The detected anomalies are then stored and visualized on a dashboard for further analysis, making the system highly efficient and scalable for big data applications.</a:t>
            </a:r>
            <a:endParaRPr lang="en-US" dirty="0">
              <a:solidFill>
                <a:schemeClr val="tx1"/>
              </a:solidFill>
            </a:endParaRPr>
          </a:p>
        </p:txBody>
      </p:sp>
      <p:sp>
        <p:nvSpPr>
          <p:cNvPr id="7" name="Text Placeholder 6"/>
          <p:cNvSpPr>
            <a:spLocks noGrp="1"/>
          </p:cNvSpPr>
          <p:nvPr>
            <p:ph type="body" sz="quarter" idx="27"/>
          </p:nvPr>
        </p:nvSpPr>
        <p:spPr>
          <a:xfrm>
            <a:off x="15353267" y="17426467"/>
            <a:ext cx="14283756" cy="732790"/>
          </a:xfrm>
          <a:gradFill>
            <a:gsLst>
              <a:gs pos="0">
                <a:srgbClr val="E30000"/>
              </a:gs>
              <a:gs pos="100000">
                <a:srgbClr val="760303"/>
              </a:gs>
            </a:gsLst>
            <a:lin ang="5400000" scaled="0"/>
          </a:gradFill>
        </p:spPr>
        <p:txBody>
          <a:bodyPr/>
          <a:lstStyle/>
          <a:p>
            <a:r>
              <a:rPr lang="en-IN" altLang="en-US"/>
              <a:t>RESULTS</a:t>
            </a:r>
          </a:p>
        </p:txBody>
      </p:sp>
      <p:sp>
        <p:nvSpPr>
          <p:cNvPr id="8" name="Text Placeholder 7"/>
          <p:cNvSpPr>
            <a:spLocks noGrp="1"/>
          </p:cNvSpPr>
          <p:nvPr>
            <p:ph type="body" sz="quarter" idx="28"/>
          </p:nvPr>
        </p:nvSpPr>
        <p:spPr>
          <a:xfrm>
            <a:off x="15347156" y="18089575"/>
            <a:ext cx="14289232" cy="5191886"/>
          </a:xfrm>
        </p:spPr>
        <p:txBody>
          <a:bodyPr/>
          <a:lstStyle/>
          <a:p>
            <a:pPr algn="just"/>
            <a:r>
              <a:rPr lang="en-US" dirty="0">
                <a:solidFill>
                  <a:schemeClr val="tx1"/>
                </a:solidFill>
              </a:rPr>
              <a:t>The results of the Incremental Detection of Text Inconsistencies in Big Data project demonstrate significant improvements in efficiency and accuracy compared to traditional batch-processing methods. By leveraging Hadoop's distributed framework, the system processes large volumes of text data incrementally, reducing computational overhead. The use of NLP techniques and machine learning models enables precise detection of inconsistencies, with higher recall and precision rates. Real-time updates ensure that newly added or modified data is analyzed without reprocessing the entire dataset, making the system scalable for big data applications. The detected inconsistencies are effectively visualized through a user-friendly dashboard, allowing for quick insights and decision-making.</a:t>
            </a:r>
            <a:endParaRPr lang="en-US" dirty="0">
              <a:solidFill>
                <a:schemeClr val="tx1"/>
              </a:solidFill>
            </a:endParaRPr>
          </a:p>
        </p:txBody>
      </p:sp>
      <p:sp>
        <p:nvSpPr>
          <p:cNvPr id="9" name="Text Placeholder 8"/>
          <p:cNvSpPr>
            <a:spLocks noGrp="1"/>
          </p:cNvSpPr>
          <p:nvPr>
            <p:ph type="body" sz="quarter" idx="29"/>
          </p:nvPr>
        </p:nvSpPr>
        <p:spPr>
          <a:xfrm>
            <a:off x="15575619" y="31357032"/>
            <a:ext cx="14276605" cy="732790"/>
          </a:xfrm>
          <a:gradFill>
            <a:gsLst>
              <a:gs pos="0">
                <a:srgbClr val="E30000"/>
              </a:gs>
              <a:gs pos="100000">
                <a:srgbClr val="760303"/>
              </a:gs>
            </a:gsLst>
            <a:lin ang="5400000" scaled="0"/>
          </a:gradFill>
        </p:spPr>
        <p:txBody>
          <a:bodyPr/>
          <a:lstStyle/>
          <a:p>
            <a:r>
              <a:rPr lang="en-IN" altLang="en-US"/>
              <a:t>CONCLUSION</a:t>
            </a:r>
          </a:p>
        </p:txBody>
      </p:sp>
      <p:sp>
        <p:nvSpPr>
          <p:cNvPr id="10" name="Text Placeholder 9"/>
          <p:cNvSpPr>
            <a:spLocks noGrp="1"/>
          </p:cNvSpPr>
          <p:nvPr>
            <p:ph type="body" sz="quarter" idx="30"/>
          </p:nvPr>
        </p:nvSpPr>
        <p:spPr>
          <a:xfrm>
            <a:off x="15575974" y="35961900"/>
            <a:ext cx="14283756" cy="3209805"/>
          </a:xfrm>
        </p:spPr>
        <p:txBody>
          <a:bodyPr/>
          <a:lstStyle/>
          <a:p>
            <a:pPr marL="514350" indent="-514350">
              <a:buAutoNum type="arabicPeriod"/>
            </a:pPr>
            <a:r>
              <a:rPr lang="en-US" b="1" dirty="0" smtClean="0"/>
              <a:t>Dean</a:t>
            </a:r>
            <a:r>
              <a:rPr lang="en-US" b="1" dirty="0"/>
              <a:t>, J., &amp; </a:t>
            </a:r>
            <a:r>
              <a:rPr lang="en-US" b="1" dirty="0" err="1"/>
              <a:t>Ghemawat</a:t>
            </a:r>
            <a:r>
              <a:rPr lang="en-US" b="1" dirty="0"/>
              <a:t>, S. (2008).</a:t>
            </a:r>
            <a:r>
              <a:rPr lang="en-US" dirty="0"/>
              <a:t> "</a:t>
            </a:r>
            <a:r>
              <a:rPr lang="en-US" dirty="0" err="1"/>
              <a:t>MapReduce</a:t>
            </a:r>
            <a:r>
              <a:rPr lang="en-US" dirty="0"/>
              <a:t>: Simplified Data Processing on Large Clusters." </a:t>
            </a:r>
            <a:r>
              <a:rPr lang="en-US" i="1" dirty="0"/>
              <a:t>Communications of the ACM, 51</a:t>
            </a:r>
            <a:r>
              <a:rPr lang="en-US" dirty="0"/>
              <a:t>(1), </a:t>
            </a:r>
            <a:r>
              <a:rPr lang="en-US" dirty="0" smtClean="0"/>
              <a:t>107-113.</a:t>
            </a:r>
          </a:p>
          <a:p>
            <a:pPr marL="514350" indent="-514350">
              <a:buAutoNum type="arabicPeriod"/>
            </a:pPr>
            <a:r>
              <a:rPr lang="en-US" b="1" dirty="0"/>
              <a:t>Dong, X. L., &amp; Srivastava, D. (2015).</a:t>
            </a:r>
            <a:r>
              <a:rPr lang="en-US" dirty="0"/>
              <a:t> "Big Data Integration." </a:t>
            </a:r>
            <a:r>
              <a:rPr lang="en-US" i="1" dirty="0"/>
              <a:t>Handbook of Big Data Technologies</a:t>
            </a:r>
            <a:r>
              <a:rPr lang="en-US" dirty="0"/>
              <a:t>, Springer</a:t>
            </a:r>
            <a:r>
              <a:rPr lang="en-US" dirty="0" smtClean="0"/>
              <a:t>.</a:t>
            </a:r>
          </a:p>
          <a:p>
            <a:pPr marL="514350" indent="-514350">
              <a:buAutoNum type="arabicPeriod"/>
            </a:pPr>
            <a:r>
              <a:rPr lang="en-US" b="1" dirty="0"/>
              <a:t>Liu, B., &amp; Zhang, L. (2012).</a:t>
            </a:r>
            <a:r>
              <a:rPr lang="en-US" dirty="0"/>
              <a:t> "A Survey of Opinion Mining and Sentiment Analysis." </a:t>
            </a:r>
            <a:r>
              <a:rPr lang="en-US" i="1" dirty="0"/>
              <a:t>Mining Text Data</a:t>
            </a:r>
            <a:r>
              <a:rPr lang="en-US" dirty="0"/>
              <a:t>, Springer.</a:t>
            </a:r>
            <a:endParaRPr lang="en-IN" altLang="en-US" dirty="0">
              <a:solidFill>
                <a:schemeClr val="tx1"/>
              </a:solidFill>
            </a:endParaRPr>
          </a:p>
        </p:txBody>
      </p:sp>
      <p:sp>
        <p:nvSpPr>
          <p:cNvPr id="11" name="Text Placeholder 10"/>
          <p:cNvSpPr>
            <a:spLocks noGrp="1"/>
          </p:cNvSpPr>
          <p:nvPr>
            <p:ph type="body" sz="quarter" idx="96"/>
          </p:nvPr>
        </p:nvSpPr>
        <p:spPr>
          <a:xfrm>
            <a:off x="587041" y="13272372"/>
            <a:ext cx="14300387" cy="17084372"/>
          </a:xfrm>
        </p:spPr>
        <p:txBody>
          <a:bodyPr/>
          <a:lstStyle/>
          <a:p>
            <a:pPr algn="just"/>
            <a:r>
              <a:rPr lang="en-US" dirty="0">
                <a:solidFill>
                  <a:schemeClr val="tx1"/>
                </a:solidFill>
              </a:rPr>
              <a:t>In the era of big data, organizations generate and store vast amounts of textual information daily. Ensuring data consistency and accuracy is a significant challenge, as errors, inconsistencies, and contradictions can arise due to various factors such as human input mistakes, system failures, or integration issues. Traditional methods of detecting inconsistencies struggle to handle the scale and complexity of big data, leading to inefficiencies and unreliable insights. Therefore, an automated and scalable approach to detecting text inconsistencies is essential</a:t>
            </a:r>
            <a:r>
              <a:rPr lang="en-US" dirty="0" smtClean="0">
                <a:solidFill>
                  <a:schemeClr val="tx1"/>
                </a:solidFill>
              </a:rPr>
              <a:t>.</a:t>
            </a:r>
          </a:p>
          <a:p>
            <a:pPr algn="just"/>
            <a:endParaRPr lang="en-US" dirty="0">
              <a:solidFill>
                <a:schemeClr val="tx1"/>
              </a:solidFill>
            </a:endParaRPr>
          </a:p>
          <a:p>
            <a:pPr algn="just"/>
            <a:r>
              <a:rPr lang="en-US" dirty="0" smtClean="0">
                <a:solidFill>
                  <a:schemeClr val="tx1"/>
                </a:solidFill>
              </a:rPr>
              <a:t>This </a:t>
            </a:r>
            <a:r>
              <a:rPr lang="en-US" dirty="0">
                <a:solidFill>
                  <a:schemeClr val="tx1"/>
                </a:solidFill>
              </a:rPr>
              <a:t>project, Incremental Detection of Text Inconsistencies in Big Data, leverages distributed computing frameworks like Apache Spark and Hadoop to efficiently process and analyze large-scale text data. By using incremental processing techniques, the system can detect inconsistencies in real-time without the need to reprocess entire datasets, saving computational resources and improving efficiency. Hadoop provides scalable data storage, while Spark’s in-memory processing accelerates inconsistency detection across vast datasets</a:t>
            </a:r>
            <a:r>
              <a:rPr lang="en-US" dirty="0" smtClean="0">
                <a:solidFill>
                  <a:schemeClr val="tx1"/>
                </a:solidFill>
              </a:rPr>
              <a:t>.</a:t>
            </a:r>
          </a:p>
          <a:p>
            <a:pPr algn="just"/>
            <a:endParaRPr lang="en-US" dirty="0">
              <a:solidFill>
                <a:schemeClr val="tx1"/>
              </a:solidFill>
            </a:endParaRPr>
          </a:p>
          <a:p>
            <a:pPr algn="just"/>
            <a:r>
              <a:rPr lang="en-US" dirty="0" smtClean="0">
                <a:solidFill>
                  <a:schemeClr val="tx1"/>
                </a:solidFill>
              </a:rPr>
              <a:t>A </a:t>
            </a:r>
            <a:r>
              <a:rPr lang="en-US" dirty="0">
                <a:solidFill>
                  <a:schemeClr val="tx1"/>
                </a:solidFill>
              </a:rPr>
              <a:t>key feature of this system is its ability to handle various types of textual inconsistencies, including duplicate information, contradictory statements, and formatting errors. Machine learning techniques and natural language processing (NLP) methods are integrated to enhance the accuracy of detecting inconsistencies. Additionally, automated correction mechanisms can be implemented to improve data quality and reliability</a:t>
            </a:r>
            <a:r>
              <a:rPr lang="en-US" dirty="0" smtClean="0">
                <a:solidFill>
                  <a:schemeClr val="tx1"/>
                </a:solidFill>
              </a:rPr>
              <a:t>.</a:t>
            </a:r>
          </a:p>
          <a:p>
            <a:pPr algn="just"/>
            <a:endParaRPr lang="en-US" dirty="0">
              <a:solidFill>
                <a:schemeClr val="tx1"/>
              </a:solidFill>
            </a:endParaRPr>
          </a:p>
          <a:p>
            <a:pPr algn="just"/>
            <a:r>
              <a:rPr lang="en-US" dirty="0" smtClean="0">
                <a:solidFill>
                  <a:schemeClr val="tx1"/>
                </a:solidFill>
              </a:rPr>
              <a:t>The </a:t>
            </a:r>
            <a:r>
              <a:rPr lang="en-US" dirty="0">
                <a:solidFill>
                  <a:schemeClr val="tx1"/>
                </a:solidFill>
              </a:rPr>
              <a:t>project also incorporates a user-friendly frontend interface, built using modern JavaScript frameworks like React, Angular, or Vue.js, to enable seamless interaction with the system. This dashboard allows users to visualize detected inconsistencies, analyze patterns, and take corrective actions in real time. By combining powerful big data processing tools with an intuitive interface, the system ensures efficient and effective inconsistency detection</a:t>
            </a:r>
            <a:r>
              <a:rPr lang="en-US" dirty="0" smtClean="0">
                <a:solidFill>
                  <a:schemeClr val="tx1"/>
                </a:solidFill>
              </a:rPr>
              <a:t>.</a:t>
            </a:r>
          </a:p>
          <a:p>
            <a:pPr algn="just"/>
            <a:endParaRPr lang="en-US" dirty="0" smtClean="0">
              <a:solidFill>
                <a:schemeClr val="tx1"/>
              </a:solidFill>
            </a:endParaRPr>
          </a:p>
          <a:p>
            <a:pPr algn="just"/>
            <a:r>
              <a:rPr lang="en-US" dirty="0" smtClean="0">
                <a:solidFill>
                  <a:schemeClr val="tx1"/>
                </a:solidFill>
              </a:rPr>
              <a:t>Ultimately</a:t>
            </a:r>
            <a:r>
              <a:rPr lang="en-US" dirty="0">
                <a:solidFill>
                  <a:schemeClr val="tx1"/>
                </a:solidFill>
              </a:rPr>
              <a:t>, this project provides a scalable, real-time solution for improving data integrity in big data environments. Businesses, researchers, and data analysts can benefit from this approach to ensure high-quality data, leading to more reliable analytics and decision-making. By leveraging cutting-edge technologies, this project demonstrates the potential of big data solutions in maintaining data consistency and accuracy on a large scale.</a:t>
            </a:r>
            <a:endParaRPr lang="en-US" dirty="0">
              <a:solidFill>
                <a:schemeClr val="tx1"/>
              </a:solidFill>
            </a:endParaRPr>
          </a:p>
        </p:txBody>
      </p:sp>
      <p:sp>
        <p:nvSpPr>
          <p:cNvPr id="12" name="Text Placeholder 11"/>
          <p:cNvSpPr>
            <a:spLocks noGrp="1"/>
          </p:cNvSpPr>
          <p:nvPr>
            <p:ph type="body" sz="quarter" idx="150"/>
          </p:nvPr>
        </p:nvSpPr>
        <p:spPr>
          <a:xfrm>
            <a:off x="8567420" y="3001010"/>
            <a:ext cx="13435330" cy="629920"/>
          </a:xfrm>
        </p:spPr>
        <p:txBody>
          <a:bodyPr wrap="square">
            <a:scene3d>
              <a:camera prst="orthographicFront"/>
              <a:lightRig rig="threePt" dir="t"/>
            </a:scene3d>
          </a:bodyPr>
          <a:lstStyle/>
          <a:p>
            <a:pPr algn="l"/>
            <a:r>
              <a:rPr lang="en-IN" altLang="en-US">
                <a:ln w="22225">
                  <a:solidFill>
                    <a:schemeClr val="accent2"/>
                  </a:solidFill>
                  <a:prstDash val="solid"/>
                </a:ln>
                <a:solidFill>
                  <a:schemeClr val="accent2">
                    <a:lumMod val="40000"/>
                    <a:lumOff val="60000"/>
                  </a:schemeClr>
                </a:solidFill>
                <a:effectLst/>
              </a:rPr>
              <a:t>Department of Computer Science &amp; Engineering</a:t>
            </a:r>
          </a:p>
        </p:txBody>
      </p:sp>
      <p:sp>
        <p:nvSpPr>
          <p:cNvPr id="13" name="Text Placeholder 12"/>
          <p:cNvSpPr>
            <a:spLocks noGrp="1"/>
          </p:cNvSpPr>
          <p:nvPr>
            <p:ph type="body" sz="quarter" idx="151"/>
          </p:nvPr>
        </p:nvSpPr>
        <p:spPr>
          <a:xfrm>
            <a:off x="8086725" y="2125980"/>
            <a:ext cx="16455390" cy="691515"/>
          </a:xfrm>
        </p:spPr>
        <p:txBody>
          <a:bodyPr wrap="square"/>
          <a:lstStyle/>
          <a:p>
            <a:pPr algn="l"/>
            <a:r>
              <a:rPr lang="en-IN" altLang="en-US" sz="4000"/>
              <a:t>Dr. A B Pradeep Kumar, Dr. P V Nageswara Rao</a:t>
            </a:r>
          </a:p>
        </p:txBody>
      </p:sp>
      <p:sp>
        <p:nvSpPr>
          <p:cNvPr id="14" name="Text Placeholder 13"/>
          <p:cNvSpPr>
            <a:spLocks noGrp="1"/>
          </p:cNvSpPr>
          <p:nvPr>
            <p:ph type="body" sz="quarter" idx="153"/>
          </p:nvPr>
        </p:nvSpPr>
        <p:spPr>
          <a:xfrm>
            <a:off x="2738349" y="337365"/>
            <a:ext cx="22093415" cy="1553210"/>
          </a:xfrm>
        </p:spPr>
        <p:txBody>
          <a:bodyPr/>
          <a:lstStyle/>
          <a:p>
            <a:pPr algn="ctr"/>
            <a:r>
              <a:rPr lang="en-US" sz="4800"/>
              <a:t>RESOURCE AWARE, ENERGY EFFICIENT PREDICTION BASED VM PROVISIONING APPROACH FOR CLOUD DATA CENTRES</a:t>
            </a:r>
          </a:p>
        </p:txBody>
      </p:sp>
      <p:sp>
        <p:nvSpPr>
          <p:cNvPr id="15" name="Text Placeholder 14"/>
          <p:cNvSpPr>
            <a:spLocks noGrp="1"/>
          </p:cNvSpPr>
          <p:nvPr>
            <p:ph type="body" sz="quarter" idx="154"/>
          </p:nvPr>
        </p:nvSpPr>
        <p:spPr>
          <a:xfrm>
            <a:off x="644191" y="30177548"/>
            <a:ext cx="14287682" cy="732790"/>
          </a:xfrm>
          <a:gradFill>
            <a:gsLst>
              <a:gs pos="0">
                <a:srgbClr val="E30000"/>
              </a:gs>
              <a:gs pos="100000">
                <a:srgbClr val="760303"/>
              </a:gs>
            </a:gsLst>
            <a:lin ang="5400000" scaled="0"/>
          </a:gradFill>
        </p:spPr>
        <p:txBody>
          <a:bodyPr/>
          <a:lstStyle/>
          <a:p>
            <a:r>
              <a:rPr lang="en-IN" altLang="en-US"/>
              <a:t>METHODOLOGY</a:t>
            </a:r>
          </a:p>
        </p:txBody>
      </p:sp>
      <p:pic>
        <p:nvPicPr>
          <p:cNvPr id="101" name="Picture 100"/>
          <p:cNvPicPr/>
          <p:nvPr/>
        </p:nvPicPr>
        <p:blipFill>
          <a:blip r:embed="rId2"/>
          <a:stretch>
            <a:fillRect/>
          </a:stretch>
        </p:blipFill>
        <p:spPr>
          <a:xfrm>
            <a:off x="24542115" y="919480"/>
            <a:ext cx="3688715" cy="1609725"/>
          </a:xfrm>
          <a:prstGeom prst="rect">
            <a:avLst/>
          </a:prstGeom>
          <a:noFill/>
          <a:ln w="9525">
            <a:noFill/>
          </a:ln>
        </p:spPr>
      </p:pic>
      <p:sp>
        <p:nvSpPr>
          <p:cNvPr id="27" name="Text Placeholder 8"/>
          <p:cNvSpPr>
            <a:spLocks noGrp="1"/>
          </p:cNvSpPr>
          <p:nvPr/>
        </p:nvSpPr>
        <p:spPr>
          <a:xfrm>
            <a:off x="15575619" y="35287047"/>
            <a:ext cx="14276605" cy="732790"/>
          </a:xfrm>
          <a:prstGeom prst="rect">
            <a:avLst/>
          </a:prstGeom>
          <a:gradFill>
            <a:gsLst>
              <a:gs pos="0">
                <a:srgbClr val="E30000"/>
              </a:gs>
              <a:gs pos="100000">
                <a:srgbClr val="760303"/>
              </a:gs>
            </a:gsLst>
            <a:lin ang="5400000" scaled="0"/>
          </a:gradFill>
        </p:spPr>
        <p:txBody>
          <a:bodyPr wrap="square" lIns="89551" tIns="89551" rIns="89551" bIns="89551" anchor="t" anchorCtr="0">
            <a:spAutoFit/>
          </a:bodyPr>
          <a:lstStyle>
            <a:lvl1pPr marL="0" indent="0" algn="ctr" defTabSz="4298315" rtl="0" eaLnBrk="1" latinLnBrk="0" hangingPunct="1">
              <a:spcBef>
                <a:spcPct val="20000"/>
              </a:spcBef>
              <a:buFont typeface="Arial" panose="020B0604020202020204" pitchFamily="34" charset="0"/>
              <a:buNone/>
              <a:defRPr sz="3600" b="1" u="none" kern="1200" baseline="0">
                <a:solidFill>
                  <a:schemeClr val="bg1"/>
                </a:solidFill>
                <a:latin typeface="Century Gothic" panose="020B0502020202020204" pitchFamily="34" charset="0"/>
                <a:ea typeface="+mn-ea"/>
                <a:cs typeface="+mn-cs"/>
              </a:defRPr>
            </a:lvl1pPr>
            <a:lvl2pPr marL="3492500" indent="-1343025" algn="l" defTabSz="4298315" rtl="0" eaLnBrk="1" latinLnBrk="0" hangingPunct="1">
              <a:spcBef>
                <a:spcPct val="20000"/>
              </a:spcBef>
              <a:buFont typeface="Arial" panose="020B0604020202020204" pitchFamily="34" charset="0"/>
              <a:buChar char="–"/>
              <a:defRPr sz="13300" kern="1200">
                <a:solidFill>
                  <a:schemeClr val="tx1"/>
                </a:solidFill>
                <a:latin typeface="+mn-lt"/>
                <a:ea typeface="+mn-ea"/>
                <a:cs typeface="+mn-cs"/>
              </a:defRPr>
            </a:lvl2pPr>
            <a:lvl3pPr marL="5372735" indent="-1074420" algn="l" defTabSz="4298315"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3pPr>
            <a:lvl4pPr marL="752221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4pPr>
            <a:lvl5pPr marL="967168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5pPr>
            <a:lvl6pPr marL="1182052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a:lstStyle>
          <a:p>
            <a:r>
              <a:rPr lang="en-IN" altLang="en-US"/>
              <a:t>REFERENCES</a:t>
            </a:r>
          </a:p>
        </p:txBody>
      </p:sp>
      <p:sp>
        <p:nvSpPr>
          <p:cNvPr id="31" name="Text Placeholder 9"/>
          <p:cNvSpPr>
            <a:spLocks noGrp="1"/>
          </p:cNvSpPr>
          <p:nvPr/>
        </p:nvSpPr>
        <p:spPr>
          <a:xfrm>
            <a:off x="15568354" y="31956320"/>
            <a:ext cx="14283756" cy="3037450"/>
          </a:xfrm>
          <a:prstGeom prst="rect">
            <a:avLst/>
          </a:prstGeom>
        </p:spPr>
        <p:txBody>
          <a:bodyPr wrap="square" lIns="223877" tIns="223877" rIns="223877" bIns="223877" anchor="t" anchorCtr="0">
            <a:spAutoFit/>
          </a:bodyPr>
          <a:lstStyle>
            <a:lvl1pPr marL="0" indent="0" algn="l" defTabSz="4298315" rtl="0" eaLnBrk="1" latinLnBrk="0" hangingPunct="1">
              <a:spcBef>
                <a:spcPct val="20000"/>
              </a:spcBef>
              <a:buFont typeface="Arial" panose="020B0604020202020204" pitchFamily="34" charset="0"/>
              <a:buNone/>
              <a:defRPr sz="2800"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1455420" indent="-559435"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2pPr>
            <a:lvl3pPr marL="2014855" indent="-559435"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3pPr>
            <a:lvl4pPr marL="2630805" indent="-615950"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4pPr>
            <a:lvl5pPr marL="3078480" indent="-447675" algn="l" defTabSz="4298315" rtl="0" eaLnBrk="1" latinLnBrk="0" hangingPunct="1">
              <a:spcBef>
                <a:spcPct val="20000"/>
              </a:spcBef>
              <a:buFont typeface="Arial" panose="020B0604020202020204" pitchFamily="34" charset="0"/>
              <a:buChar char="»"/>
              <a:defRPr sz="2500" kern="1200">
                <a:solidFill>
                  <a:schemeClr val="tx1"/>
                </a:solidFill>
                <a:latin typeface="Trebuchet MS" panose="020B0603020202020204" pitchFamily="34" charset="0"/>
                <a:ea typeface="+mn-ea"/>
                <a:cs typeface="+mn-cs"/>
              </a:defRPr>
            </a:lvl5pPr>
            <a:lvl6pPr marL="1182052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6pPr>
            <a:lvl7pPr marL="1397000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7pPr>
            <a:lvl8pPr marL="16118840"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8pPr>
            <a:lvl9pPr marL="18268315" indent="-1074420" algn="l" defTabSz="4298315" rtl="0" eaLnBrk="1" latinLnBrk="0" hangingPunct="1">
              <a:spcBef>
                <a:spcPct val="20000"/>
              </a:spcBef>
              <a:buFont typeface="Arial" panose="020B0604020202020204" pitchFamily="34" charset="0"/>
              <a:buChar char="•"/>
              <a:defRPr sz="9500" kern="1200">
                <a:solidFill>
                  <a:schemeClr val="tx1"/>
                </a:solidFill>
                <a:latin typeface="+mn-lt"/>
                <a:ea typeface="+mn-ea"/>
                <a:cs typeface="+mn-cs"/>
              </a:defRPr>
            </a:lvl9pPr>
          </a:lstStyle>
          <a:p>
            <a:pPr algn="just"/>
            <a:r>
              <a:rPr lang="en-US" altLang="en-US" dirty="0">
                <a:solidFill>
                  <a:schemeClr val="tx1"/>
                </a:solidFill>
              </a:rPr>
              <a:t>In conclusion, the Incremental Detection of Text Inconsistencies in Big Data project efficiently identifies inconsistencies in massive datasets using Hadoop's distributed processing. By leveraging incremental learning and NLP techniques, the system enhances accuracy and scalability while reducing computational overhead. The real-time detection and visualization capabilities make it a valuable solution for managing big data quality effectively.</a:t>
            </a:r>
            <a:endParaRPr lang="en-IN" altLang="en-US" dirty="0">
              <a:solidFill>
                <a:schemeClr val="tx1"/>
              </a:solidFill>
            </a:endParaRPr>
          </a:p>
        </p:txBody>
      </p:sp>
      <p:pic>
        <p:nvPicPr>
          <p:cNvPr id="17" name="Picture 16"/>
          <p:cNvPicPr>
            <a:picLocks noChangeAspect="1"/>
          </p:cNvPicPr>
          <p:nvPr/>
        </p:nvPicPr>
        <p:blipFill>
          <a:blip r:embed="rId3"/>
          <a:stretch>
            <a:fillRect/>
          </a:stretch>
        </p:blipFill>
        <p:spPr>
          <a:xfrm>
            <a:off x="15465549" y="23281461"/>
            <a:ext cx="14386561" cy="7628877"/>
          </a:xfrm>
          <a:prstGeom prst="rect">
            <a:avLst/>
          </a:prstGeom>
        </p:spPr>
      </p:pic>
      <p:pic>
        <p:nvPicPr>
          <p:cNvPr id="18" name="Picture 17"/>
          <p:cNvPicPr>
            <a:picLocks noChangeAspect="1"/>
          </p:cNvPicPr>
          <p:nvPr/>
        </p:nvPicPr>
        <p:blipFill>
          <a:blip r:embed="rId4"/>
          <a:stretch>
            <a:fillRect/>
          </a:stretch>
        </p:blipFill>
        <p:spPr>
          <a:xfrm>
            <a:off x="3506174" y="31053119"/>
            <a:ext cx="8029334" cy="9933435"/>
          </a:xfrm>
          <a:prstGeom prst="rect">
            <a:avLst/>
          </a:prstGeom>
        </p:spPr>
      </p:pic>
    </p:spTree>
  </p:cSld>
  <p:clrMapOvr>
    <a:masterClrMapping/>
  </p:clrMapOvr>
</p:sld>
</file>

<file path=ppt/theme/theme1.xml><?xml version="1.0" encoding="utf-8"?>
<a:theme xmlns:a="http://schemas.openxmlformats.org/drawingml/2006/main" name="100CMx140CM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PosterPresentations.com-100CMx140CM</Template>
  <TotalTime>13</TotalTime>
  <Words>1000</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Century Gothic</vt:lpstr>
      <vt:lpstr>Times New Roman</vt:lpstr>
      <vt:lpstr>Trebuchet MS</vt:lpstr>
      <vt:lpstr>100CMx140CM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PowerPoint Presentation</dc:title>
  <dc:subject>Research poster presentation template</dc:subject>
  <dc:creator>PosterPresentations.com</dc:creator>
  <cp:keywords>A0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DELL</cp:lastModifiedBy>
  <cp:revision>49</cp:revision>
  <dcterms:created xsi:type="dcterms:W3CDTF">2012-02-10T00:21:00Z</dcterms:created>
  <dcterms:modified xsi:type="dcterms:W3CDTF">2025-03-15T05:19:33Z</dcterms:modified>
  <cp:category>Research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E5BCFAE7E703490BB18C23B6C45C907B</vt:lpwstr>
  </property>
  <property fmtid="{D5CDD505-2E9C-101B-9397-08002B2CF9AE}" pid="3" name="KSOProductBuildVer">
    <vt:lpwstr>1033-11.2.0.11440</vt:lpwstr>
  </property>
</Properties>
</file>