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notesMasterIdLst>
    <p:notesMasterId r:id="rId10"/>
  </p:notesMasterIdLst>
  <p:sldIdLst>
    <p:sldId id="309" r:id="rId2"/>
    <p:sldId id="310" r:id="rId3"/>
    <p:sldId id="331" r:id="rId4"/>
    <p:sldId id="332" r:id="rId5"/>
    <p:sldId id="333" r:id="rId6"/>
    <p:sldId id="334" r:id="rId7"/>
    <p:sldId id="335" r:id="rId8"/>
    <p:sldId id="33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4660"/>
  </p:normalViewPr>
  <p:slideViewPr>
    <p:cSldViewPr snapToGrid="0">
      <p:cViewPr varScale="1">
        <p:scale>
          <a:sx n="67" d="100"/>
          <a:sy n="67" d="100"/>
        </p:scale>
        <p:origin x="574"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ha Milena Villegas Machado" userId="6f9f6ece-6b85-4085-abb8-0340903ee2b6" providerId="ADAL" clId="{1FE079B7-FB43-47E7-896E-F28C1ED67814}"/>
    <pc:docChg chg="modSld">
      <pc:chgData name="Norha Milena Villegas Machado" userId="6f9f6ece-6b85-4085-abb8-0340903ee2b6" providerId="ADAL" clId="{1FE079B7-FB43-47E7-896E-F28C1ED67814}" dt="2021-04-07T21:02:56.303" v="0" actId="20577"/>
      <pc:docMkLst>
        <pc:docMk/>
      </pc:docMkLst>
      <pc:sldChg chg="modSp mod">
        <pc:chgData name="Norha Milena Villegas Machado" userId="6f9f6ece-6b85-4085-abb8-0340903ee2b6" providerId="ADAL" clId="{1FE079B7-FB43-47E7-896E-F28C1ED67814}" dt="2021-04-07T21:02:56.303" v="0" actId="20577"/>
        <pc:sldMkLst>
          <pc:docMk/>
          <pc:sldMk cId="1170052439" sldId="336"/>
        </pc:sldMkLst>
        <pc:spChg chg="mod">
          <ac:chgData name="Norha Milena Villegas Machado" userId="6f9f6ece-6b85-4085-abb8-0340903ee2b6" providerId="ADAL" clId="{1FE079B7-FB43-47E7-896E-F28C1ED67814}" dt="2021-04-07T21:02:56.303" v="0" actId="20577"/>
          <ac:spMkLst>
            <pc:docMk/>
            <pc:sldMk cId="1170052439" sldId="336"/>
            <ac:spMk id="3" creationId="{34864582-D73C-475E-82AE-A4A76EEA52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6C894-E036-4B2B-AD18-A3DC4C78151F}" type="datetimeFigureOut">
              <a:rPr lang="es-CO" smtClean="0"/>
              <a:t>7/04/2021</a:t>
            </a:fld>
            <a:endParaRPr lang="es-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AD7E0-B95F-4774-B83D-F9EC9BF5771F}" type="slidenum">
              <a:rPr lang="es-CO" smtClean="0"/>
              <a:t>‹Nº›</a:t>
            </a:fld>
            <a:endParaRPr lang="es-CO"/>
          </a:p>
        </p:txBody>
      </p:sp>
    </p:spTree>
    <p:extLst>
      <p:ext uri="{BB962C8B-B14F-4D97-AF65-F5344CB8AC3E}">
        <p14:creationId xmlns:p14="http://schemas.microsoft.com/office/powerpoint/2010/main" val="225651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0FC3B75-FCD0-494A-9E5A-11E70545ED46}" type="datetime1">
              <a:rPr lang="en-US" smtClean="0"/>
              <a:t>4/7/2021</a:t>
            </a:fld>
            <a:endParaRPr lang="en-US" dirty="0"/>
          </a:p>
        </p:txBody>
      </p:sp>
      <p:sp>
        <p:nvSpPr>
          <p:cNvPr id="5" name="Footer Placeholder 4"/>
          <p:cNvSpPr>
            <a:spLocks noGrp="1"/>
          </p:cNvSpPr>
          <p:nvPr>
            <p:ph type="ftr" sz="quarter" idx="11"/>
          </p:nvPr>
        </p:nvSpPr>
        <p:spPr/>
        <p:txBody>
          <a:bodyPr/>
          <a:lstStyle/>
          <a:p>
            <a:r>
              <a:rPr lang="es-CO"/>
              <a:t>Introduccion a las TIC - Departamento de Ingeniería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089467564"/>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0FC3B75-FCD0-494A-9E5A-11E70545ED46}" type="datetime1">
              <a:rPr lang="en-US" smtClean="0"/>
              <a:t>4/7/2021</a:t>
            </a:fld>
            <a:endParaRPr lang="en-US" dirty="0"/>
          </a:p>
        </p:txBody>
      </p:sp>
      <p:sp>
        <p:nvSpPr>
          <p:cNvPr id="5" name="Footer Placeholder 4"/>
          <p:cNvSpPr>
            <a:spLocks noGrp="1"/>
          </p:cNvSpPr>
          <p:nvPr>
            <p:ph type="ftr" sz="quarter" idx="11"/>
          </p:nvPr>
        </p:nvSpPr>
        <p:spPr/>
        <p:txBody>
          <a:bodyPr/>
          <a:lstStyle/>
          <a:p>
            <a:r>
              <a:rPr lang="es-CO"/>
              <a:t>Introduccion a las TIC - Departamento de Ingeniería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89290607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0FC3B75-FCD0-494A-9E5A-11E70545ED46}" type="datetime1">
              <a:rPr lang="en-US" smtClean="0"/>
              <a:t>4/7/2021</a:t>
            </a:fld>
            <a:endParaRPr lang="en-US" dirty="0"/>
          </a:p>
        </p:txBody>
      </p:sp>
      <p:sp>
        <p:nvSpPr>
          <p:cNvPr id="5" name="Footer Placeholder 4"/>
          <p:cNvSpPr>
            <a:spLocks noGrp="1"/>
          </p:cNvSpPr>
          <p:nvPr>
            <p:ph type="ftr" sz="quarter" idx="11"/>
          </p:nvPr>
        </p:nvSpPr>
        <p:spPr/>
        <p:txBody>
          <a:bodyPr/>
          <a:lstStyle/>
          <a:p>
            <a:r>
              <a:rPr lang="es-CO"/>
              <a:t>Introduccion a las TIC - Departamento de Ingeniería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24566094"/>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0FC3B75-FCD0-494A-9E5A-11E70545ED46}" type="datetime1">
              <a:rPr lang="en-US" smtClean="0"/>
              <a:t>4/7/2021</a:t>
            </a:fld>
            <a:endParaRPr lang="en-US" dirty="0"/>
          </a:p>
        </p:txBody>
      </p:sp>
      <p:sp>
        <p:nvSpPr>
          <p:cNvPr id="5" name="Footer Placeholder 4"/>
          <p:cNvSpPr>
            <a:spLocks noGrp="1"/>
          </p:cNvSpPr>
          <p:nvPr>
            <p:ph type="ftr" sz="quarter" idx="11"/>
          </p:nvPr>
        </p:nvSpPr>
        <p:spPr/>
        <p:txBody>
          <a:bodyPr/>
          <a:lstStyle/>
          <a:p>
            <a:r>
              <a:rPr lang="es-CO"/>
              <a:t>Introduccion a las TIC - Departamento de Ingeniería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06587578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0FC3B75-FCD0-494A-9E5A-11E70545ED46}" type="datetime1">
              <a:rPr lang="en-US" smtClean="0"/>
              <a:t>4/7/2021</a:t>
            </a:fld>
            <a:endParaRPr lang="en-US" dirty="0"/>
          </a:p>
        </p:txBody>
      </p:sp>
      <p:sp>
        <p:nvSpPr>
          <p:cNvPr id="5" name="Footer Placeholder 4"/>
          <p:cNvSpPr>
            <a:spLocks noGrp="1"/>
          </p:cNvSpPr>
          <p:nvPr>
            <p:ph type="ftr" sz="quarter" idx="11"/>
          </p:nvPr>
        </p:nvSpPr>
        <p:spPr/>
        <p:txBody>
          <a:bodyPr/>
          <a:lstStyle/>
          <a:p>
            <a:r>
              <a:rPr lang="es-CO"/>
              <a:t>Introduccion a las TIC - Departamento de Ingeniería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578136741"/>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0FC3B75-FCD0-494A-9E5A-11E70545ED46}" type="datetime1">
              <a:rPr lang="en-US" smtClean="0"/>
              <a:t>4/7/2021</a:t>
            </a:fld>
            <a:endParaRPr lang="en-US" dirty="0"/>
          </a:p>
        </p:txBody>
      </p:sp>
      <p:sp>
        <p:nvSpPr>
          <p:cNvPr id="6" name="Footer Placeholder 5"/>
          <p:cNvSpPr>
            <a:spLocks noGrp="1"/>
          </p:cNvSpPr>
          <p:nvPr>
            <p:ph type="ftr" sz="quarter" idx="11"/>
          </p:nvPr>
        </p:nvSpPr>
        <p:spPr/>
        <p:txBody>
          <a:bodyPr/>
          <a:lstStyle/>
          <a:p>
            <a:r>
              <a:rPr lang="es-CO"/>
              <a:t>Introduccion a las TIC - Departamento de Ingeniería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789830469"/>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0FC3B75-FCD0-494A-9E5A-11E70545ED46}" type="datetime1">
              <a:rPr lang="en-US" smtClean="0"/>
              <a:t>4/7/2021</a:t>
            </a:fld>
            <a:endParaRPr lang="en-US" dirty="0"/>
          </a:p>
        </p:txBody>
      </p:sp>
      <p:sp>
        <p:nvSpPr>
          <p:cNvPr id="8" name="Footer Placeholder 7"/>
          <p:cNvSpPr>
            <a:spLocks noGrp="1"/>
          </p:cNvSpPr>
          <p:nvPr>
            <p:ph type="ftr" sz="quarter" idx="11"/>
          </p:nvPr>
        </p:nvSpPr>
        <p:spPr/>
        <p:txBody>
          <a:bodyPr/>
          <a:lstStyle/>
          <a:p>
            <a:r>
              <a:rPr lang="es-CO"/>
              <a:t>Introduccion a las TIC - Departamento de Ingeniería</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16129782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0FC3B75-FCD0-494A-9E5A-11E70545ED46}" type="datetime1">
              <a:rPr lang="en-US" smtClean="0"/>
              <a:t>4/7/2021</a:t>
            </a:fld>
            <a:endParaRPr lang="en-US" dirty="0"/>
          </a:p>
        </p:txBody>
      </p:sp>
      <p:sp>
        <p:nvSpPr>
          <p:cNvPr id="4" name="Footer Placeholder 3"/>
          <p:cNvSpPr>
            <a:spLocks noGrp="1"/>
          </p:cNvSpPr>
          <p:nvPr>
            <p:ph type="ftr" sz="quarter" idx="11"/>
          </p:nvPr>
        </p:nvSpPr>
        <p:spPr/>
        <p:txBody>
          <a:bodyPr/>
          <a:lstStyle/>
          <a:p>
            <a:r>
              <a:rPr lang="es-CO"/>
              <a:t>Introduccion a las TIC - Departamento de Ingeniería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627482888"/>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FC3B75-FCD0-494A-9E5A-11E70545ED46}" type="datetime1">
              <a:rPr lang="en-US" smtClean="0"/>
              <a:t>4/7/2021</a:t>
            </a:fld>
            <a:endParaRPr lang="en-US" dirty="0"/>
          </a:p>
        </p:txBody>
      </p:sp>
      <p:sp>
        <p:nvSpPr>
          <p:cNvPr id="3" name="Footer Placeholder 2"/>
          <p:cNvSpPr>
            <a:spLocks noGrp="1"/>
          </p:cNvSpPr>
          <p:nvPr>
            <p:ph type="ftr" sz="quarter" idx="11"/>
          </p:nvPr>
        </p:nvSpPr>
        <p:spPr/>
        <p:txBody>
          <a:bodyPr/>
          <a:lstStyle/>
          <a:p>
            <a:r>
              <a:rPr lang="es-CO"/>
              <a:t>Introduccion a las TIC - Departamento de Ingeniería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596189991"/>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FC3B75-FCD0-494A-9E5A-11E70545ED46}" type="datetime1">
              <a:rPr lang="en-US" smtClean="0"/>
              <a:t>4/7/2021</a:t>
            </a:fld>
            <a:endParaRPr lang="en-US" dirty="0"/>
          </a:p>
        </p:txBody>
      </p:sp>
      <p:sp>
        <p:nvSpPr>
          <p:cNvPr id="6" name="Footer Placeholder 5"/>
          <p:cNvSpPr>
            <a:spLocks noGrp="1"/>
          </p:cNvSpPr>
          <p:nvPr>
            <p:ph type="ftr" sz="quarter" idx="11"/>
          </p:nvPr>
        </p:nvSpPr>
        <p:spPr/>
        <p:txBody>
          <a:bodyPr/>
          <a:lstStyle/>
          <a:p>
            <a:r>
              <a:rPr lang="es-CO"/>
              <a:t>Introduccion a las TIC - Departamento de Ingeniería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356715843"/>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FC3B75-FCD0-494A-9E5A-11E70545ED46}" type="datetime1">
              <a:rPr lang="en-US" smtClean="0"/>
              <a:t>4/7/2021</a:t>
            </a:fld>
            <a:endParaRPr lang="en-US" dirty="0"/>
          </a:p>
        </p:txBody>
      </p:sp>
      <p:sp>
        <p:nvSpPr>
          <p:cNvPr id="6" name="Footer Placeholder 5"/>
          <p:cNvSpPr>
            <a:spLocks noGrp="1"/>
          </p:cNvSpPr>
          <p:nvPr>
            <p:ph type="ftr" sz="quarter" idx="11"/>
          </p:nvPr>
        </p:nvSpPr>
        <p:spPr/>
        <p:txBody>
          <a:bodyPr/>
          <a:lstStyle/>
          <a:p>
            <a:r>
              <a:rPr lang="es-CO"/>
              <a:t>Introduccion a las TIC - Departamento de Ingeniería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20035416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C3B75-FCD0-494A-9E5A-11E70545ED46}" type="datetime1">
              <a:rPr lang="en-US" smtClean="0"/>
              <a:t>4/7/2021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CO"/>
              <a:t>Introduccion a las TIC - Departamento de Ingeniería</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06331011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a:t>FUNCIONES</a:t>
            </a:r>
            <a:endParaRPr lang="es-CO" dirty="0"/>
          </a:p>
        </p:txBody>
      </p:sp>
      <p:sp>
        <p:nvSpPr>
          <p:cNvPr id="3" name="Subtitle 2"/>
          <p:cNvSpPr>
            <a:spLocks noGrp="1"/>
          </p:cNvSpPr>
          <p:nvPr>
            <p:ph type="subTitle" idx="1"/>
          </p:nvPr>
        </p:nvSpPr>
        <p:spPr/>
        <p:txBody>
          <a:bodyPr>
            <a:normAutofit fontScale="92500" lnSpcReduction="10000"/>
          </a:bodyPr>
          <a:lstStyle/>
          <a:p>
            <a:r>
              <a:rPr lang="es-ES" dirty="0" err="1"/>
              <a:t>Profs</a:t>
            </a:r>
            <a:r>
              <a:rPr lang="es-ES" dirty="0"/>
              <a:t>: Norha M. Villegas, José David Maldonado</a:t>
            </a:r>
          </a:p>
          <a:p>
            <a:r>
              <a:rPr lang="es-ES" dirty="0"/>
              <a:t>Introducción a la Ingeniería de Sistemas</a:t>
            </a:r>
          </a:p>
          <a:p>
            <a:r>
              <a:rPr lang="es-ES" dirty="0"/>
              <a:t>Programa de Ingeniería de Sistemas</a:t>
            </a:r>
          </a:p>
          <a:p>
            <a:r>
              <a:rPr lang="es-ES" dirty="0"/>
              <a:t>Universidad Icesi</a:t>
            </a:r>
            <a:endParaRPr lang="es-CO" dirty="0"/>
          </a:p>
        </p:txBody>
      </p:sp>
      <p:sp>
        <p:nvSpPr>
          <p:cNvPr id="4" name="Footer Placeholder 3"/>
          <p:cNvSpPr>
            <a:spLocks noGrp="1"/>
          </p:cNvSpPr>
          <p:nvPr>
            <p:ph type="ftr" sz="quarter" idx="11"/>
          </p:nvPr>
        </p:nvSpPr>
        <p:spPr/>
        <p:txBody>
          <a:bodyPr/>
          <a:lstStyle/>
          <a:p>
            <a:r>
              <a:rPr lang="es-CO"/>
              <a:t>Introduccion a las TIC - Departamento de Ingeniería</a:t>
            </a:r>
            <a:endParaRPr lang="en-US" dirty="0"/>
          </a:p>
        </p:txBody>
      </p:sp>
    </p:spTree>
    <p:extLst>
      <p:ext uri="{BB962C8B-B14F-4D97-AF65-F5344CB8AC3E}">
        <p14:creationId xmlns:p14="http://schemas.microsoft.com/office/powerpoint/2010/main" val="5781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MX" dirty="0"/>
              <a:t>FUNCIONES</a:t>
            </a:r>
            <a:endParaRPr lang="es-CO" dirty="0"/>
          </a:p>
        </p:txBody>
      </p:sp>
      <p:sp>
        <p:nvSpPr>
          <p:cNvPr id="5" name="Content Placeholder 4"/>
          <p:cNvSpPr>
            <a:spLocks noGrp="1"/>
          </p:cNvSpPr>
          <p:nvPr>
            <p:ph idx="1"/>
          </p:nvPr>
        </p:nvSpPr>
        <p:spPr/>
        <p:txBody>
          <a:bodyPr/>
          <a:lstStyle/>
          <a:p>
            <a:r>
              <a:rPr lang="es-ES" b="0" i="0" dirty="0">
                <a:solidFill>
                  <a:srgbClr val="24292E"/>
                </a:solidFill>
                <a:effectLst/>
                <a:latin typeface="-apple-system"/>
              </a:rPr>
              <a:t>Una </a:t>
            </a:r>
            <a:r>
              <a:rPr lang="es-ES" b="1" i="0" dirty="0">
                <a:solidFill>
                  <a:srgbClr val="24292E"/>
                </a:solidFill>
                <a:effectLst/>
                <a:latin typeface="-apple-system"/>
              </a:rPr>
              <a:t>función</a:t>
            </a:r>
            <a:r>
              <a:rPr lang="es-ES" b="0" i="0" dirty="0">
                <a:solidFill>
                  <a:srgbClr val="24292E"/>
                </a:solidFill>
                <a:effectLst/>
                <a:latin typeface="-apple-system"/>
              </a:rPr>
              <a:t> es un subprograma que resuelve un problema determinado. Las funciones pueden tener </a:t>
            </a:r>
            <a:r>
              <a:rPr lang="es-ES" b="1" i="0" dirty="0">
                <a:solidFill>
                  <a:srgbClr val="24292E"/>
                </a:solidFill>
                <a:effectLst/>
                <a:latin typeface="-apple-system"/>
              </a:rPr>
              <a:t>parámetros de entrada</a:t>
            </a:r>
            <a:r>
              <a:rPr lang="es-ES" b="0" i="0" dirty="0">
                <a:solidFill>
                  <a:srgbClr val="24292E"/>
                </a:solidFill>
                <a:effectLst/>
                <a:latin typeface="-apple-system"/>
              </a:rPr>
              <a:t> y suelen devolver un valor de un tipo determinado.</a:t>
            </a:r>
            <a:endParaRPr lang="es-CO" dirty="0"/>
          </a:p>
        </p:txBody>
      </p:sp>
      <p:sp>
        <p:nvSpPr>
          <p:cNvPr id="6" name="Footer Placeholder 5"/>
          <p:cNvSpPr>
            <a:spLocks noGrp="1"/>
          </p:cNvSpPr>
          <p:nvPr>
            <p:ph type="ftr" sz="quarter" idx="11"/>
          </p:nvPr>
        </p:nvSpPr>
        <p:spPr/>
        <p:txBody>
          <a:bodyPr/>
          <a:lstStyle/>
          <a:p>
            <a:r>
              <a:rPr lang="es-CO"/>
              <a:t>Introduccion a las TIC - Departamento de Ingeniería</a:t>
            </a:r>
            <a:endParaRPr lang="en-US" dirty="0"/>
          </a:p>
        </p:txBody>
      </p:sp>
      <p:sp>
        <p:nvSpPr>
          <p:cNvPr id="3" name="Rectángulo: esquinas redondeadas 2">
            <a:extLst>
              <a:ext uri="{FF2B5EF4-FFF2-40B4-BE49-F238E27FC236}">
                <a16:creationId xmlns:a16="http://schemas.microsoft.com/office/drawing/2014/main" id="{9A5CD1E7-2D2B-4527-BDC2-C6C4F554F0E9}"/>
              </a:ext>
            </a:extLst>
          </p:cNvPr>
          <p:cNvSpPr/>
          <p:nvPr/>
        </p:nvSpPr>
        <p:spPr>
          <a:xfrm>
            <a:off x="4572001" y="3915052"/>
            <a:ext cx="2672178" cy="11185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800" dirty="0"/>
              <a:t>FUNCIÓN</a:t>
            </a:r>
          </a:p>
        </p:txBody>
      </p:sp>
      <p:cxnSp>
        <p:nvCxnSpPr>
          <p:cNvPr id="9" name="Conector recto de flecha 8">
            <a:extLst>
              <a:ext uri="{FF2B5EF4-FFF2-40B4-BE49-F238E27FC236}">
                <a16:creationId xmlns:a16="http://schemas.microsoft.com/office/drawing/2014/main" id="{89D41CC7-B408-4F40-A5F4-C74D54E3AA01}"/>
              </a:ext>
            </a:extLst>
          </p:cNvPr>
          <p:cNvCxnSpPr>
            <a:endCxn id="3" idx="1"/>
          </p:cNvCxnSpPr>
          <p:nvPr/>
        </p:nvCxnSpPr>
        <p:spPr>
          <a:xfrm>
            <a:off x="3497802" y="4474345"/>
            <a:ext cx="1074199"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E56748E0-9447-4259-9E01-D17F86564EEB}"/>
              </a:ext>
            </a:extLst>
          </p:cNvPr>
          <p:cNvSpPr txBox="1"/>
          <p:nvPr/>
        </p:nvSpPr>
        <p:spPr>
          <a:xfrm>
            <a:off x="825624" y="4243512"/>
            <a:ext cx="2831236" cy="461665"/>
          </a:xfrm>
          <a:prstGeom prst="rect">
            <a:avLst/>
          </a:prstGeom>
          <a:noFill/>
        </p:spPr>
        <p:txBody>
          <a:bodyPr wrap="square" rtlCol="0">
            <a:spAutoFit/>
          </a:bodyPr>
          <a:lstStyle/>
          <a:p>
            <a:r>
              <a:rPr lang="es-CO" sz="2400" dirty="0"/>
              <a:t>INPUT - VARIABLE(s)</a:t>
            </a:r>
          </a:p>
        </p:txBody>
      </p:sp>
      <p:sp>
        <p:nvSpPr>
          <p:cNvPr id="11" name="CuadroTexto 10">
            <a:extLst>
              <a:ext uri="{FF2B5EF4-FFF2-40B4-BE49-F238E27FC236}">
                <a16:creationId xmlns:a16="http://schemas.microsoft.com/office/drawing/2014/main" id="{3C32CB55-27BA-4B95-97FC-C9782C326454}"/>
              </a:ext>
            </a:extLst>
          </p:cNvPr>
          <p:cNvSpPr txBox="1"/>
          <p:nvPr/>
        </p:nvSpPr>
        <p:spPr>
          <a:xfrm>
            <a:off x="8330953" y="4280502"/>
            <a:ext cx="2819399" cy="461665"/>
          </a:xfrm>
          <a:prstGeom prst="rect">
            <a:avLst/>
          </a:prstGeom>
          <a:noFill/>
        </p:spPr>
        <p:txBody>
          <a:bodyPr wrap="square" rtlCol="0">
            <a:spAutoFit/>
          </a:bodyPr>
          <a:lstStyle/>
          <a:p>
            <a:r>
              <a:rPr lang="es-CO" sz="2400" dirty="0"/>
              <a:t>OUTPUT </a:t>
            </a:r>
          </a:p>
        </p:txBody>
      </p:sp>
      <p:cxnSp>
        <p:nvCxnSpPr>
          <p:cNvPr id="12" name="Conector recto de flecha 11">
            <a:extLst>
              <a:ext uri="{FF2B5EF4-FFF2-40B4-BE49-F238E27FC236}">
                <a16:creationId xmlns:a16="http://schemas.microsoft.com/office/drawing/2014/main" id="{3850C9AD-6CA8-45F2-B9E2-9A1F64B195DD}"/>
              </a:ext>
            </a:extLst>
          </p:cNvPr>
          <p:cNvCxnSpPr/>
          <p:nvPr/>
        </p:nvCxnSpPr>
        <p:spPr>
          <a:xfrm>
            <a:off x="7244179" y="4511335"/>
            <a:ext cx="1074199"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ángulo: esquinas redondeadas 12">
            <a:extLst>
              <a:ext uri="{FF2B5EF4-FFF2-40B4-BE49-F238E27FC236}">
                <a16:creationId xmlns:a16="http://schemas.microsoft.com/office/drawing/2014/main" id="{5AE767BE-8990-406B-9FF1-174B2F91BF70}"/>
              </a:ext>
            </a:extLst>
          </p:cNvPr>
          <p:cNvSpPr/>
          <p:nvPr/>
        </p:nvSpPr>
        <p:spPr>
          <a:xfrm>
            <a:off x="4572001" y="5157926"/>
            <a:ext cx="1633490" cy="319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MATEM</a:t>
            </a:r>
            <a:r>
              <a:rPr lang="es-CO" dirty="0"/>
              <a:t>ÁTICAS</a:t>
            </a:r>
          </a:p>
        </p:txBody>
      </p:sp>
      <p:sp>
        <p:nvSpPr>
          <p:cNvPr id="14" name="Rectángulo: esquinas redondeadas 13">
            <a:extLst>
              <a:ext uri="{FF2B5EF4-FFF2-40B4-BE49-F238E27FC236}">
                <a16:creationId xmlns:a16="http://schemas.microsoft.com/office/drawing/2014/main" id="{7B895555-167D-442A-8B1B-03884F623901}"/>
              </a:ext>
            </a:extLst>
          </p:cNvPr>
          <p:cNvSpPr/>
          <p:nvPr/>
        </p:nvSpPr>
        <p:spPr>
          <a:xfrm>
            <a:off x="6293900" y="5157926"/>
            <a:ext cx="1003545" cy="319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TEXTO</a:t>
            </a:r>
          </a:p>
        </p:txBody>
      </p:sp>
    </p:spTree>
    <p:extLst>
      <p:ext uri="{BB962C8B-B14F-4D97-AF65-F5344CB8AC3E}">
        <p14:creationId xmlns:p14="http://schemas.microsoft.com/office/powerpoint/2010/main" val="227135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AADB6-2275-424B-92EB-16ABDA8C7405}"/>
              </a:ext>
            </a:extLst>
          </p:cNvPr>
          <p:cNvSpPr>
            <a:spLocks noGrp="1"/>
          </p:cNvSpPr>
          <p:nvPr>
            <p:ph type="title"/>
          </p:nvPr>
        </p:nvSpPr>
        <p:spPr/>
        <p:txBody>
          <a:bodyPr/>
          <a:lstStyle/>
          <a:p>
            <a:r>
              <a:rPr lang="es-CO" dirty="0"/>
              <a:t>FUNCIONES MATEMÁTICAS</a:t>
            </a:r>
          </a:p>
        </p:txBody>
      </p:sp>
      <p:sp>
        <p:nvSpPr>
          <p:cNvPr id="3" name="Marcador de contenido 2">
            <a:extLst>
              <a:ext uri="{FF2B5EF4-FFF2-40B4-BE49-F238E27FC236}">
                <a16:creationId xmlns:a16="http://schemas.microsoft.com/office/drawing/2014/main" id="{3018EC45-91C4-42BE-B5E4-CAF827C52A0D}"/>
              </a:ext>
            </a:extLst>
          </p:cNvPr>
          <p:cNvSpPr>
            <a:spLocks noGrp="1"/>
          </p:cNvSpPr>
          <p:nvPr>
            <p:ph idx="1"/>
          </p:nvPr>
        </p:nvSpPr>
        <p:spPr>
          <a:xfrm>
            <a:off x="838200" y="1553592"/>
            <a:ext cx="6068627" cy="4651899"/>
          </a:xfrm>
        </p:spPr>
        <p:txBody>
          <a:bodyPr>
            <a:normAutofit fontScale="55000" lnSpcReduction="20000"/>
          </a:bodyPr>
          <a:lstStyle/>
          <a:p>
            <a:r>
              <a:rPr lang="es-ES" dirty="0" err="1"/>
              <a:t>rc</a:t>
            </a:r>
            <a:r>
              <a:rPr lang="es-ES" dirty="0"/>
              <a:t>(número) o </a:t>
            </a:r>
            <a:r>
              <a:rPr lang="es-ES" dirty="0" err="1"/>
              <a:t>raiz</a:t>
            </a:r>
            <a:r>
              <a:rPr lang="es-ES" dirty="0"/>
              <a:t>(número): devuelve la raíz cuadrada del número.</a:t>
            </a:r>
          </a:p>
          <a:p>
            <a:r>
              <a:rPr lang="es-ES" dirty="0" err="1"/>
              <a:t>abs</a:t>
            </a:r>
            <a:r>
              <a:rPr lang="es-ES" dirty="0"/>
              <a:t>(número): Devuelve el valor absoluto del número</a:t>
            </a:r>
          </a:p>
          <a:p>
            <a:r>
              <a:rPr lang="es-ES" dirty="0" err="1"/>
              <a:t>ln</a:t>
            </a:r>
            <a:r>
              <a:rPr lang="es-ES" dirty="0"/>
              <a:t>(número): Devuelve el logaritmo natural del número</a:t>
            </a:r>
          </a:p>
          <a:p>
            <a:r>
              <a:rPr lang="es-ES" dirty="0" err="1"/>
              <a:t>exp</a:t>
            </a:r>
            <a:r>
              <a:rPr lang="es-ES" dirty="0"/>
              <a:t>(número): Devuelve la función exponencial del número.</a:t>
            </a:r>
          </a:p>
          <a:p>
            <a:r>
              <a:rPr lang="es-ES" dirty="0"/>
              <a:t>sen(número): Devuelve el seno de número.</a:t>
            </a:r>
          </a:p>
          <a:p>
            <a:r>
              <a:rPr lang="es-ES" dirty="0"/>
              <a:t>cos(número): Devuelve el coseno de número.</a:t>
            </a:r>
          </a:p>
          <a:p>
            <a:r>
              <a:rPr lang="es-ES" dirty="0"/>
              <a:t>tan(número): Devuelve la tangente de número.</a:t>
            </a:r>
          </a:p>
          <a:p>
            <a:r>
              <a:rPr lang="es-ES" dirty="0"/>
              <a:t>asen(número): Devuelve el arcoseno de número.</a:t>
            </a:r>
          </a:p>
          <a:p>
            <a:r>
              <a:rPr lang="es-ES" dirty="0"/>
              <a:t>acos(número): Devuelve el </a:t>
            </a:r>
            <a:r>
              <a:rPr lang="es-ES" dirty="0" err="1"/>
              <a:t>arcocoseno</a:t>
            </a:r>
            <a:r>
              <a:rPr lang="es-ES" dirty="0"/>
              <a:t> de número.</a:t>
            </a:r>
          </a:p>
          <a:p>
            <a:r>
              <a:rPr lang="es-ES" dirty="0"/>
              <a:t>atan(número): Devuelve el </a:t>
            </a:r>
            <a:r>
              <a:rPr lang="es-ES" dirty="0" err="1"/>
              <a:t>arcotangente</a:t>
            </a:r>
            <a:r>
              <a:rPr lang="es-ES" dirty="0"/>
              <a:t> de número.</a:t>
            </a:r>
          </a:p>
          <a:p>
            <a:r>
              <a:rPr lang="es-ES" dirty="0" err="1"/>
              <a:t>trunc</a:t>
            </a:r>
            <a:r>
              <a:rPr lang="es-ES" dirty="0"/>
              <a:t>(número): Devuelve la parte entera de número.</a:t>
            </a:r>
          </a:p>
          <a:p>
            <a:r>
              <a:rPr lang="es-ES" dirty="0" err="1"/>
              <a:t>redon</a:t>
            </a:r>
            <a:r>
              <a:rPr lang="es-ES" dirty="0"/>
              <a:t>(número): Devuelve el entero más cercano a número.</a:t>
            </a:r>
          </a:p>
          <a:p>
            <a:r>
              <a:rPr lang="es-ES" dirty="0"/>
              <a:t>azar(número): Devuelve el entero aleatorio en el rango [0;número-1].</a:t>
            </a:r>
          </a:p>
          <a:p>
            <a:r>
              <a:rPr lang="es-ES" dirty="0"/>
              <a:t>aleatorio(</a:t>
            </a:r>
            <a:r>
              <a:rPr lang="es-ES" dirty="0">
                <a:highlight>
                  <a:srgbClr val="FFFF00"/>
                </a:highlight>
              </a:rPr>
              <a:t>numero1,numero2</a:t>
            </a:r>
            <a:r>
              <a:rPr lang="es-ES" dirty="0"/>
              <a:t>): Devuelve el entero aleatorio en el rango [numero1;numero2].</a:t>
            </a:r>
            <a:endParaRPr lang="es-CO" dirty="0"/>
          </a:p>
        </p:txBody>
      </p:sp>
      <p:sp>
        <p:nvSpPr>
          <p:cNvPr id="4" name="Marcador de pie de página 3">
            <a:extLst>
              <a:ext uri="{FF2B5EF4-FFF2-40B4-BE49-F238E27FC236}">
                <a16:creationId xmlns:a16="http://schemas.microsoft.com/office/drawing/2014/main" id="{2097FB13-684F-4CFE-8E36-7F4E2C4E51EE}"/>
              </a:ext>
            </a:extLst>
          </p:cNvPr>
          <p:cNvSpPr>
            <a:spLocks noGrp="1"/>
          </p:cNvSpPr>
          <p:nvPr>
            <p:ph type="ftr" sz="quarter" idx="11"/>
          </p:nvPr>
        </p:nvSpPr>
        <p:spPr/>
        <p:txBody>
          <a:bodyPr/>
          <a:lstStyle/>
          <a:p>
            <a:r>
              <a:rPr lang="es-CO"/>
              <a:t>Introduccion a las TIC - Departamento de Ingeniería</a:t>
            </a:r>
            <a:endParaRPr lang="en-US" dirty="0"/>
          </a:p>
        </p:txBody>
      </p:sp>
      <p:pic>
        <p:nvPicPr>
          <p:cNvPr id="8" name="Imagen 7">
            <a:extLst>
              <a:ext uri="{FF2B5EF4-FFF2-40B4-BE49-F238E27FC236}">
                <a16:creationId xmlns:a16="http://schemas.microsoft.com/office/drawing/2014/main" id="{3E1ED374-0BA8-402E-8FA1-BF98400D3930}"/>
              </a:ext>
            </a:extLst>
          </p:cNvPr>
          <p:cNvPicPr>
            <a:picLocks noChangeAspect="1"/>
          </p:cNvPicPr>
          <p:nvPr/>
        </p:nvPicPr>
        <p:blipFill>
          <a:blip r:embed="rId2"/>
          <a:stretch>
            <a:fillRect/>
          </a:stretch>
        </p:blipFill>
        <p:spPr>
          <a:xfrm>
            <a:off x="6680980" y="1480652"/>
            <a:ext cx="5217950" cy="3896695"/>
          </a:xfrm>
          <a:prstGeom prst="rect">
            <a:avLst/>
          </a:prstGeom>
        </p:spPr>
      </p:pic>
    </p:spTree>
    <p:extLst>
      <p:ext uri="{BB962C8B-B14F-4D97-AF65-F5344CB8AC3E}">
        <p14:creationId xmlns:p14="http://schemas.microsoft.com/office/powerpoint/2010/main" val="1479368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A016A6-3559-46C4-B454-0A269EEFC6B6}"/>
              </a:ext>
            </a:extLst>
          </p:cNvPr>
          <p:cNvSpPr>
            <a:spLocks noGrp="1"/>
          </p:cNvSpPr>
          <p:nvPr>
            <p:ph type="title"/>
          </p:nvPr>
        </p:nvSpPr>
        <p:spPr/>
        <p:txBody>
          <a:bodyPr/>
          <a:lstStyle/>
          <a:p>
            <a:r>
              <a:rPr lang="es-CO" dirty="0"/>
              <a:t>FUNCIONES DE TEXTO</a:t>
            </a:r>
          </a:p>
        </p:txBody>
      </p:sp>
      <p:sp>
        <p:nvSpPr>
          <p:cNvPr id="3" name="Marcador de contenido 2">
            <a:extLst>
              <a:ext uri="{FF2B5EF4-FFF2-40B4-BE49-F238E27FC236}">
                <a16:creationId xmlns:a16="http://schemas.microsoft.com/office/drawing/2014/main" id="{D58F7BFA-E732-4AB5-81C1-A18C40D59DF6}"/>
              </a:ext>
            </a:extLst>
          </p:cNvPr>
          <p:cNvSpPr>
            <a:spLocks noGrp="1"/>
          </p:cNvSpPr>
          <p:nvPr>
            <p:ph idx="1"/>
          </p:nvPr>
        </p:nvSpPr>
        <p:spPr>
          <a:xfrm>
            <a:off x="1592801" y="1437418"/>
            <a:ext cx="9406631" cy="4721789"/>
          </a:xfrm>
        </p:spPr>
        <p:txBody>
          <a:bodyPr>
            <a:normAutofit fontScale="85000" lnSpcReduction="20000"/>
          </a:bodyPr>
          <a:lstStyle/>
          <a:p>
            <a:r>
              <a:rPr lang="es-ES" dirty="0"/>
              <a:t>longitud(cadena): Devuelve la cantidad de caracteres de la cadena.</a:t>
            </a:r>
          </a:p>
          <a:p>
            <a:r>
              <a:rPr lang="es-ES" dirty="0" err="1"/>
              <a:t>mayusculas</a:t>
            </a:r>
            <a:r>
              <a:rPr lang="es-ES" dirty="0"/>
              <a:t>(cadena): Devuelve una copia de la cadena con todos sus caracteres en mayúsculas.</a:t>
            </a:r>
          </a:p>
          <a:p>
            <a:r>
              <a:rPr lang="es-ES" dirty="0" err="1"/>
              <a:t>minusculas</a:t>
            </a:r>
            <a:r>
              <a:rPr lang="es-ES" dirty="0"/>
              <a:t>(cadena): Devuelve una copia de la cadena con todos sus caracteres en minúsculas.</a:t>
            </a:r>
          </a:p>
          <a:p>
            <a:r>
              <a:rPr lang="es-ES" dirty="0" err="1"/>
              <a:t>subcadena</a:t>
            </a:r>
            <a:r>
              <a:rPr lang="es-ES" dirty="0"/>
              <a:t>(</a:t>
            </a:r>
            <a:r>
              <a:rPr lang="es-ES" dirty="0" err="1"/>
              <a:t>cadena,pos_ini,pos_fin</a:t>
            </a:r>
            <a:r>
              <a:rPr lang="es-ES" dirty="0"/>
              <a:t>): Devuelve una nueva cadena que consiste en la parte de la cadena que va desde la posición </a:t>
            </a:r>
            <a:r>
              <a:rPr lang="es-ES" dirty="0" err="1"/>
              <a:t>pos_ini</a:t>
            </a:r>
            <a:r>
              <a:rPr lang="es-ES" dirty="0"/>
              <a:t> hasta la posición </a:t>
            </a:r>
            <a:r>
              <a:rPr lang="es-ES" dirty="0" err="1"/>
              <a:t>pos_fin</a:t>
            </a:r>
            <a:r>
              <a:rPr lang="es-ES" dirty="0"/>
              <a:t>.</a:t>
            </a:r>
          </a:p>
          <a:p>
            <a:r>
              <a:rPr lang="es-ES" dirty="0"/>
              <a:t>concatenar(cadena1,cadena2): Devuelve una nueva cadena resulta de unir las cadenas cadena1 y cadena2.</a:t>
            </a:r>
          </a:p>
          <a:p>
            <a:r>
              <a:rPr lang="es-ES" dirty="0" err="1"/>
              <a:t>convertirANumero</a:t>
            </a:r>
            <a:r>
              <a:rPr lang="es-ES" dirty="0"/>
              <a:t>(cadena): Recibe una cadena de caracteres que contiene un número (caracteres numéricos) y devuelve una variable numérica con el mismo.</a:t>
            </a:r>
          </a:p>
          <a:p>
            <a:r>
              <a:rPr lang="es-ES" dirty="0" err="1"/>
              <a:t>convertirATexto</a:t>
            </a:r>
            <a:r>
              <a:rPr lang="es-ES" dirty="0"/>
              <a:t>(numero): Recibe un numero y devuelve una variable cadena de caracteres de dicho real.</a:t>
            </a:r>
            <a:endParaRPr lang="es-CO" dirty="0"/>
          </a:p>
        </p:txBody>
      </p:sp>
      <p:sp>
        <p:nvSpPr>
          <p:cNvPr id="4" name="Marcador de pie de página 3">
            <a:extLst>
              <a:ext uri="{FF2B5EF4-FFF2-40B4-BE49-F238E27FC236}">
                <a16:creationId xmlns:a16="http://schemas.microsoft.com/office/drawing/2014/main" id="{7F614412-D4FF-4E7F-B3A2-245690B770BC}"/>
              </a:ext>
            </a:extLst>
          </p:cNvPr>
          <p:cNvSpPr>
            <a:spLocks noGrp="1"/>
          </p:cNvSpPr>
          <p:nvPr>
            <p:ph type="ftr" sz="quarter" idx="11"/>
          </p:nvPr>
        </p:nvSpPr>
        <p:spPr/>
        <p:txBody>
          <a:bodyPr/>
          <a:lstStyle/>
          <a:p>
            <a:r>
              <a:rPr lang="es-CO"/>
              <a:t>Introduccion a las TIC - Departamento de Ingeniería</a:t>
            </a:r>
            <a:endParaRPr lang="en-US" dirty="0"/>
          </a:p>
        </p:txBody>
      </p:sp>
    </p:spTree>
    <p:extLst>
      <p:ext uri="{BB962C8B-B14F-4D97-AF65-F5344CB8AC3E}">
        <p14:creationId xmlns:p14="http://schemas.microsoft.com/office/powerpoint/2010/main" val="2695617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2D5EF-8EEC-4820-B797-12B43408D26A}"/>
              </a:ext>
            </a:extLst>
          </p:cNvPr>
          <p:cNvSpPr>
            <a:spLocks noGrp="1"/>
          </p:cNvSpPr>
          <p:nvPr>
            <p:ph type="title"/>
          </p:nvPr>
        </p:nvSpPr>
        <p:spPr/>
        <p:txBody>
          <a:bodyPr/>
          <a:lstStyle/>
          <a:p>
            <a:r>
              <a:rPr lang="es-CO" dirty="0"/>
              <a:t>APLICACIÓN PRÁCTICA</a:t>
            </a:r>
          </a:p>
        </p:txBody>
      </p:sp>
      <p:sp>
        <p:nvSpPr>
          <p:cNvPr id="4" name="Marcador de pie de página 3">
            <a:extLst>
              <a:ext uri="{FF2B5EF4-FFF2-40B4-BE49-F238E27FC236}">
                <a16:creationId xmlns:a16="http://schemas.microsoft.com/office/drawing/2014/main" id="{3BA7541F-839F-412E-9C20-0CFDA6F7E3DA}"/>
              </a:ext>
            </a:extLst>
          </p:cNvPr>
          <p:cNvSpPr>
            <a:spLocks noGrp="1"/>
          </p:cNvSpPr>
          <p:nvPr>
            <p:ph type="ftr" sz="quarter" idx="11"/>
          </p:nvPr>
        </p:nvSpPr>
        <p:spPr/>
        <p:txBody>
          <a:bodyPr/>
          <a:lstStyle/>
          <a:p>
            <a:r>
              <a:rPr lang="es-CO"/>
              <a:t>Introduccion a las TIC - Departamento de Ingeniería</a:t>
            </a:r>
            <a:endParaRPr lang="en-US" dirty="0"/>
          </a:p>
        </p:txBody>
      </p:sp>
      <p:pic>
        <p:nvPicPr>
          <p:cNvPr id="5" name="Marcador de contenido 4">
            <a:extLst>
              <a:ext uri="{FF2B5EF4-FFF2-40B4-BE49-F238E27FC236}">
                <a16:creationId xmlns:a16="http://schemas.microsoft.com/office/drawing/2014/main" id="{8DCDAF2B-7934-4E3D-8B72-A01923374998}"/>
              </a:ext>
            </a:extLst>
          </p:cNvPr>
          <p:cNvPicPr>
            <a:picLocks noGrp="1" noChangeAspect="1"/>
          </p:cNvPicPr>
          <p:nvPr>
            <p:ph idx="1"/>
          </p:nvPr>
        </p:nvPicPr>
        <p:blipFill>
          <a:blip r:embed="rId2"/>
          <a:stretch>
            <a:fillRect/>
          </a:stretch>
        </p:blipFill>
        <p:spPr>
          <a:xfrm>
            <a:off x="993966" y="1825625"/>
            <a:ext cx="10204067" cy="4351338"/>
          </a:xfrm>
          <a:prstGeom prst="rect">
            <a:avLst/>
          </a:prstGeom>
        </p:spPr>
      </p:pic>
    </p:spTree>
    <p:extLst>
      <p:ext uri="{BB962C8B-B14F-4D97-AF65-F5344CB8AC3E}">
        <p14:creationId xmlns:p14="http://schemas.microsoft.com/office/powerpoint/2010/main" val="405453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E52519-C5F5-4A6F-BC62-A3494CAFAA59}"/>
              </a:ext>
            </a:extLst>
          </p:cNvPr>
          <p:cNvSpPr>
            <a:spLocks noGrp="1"/>
          </p:cNvSpPr>
          <p:nvPr>
            <p:ph type="title"/>
          </p:nvPr>
        </p:nvSpPr>
        <p:spPr/>
        <p:txBody>
          <a:bodyPr/>
          <a:lstStyle/>
          <a:p>
            <a:r>
              <a:rPr lang="es-CO" dirty="0"/>
              <a:t>ESTRUCTURA SEGÚN: HACER – SWITCH CASE</a:t>
            </a:r>
          </a:p>
        </p:txBody>
      </p:sp>
      <p:sp>
        <p:nvSpPr>
          <p:cNvPr id="3" name="Marcador de contenido 2">
            <a:extLst>
              <a:ext uri="{FF2B5EF4-FFF2-40B4-BE49-F238E27FC236}">
                <a16:creationId xmlns:a16="http://schemas.microsoft.com/office/drawing/2014/main" id="{24C7FAD6-15F4-4844-BB19-D0DAA47DB683}"/>
              </a:ext>
            </a:extLst>
          </p:cNvPr>
          <p:cNvSpPr>
            <a:spLocks noGrp="1"/>
          </p:cNvSpPr>
          <p:nvPr>
            <p:ph idx="1"/>
          </p:nvPr>
        </p:nvSpPr>
        <p:spPr>
          <a:xfrm>
            <a:off x="678402" y="1612561"/>
            <a:ext cx="7315200" cy="4530725"/>
          </a:xfrm>
        </p:spPr>
        <p:txBody>
          <a:bodyPr>
            <a:normAutofit fontScale="85000" lnSpcReduction="20000"/>
          </a:bodyPr>
          <a:lstStyle/>
          <a:p>
            <a:pPr algn="just"/>
            <a:r>
              <a:rPr lang="es-ES" dirty="0"/>
              <a:t>Esta instrucción permite ejecutar opcionalmente varias acciones posibles, dependiendo del valor almacenado en una variable. Al ejecutarse, se evalúa el contenido de la variable y se ejecutan las instrucciones asociada con dicho valor.</a:t>
            </a:r>
          </a:p>
          <a:p>
            <a:pPr algn="just"/>
            <a:r>
              <a:rPr lang="es-ES" dirty="0"/>
              <a:t>Cada opción está formada por uno o más valores separados por comas, dos puntos y una secuencia de instrucciones. Si una opción incluye varios valores, la secuencia de instrucciones asociada se debe ejecutar cuando el valor de la variable es igual a alguno de los valores.</a:t>
            </a:r>
          </a:p>
          <a:p>
            <a:pPr algn="just"/>
            <a:r>
              <a:rPr lang="es-ES" dirty="0"/>
              <a:t>Opcionalmente, se puede agregar una opción final, denominada De Otro Modo, cuya secuencia de instrucciones asociada se ejecutará sólo si el valor almacenado en la variable no coincide con ninguna de las opciones anteriores.</a:t>
            </a:r>
          </a:p>
        </p:txBody>
      </p:sp>
      <p:sp>
        <p:nvSpPr>
          <p:cNvPr id="4" name="Marcador de pie de página 3">
            <a:extLst>
              <a:ext uri="{FF2B5EF4-FFF2-40B4-BE49-F238E27FC236}">
                <a16:creationId xmlns:a16="http://schemas.microsoft.com/office/drawing/2014/main" id="{1D046B90-23F6-467B-9928-32910B068537}"/>
              </a:ext>
            </a:extLst>
          </p:cNvPr>
          <p:cNvSpPr>
            <a:spLocks noGrp="1"/>
          </p:cNvSpPr>
          <p:nvPr>
            <p:ph type="ftr" sz="quarter" idx="11"/>
          </p:nvPr>
        </p:nvSpPr>
        <p:spPr/>
        <p:txBody>
          <a:bodyPr/>
          <a:lstStyle/>
          <a:p>
            <a:r>
              <a:rPr lang="es-CO"/>
              <a:t>Introduccion a las TIC - Departamento de Ingeniería</a:t>
            </a:r>
            <a:endParaRPr lang="en-US" dirty="0"/>
          </a:p>
        </p:txBody>
      </p:sp>
      <p:pic>
        <p:nvPicPr>
          <p:cNvPr id="3075" name="Picture 3" descr="segun">
            <a:extLst>
              <a:ext uri="{FF2B5EF4-FFF2-40B4-BE49-F238E27FC236}">
                <a16:creationId xmlns:a16="http://schemas.microsoft.com/office/drawing/2014/main" id="{4BE4E827-928F-493D-8950-A0652AB02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813" y="2398818"/>
            <a:ext cx="3032619" cy="2615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27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2D5EF-8EEC-4820-B797-12B43408D26A}"/>
              </a:ext>
            </a:extLst>
          </p:cNvPr>
          <p:cNvSpPr>
            <a:spLocks noGrp="1"/>
          </p:cNvSpPr>
          <p:nvPr>
            <p:ph type="title"/>
          </p:nvPr>
        </p:nvSpPr>
        <p:spPr/>
        <p:txBody>
          <a:bodyPr/>
          <a:lstStyle/>
          <a:p>
            <a:r>
              <a:rPr lang="es-CO" dirty="0"/>
              <a:t>APLICACIÓN PRÁCTICA</a:t>
            </a:r>
          </a:p>
        </p:txBody>
      </p:sp>
      <p:sp>
        <p:nvSpPr>
          <p:cNvPr id="4" name="Marcador de pie de página 3">
            <a:extLst>
              <a:ext uri="{FF2B5EF4-FFF2-40B4-BE49-F238E27FC236}">
                <a16:creationId xmlns:a16="http://schemas.microsoft.com/office/drawing/2014/main" id="{3BA7541F-839F-412E-9C20-0CFDA6F7E3DA}"/>
              </a:ext>
            </a:extLst>
          </p:cNvPr>
          <p:cNvSpPr>
            <a:spLocks noGrp="1"/>
          </p:cNvSpPr>
          <p:nvPr>
            <p:ph type="ftr" sz="quarter" idx="11"/>
          </p:nvPr>
        </p:nvSpPr>
        <p:spPr/>
        <p:txBody>
          <a:bodyPr/>
          <a:lstStyle/>
          <a:p>
            <a:r>
              <a:rPr lang="es-CO"/>
              <a:t>Introduccion a las TIC - Departamento de Ingeniería</a:t>
            </a:r>
            <a:endParaRPr lang="en-US" dirty="0"/>
          </a:p>
        </p:txBody>
      </p:sp>
      <p:pic>
        <p:nvPicPr>
          <p:cNvPr id="8" name="Marcador de contenido 7">
            <a:extLst>
              <a:ext uri="{FF2B5EF4-FFF2-40B4-BE49-F238E27FC236}">
                <a16:creationId xmlns:a16="http://schemas.microsoft.com/office/drawing/2014/main" id="{6EF47FED-CCB7-42CF-BC11-BE02F0D70750}"/>
              </a:ext>
            </a:extLst>
          </p:cNvPr>
          <p:cNvPicPr>
            <a:picLocks noGrp="1" noChangeAspect="1"/>
          </p:cNvPicPr>
          <p:nvPr>
            <p:ph idx="1"/>
          </p:nvPr>
        </p:nvPicPr>
        <p:blipFill>
          <a:blip r:embed="rId2"/>
          <a:stretch>
            <a:fillRect/>
          </a:stretch>
        </p:blipFill>
        <p:spPr>
          <a:xfrm>
            <a:off x="1009394" y="1825625"/>
            <a:ext cx="10173211" cy="4351338"/>
          </a:xfrm>
        </p:spPr>
      </p:pic>
    </p:spTree>
    <p:extLst>
      <p:ext uri="{BB962C8B-B14F-4D97-AF65-F5344CB8AC3E}">
        <p14:creationId xmlns:p14="http://schemas.microsoft.com/office/powerpoint/2010/main" val="4099423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5AFF27-85D2-434C-9383-0F8895888900}"/>
              </a:ext>
            </a:extLst>
          </p:cNvPr>
          <p:cNvSpPr>
            <a:spLocks noGrp="1"/>
          </p:cNvSpPr>
          <p:nvPr>
            <p:ph type="title"/>
          </p:nvPr>
        </p:nvSpPr>
        <p:spPr/>
        <p:txBody>
          <a:bodyPr/>
          <a:lstStyle/>
          <a:p>
            <a:r>
              <a:rPr lang="es-CO" dirty="0"/>
              <a:t>Ejercicio Complementario </a:t>
            </a:r>
          </a:p>
        </p:txBody>
      </p:sp>
      <p:sp>
        <p:nvSpPr>
          <p:cNvPr id="3" name="Marcador de contenido 2">
            <a:extLst>
              <a:ext uri="{FF2B5EF4-FFF2-40B4-BE49-F238E27FC236}">
                <a16:creationId xmlns:a16="http://schemas.microsoft.com/office/drawing/2014/main" id="{34864582-D73C-475E-82AE-A4A76EEA529A}"/>
              </a:ext>
            </a:extLst>
          </p:cNvPr>
          <p:cNvSpPr>
            <a:spLocks noGrp="1"/>
          </p:cNvSpPr>
          <p:nvPr>
            <p:ph idx="1"/>
          </p:nvPr>
        </p:nvSpPr>
        <p:spPr/>
        <p:txBody>
          <a:bodyPr>
            <a:normAutofit/>
          </a:bodyPr>
          <a:lstStyle/>
          <a:p>
            <a:r>
              <a:rPr lang="es-CO" dirty="0">
                <a:effectLst/>
                <a:ea typeface="Calibri" panose="020F0502020204030204" pitchFamily="34" charset="0"/>
                <a:cs typeface="Times New Roman" panose="02020603050405020304" pitchFamily="18" charset="0"/>
              </a:rPr>
              <a:t>El restaurante Mc </a:t>
            </a:r>
            <a:r>
              <a:rPr lang="es-CO" dirty="0" err="1">
                <a:effectLst/>
                <a:ea typeface="Calibri" panose="020F0502020204030204" pitchFamily="34" charset="0"/>
                <a:cs typeface="Times New Roman" panose="02020603050405020304" pitchFamily="18" charset="0"/>
              </a:rPr>
              <a:t>Gonals</a:t>
            </a:r>
            <a:r>
              <a:rPr lang="es-CO" dirty="0">
                <a:effectLst/>
                <a:ea typeface="Calibri" panose="020F0502020204030204" pitchFamily="34" charset="0"/>
                <a:cs typeface="Times New Roman" panose="02020603050405020304" pitchFamily="18" charset="0"/>
              </a:rPr>
              <a:t> le ha pedido que desarrolle un programa para la venta de sus Hamburguesas, el restaurante </a:t>
            </a:r>
            <a:r>
              <a:rPr lang="es-CO">
                <a:effectLst/>
                <a:ea typeface="Calibri" panose="020F0502020204030204" pitchFamily="34" charset="0"/>
                <a:cs typeface="Times New Roman" panose="02020603050405020304" pitchFamily="18" charset="0"/>
              </a:rPr>
              <a:t>tiene 3 </a:t>
            </a:r>
            <a:r>
              <a:rPr lang="es-CO" dirty="0">
                <a:effectLst/>
                <a:ea typeface="Calibri" panose="020F0502020204030204" pitchFamily="34" charset="0"/>
                <a:cs typeface="Times New Roman" panose="02020603050405020304" pitchFamily="18" charset="0"/>
              </a:rPr>
              <a:t>tipos de hamburguesa: la sencilla, la doble y la triple que cuestan 10.000, 15.000 y 20.000 respectivamente; a cada hamburguesa se le pueden adicionar: queso extra, pepinillos y tocineta; que tienen un valor adicional de 2.000, 1.000 y 3.000 respectivamente. construya el diagrama de flujo que le permita calcular el precio de una hamburguesa con sus adiciones más la propina, si el cliente acepta incluirla y que es el 10% del total de la cuenta; finalmente pregunte con cuanto pagará la cuenta y le indique el cambio a devolver.</a:t>
            </a:r>
          </a:p>
        </p:txBody>
      </p:sp>
      <p:sp>
        <p:nvSpPr>
          <p:cNvPr id="4" name="Marcador de pie de página 3">
            <a:extLst>
              <a:ext uri="{FF2B5EF4-FFF2-40B4-BE49-F238E27FC236}">
                <a16:creationId xmlns:a16="http://schemas.microsoft.com/office/drawing/2014/main" id="{2E21CFA6-5DB8-4E65-8E61-8433E4A19AD5}"/>
              </a:ext>
            </a:extLst>
          </p:cNvPr>
          <p:cNvSpPr>
            <a:spLocks noGrp="1"/>
          </p:cNvSpPr>
          <p:nvPr>
            <p:ph type="ftr" sz="quarter" idx="11"/>
          </p:nvPr>
        </p:nvSpPr>
        <p:spPr/>
        <p:txBody>
          <a:bodyPr/>
          <a:lstStyle/>
          <a:p>
            <a:r>
              <a:rPr lang="es-CO"/>
              <a:t>Introduccion a las TIC - Departamento de Ingeniería</a:t>
            </a:r>
            <a:endParaRPr lang="en-US" dirty="0"/>
          </a:p>
        </p:txBody>
      </p:sp>
    </p:spTree>
    <p:extLst>
      <p:ext uri="{BB962C8B-B14F-4D97-AF65-F5344CB8AC3E}">
        <p14:creationId xmlns:p14="http://schemas.microsoft.com/office/powerpoint/2010/main" val="1170052439"/>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2513</TotalTime>
  <Words>708</Words>
  <Application>Microsoft Office PowerPoint</Application>
  <PresentationFormat>Panorámica</PresentationFormat>
  <Paragraphs>51</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-apple-system</vt:lpstr>
      <vt:lpstr>Arial</vt:lpstr>
      <vt:lpstr>Calibri</vt:lpstr>
      <vt:lpstr>Calibri Light</vt:lpstr>
      <vt:lpstr>Office Theme</vt:lpstr>
      <vt:lpstr>FUNCIONES</vt:lpstr>
      <vt:lpstr>FUNCIONES</vt:lpstr>
      <vt:lpstr>FUNCIONES MATEMÁTICAS</vt:lpstr>
      <vt:lpstr>FUNCIONES DE TEXTO</vt:lpstr>
      <vt:lpstr>APLICACIÓN PRÁCTICA</vt:lpstr>
      <vt:lpstr>ESTRUCTURA SEGÚN: HACER – SWITCH CASE</vt:lpstr>
      <vt:lpstr>APLICACIÓN PRÁCTICA</vt:lpstr>
      <vt:lpstr>Ejercicio Complementario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problemas  (Sesión 2)</dc:title>
  <dc:creator>Josephdave</dc:creator>
  <cp:lastModifiedBy>Norha M. Villegas</cp:lastModifiedBy>
  <cp:revision>59</cp:revision>
  <dcterms:created xsi:type="dcterms:W3CDTF">2014-01-24T03:46:58Z</dcterms:created>
  <dcterms:modified xsi:type="dcterms:W3CDTF">2021-04-07T21:02:59Z</dcterms:modified>
</cp:coreProperties>
</file>