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89" r:id="rId2"/>
    <p:sldId id="285" r:id="rId3"/>
    <p:sldId id="351" r:id="rId4"/>
    <p:sldId id="349" r:id="rId5"/>
    <p:sldId id="350" r:id="rId6"/>
    <p:sldId id="420" r:id="rId7"/>
    <p:sldId id="421" r:id="rId8"/>
    <p:sldId id="392" r:id="rId9"/>
    <p:sldId id="355" r:id="rId10"/>
    <p:sldId id="356" r:id="rId11"/>
    <p:sldId id="357" r:id="rId12"/>
    <p:sldId id="358" r:id="rId13"/>
    <p:sldId id="375" r:id="rId14"/>
    <p:sldId id="376" r:id="rId15"/>
    <p:sldId id="377" r:id="rId16"/>
    <p:sldId id="379" r:id="rId17"/>
    <p:sldId id="380" r:id="rId18"/>
    <p:sldId id="393" r:id="rId19"/>
    <p:sldId id="383" r:id="rId20"/>
    <p:sldId id="384" r:id="rId21"/>
    <p:sldId id="385" r:id="rId22"/>
    <p:sldId id="386" r:id="rId23"/>
    <p:sldId id="387" r:id="rId24"/>
    <p:sldId id="388" r:id="rId25"/>
    <p:sldId id="390" r:id="rId26"/>
    <p:sldId id="391" r:id="rId27"/>
    <p:sldId id="394" r:id="rId28"/>
    <p:sldId id="417" r:id="rId29"/>
    <p:sldId id="397" r:id="rId30"/>
    <p:sldId id="398" r:id="rId31"/>
    <p:sldId id="399" r:id="rId32"/>
    <p:sldId id="418" r:id="rId33"/>
    <p:sldId id="419" r:id="rId34"/>
    <p:sldId id="400" r:id="rId35"/>
    <p:sldId id="422" r:id="rId36"/>
    <p:sldId id="401" r:id="rId37"/>
    <p:sldId id="403" r:id="rId38"/>
    <p:sldId id="404" r:id="rId39"/>
    <p:sldId id="405" r:id="rId40"/>
    <p:sldId id="406" r:id="rId41"/>
    <p:sldId id="414" r:id="rId42"/>
    <p:sldId id="415" r:id="rId43"/>
  </p:sldIdLst>
  <p:sldSz cx="9144000" cy="6858000" type="screen4x3"/>
  <p:notesSz cx="6858000" cy="90773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004" cy="453373"/>
          </a:xfrm>
          <a:prstGeom prst="rect">
            <a:avLst/>
          </a:prstGeom>
        </p:spPr>
        <p:txBody>
          <a:bodyPr vert="horz" lIns="84061" tIns="42030" rIns="84061" bIns="42030" rtlCol="0"/>
          <a:lstStyle>
            <a:lvl1pPr algn="l">
              <a:defRPr sz="11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463" y="1"/>
            <a:ext cx="2972004" cy="453373"/>
          </a:xfrm>
          <a:prstGeom prst="rect">
            <a:avLst/>
          </a:prstGeom>
        </p:spPr>
        <p:txBody>
          <a:bodyPr vert="horz" lIns="84061" tIns="42030" rIns="84061" bIns="42030" rtlCol="0"/>
          <a:lstStyle>
            <a:lvl1pPr algn="r">
              <a:defRPr sz="1100"/>
            </a:lvl1pPr>
          </a:lstStyle>
          <a:p>
            <a:fld id="{C18E7D92-2913-4281-829A-1EF36B7E47A3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8622544"/>
            <a:ext cx="2972004" cy="453373"/>
          </a:xfrm>
          <a:prstGeom prst="rect">
            <a:avLst/>
          </a:prstGeom>
        </p:spPr>
        <p:txBody>
          <a:bodyPr vert="horz" lIns="84061" tIns="42030" rIns="84061" bIns="42030" rtlCol="0" anchor="b"/>
          <a:lstStyle>
            <a:lvl1pPr algn="l">
              <a:defRPr sz="11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463" y="8622544"/>
            <a:ext cx="2972004" cy="453373"/>
          </a:xfrm>
          <a:prstGeom prst="rect">
            <a:avLst/>
          </a:prstGeom>
        </p:spPr>
        <p:txBody>
          <a:bodyPr vert="horz" lIns="84061" tIns="42030" rIns="84061" bIns="42030" rtlCol="0" anchor="b"/>
          <a:lstStyle>
            <a:lvl1pPr algn="r">
              <a:defRPr sz="1100"/>
            </a:lvl1pPr>
          </a:lstStyle>
          <a:p>
            <a:fld id="{49142067-8D5B-4E0D-926E-B4794DAB05D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51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867"/>
          </a:xfrm>
          <a:prstGeom prst="rect">
            <a:avLst/>
          </a:prstGeom>
        </p:spPr>
        <p:txBody>
          <a:bodyPr vert="horz" lIns="88860" tIns="44431" rIns="88860" bIns="44431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3867"/>
          </a:xfrm>
          <a:prstGeom prst="rect">
            <a:avLst/>
          </a:prstGeom>
        </p:spPr>
        <p:txBody>
          <a:bodyPr vert="horz" lIns="88860" tIns="44431" rIns="88860" bIns="44431" rtlCol="0"/>
          <a:lstStyle>
            <a:lvl1pPr algn="r">
              <a:defRPr sz="1200"/>
            </a:lvl1pPr>
          </a:lstStyle>
          <a:p>
            <a:fld id="{DA3CF7E1-0047-4B6A-822C-9F268A8B54B8}" type="datetimeFigureOut">
              <a:rPr lang="es-CO" smtClean="0"/>
              <a:pPr/>
              <a:t>28/09/2021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81038"/>
            <a:ext cx="4540250" cy="34051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860" tIns="44431" rIns="88860" bIns="44431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11729"/>
            <a:ext cx="5486400" cy="4084796"/>
          </a:xfrm>
          <a:prstGeom prst="rect">
            <a:avLst/>
          </a:prstGeom>
        </p:spPr>
        <p:txBody>
          <a:bodyPr vert="horz" lIns="88860" tIns="44431" rIns="88860" bIns="4443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21883"/>
            <a:ext cx="2971800" cy="453867"/>
          </a:xfrm>
          <a:prstGeom prst="rect">
            <a:avLst/>
          </a:prstGeom>
        </p:spPr>
        <p:txBody>
          <a:bodyPr vert="horz" lIns="88860" tIns="44431" rIns="88860" bIns="44431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21883"/>
            <a:ext cx="2971800" cy="453867"/>
          </a:xfrm>
          <a:prstGeom prst="rect">
            <a:avLst/>
          </a:prstGeom>
        </p:spPr>
        <p:txBody>
          <a:bodyPr vert="horz" lIns="88860" tIns="44431" rIns="88860" bIns="44431" rtlCol="0" anchor="b"/>
          <a:lstStyle>
            <a:lvl1pPr algn="r">
              <a:defRPr sz="1200"/>
            </a:lvl1pPr>
          </a:lstStyle>
          <a:p>
            <a:fld id="{715F820B-7CD4-422A-98B1-D6151186D245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23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157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41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2683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42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825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600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90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125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01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13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730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22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0340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34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944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F820B-7CD4-422A-98B1-D6151186D245}" type="slidenum">
              <a:rPr lang="es-CO" smtClean="0"/>
              <a:pPr/>
              <a:t>35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351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895591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8955910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895591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8955910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8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333218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8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33321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760840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7608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76084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8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507139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8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507139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8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688453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8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161800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8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1795102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74011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74011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74011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8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42532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8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425327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74011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7401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28/09/2021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6" r:id="rId13"/>
    <p:sldLayoutId id="2147483677" r:id="rId14"/>
    <p:sldLayoutId id="2147483694" r:id="rId15"/>
    <p:sldLayoutId id="2147483695" r:id="rId16"/>
    <p:sldLayoutId id="2147483696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</p:sldLayoutIdLst>
  <p:transition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2928934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latin typeface="Arial" pitchFamily="34" charset="0"/>
                <a:cs typeface="Arial" pitchFamily="34" charset="0"/>
              </a:rPr>
              <a:t>Jorge Alberto Quesada Hurtado</a:t>
            </a:r>
          </a:p>
          <a:p>
            <a:pPr algn="ctr"/>
            <a:r>
              <a:rPr lang="es-CO" sz="2800" dirty="0">
                <a:latin typeface="Arial" pitchFamily="34" charset="0"/>
                <a:cs typeface="Arial" pitchFamily="34" charset="0"/>
              </a:rPr>
              <a:t>jorge.quesada@u.icesi.edu.co</a:t>
            </a:r>
            <a:endParaRPr lang="es-E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magen" descr="logo_icesi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5059194"/>
            <a:ext cx="3672408" cy="115049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7893380" y="6372036"/>
            <a:ext cx="10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b="1" dirty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</a:rPr>
              <a:t>Semana 8</a:t>
            </a:r>
            <a:endParaRPr lang="es-ES" b="1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142844" y="884098"/>
            <a:ext cx="8858312" cy="758952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Pensamiento Algorítmico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Mientras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3681898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</a:rPr>
              <a:t>Escribir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“Ingrese un número”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Leer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(numero)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contador = 1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mientras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(contador &lt;= numero)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hacer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contador = contador +1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fin-mientras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280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Mientras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83568" y="2492896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contador = 1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mientras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(contador &lt;= numero)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hacer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contador = contador +1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fin-mientras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1880" y="1556792"/>
            <a:ext cx="423866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Variable de control del ciclo inicializada</a:t>
            </a:r>
          </a:p>
        </p:txBody>
      </p:sp>
      <p:cxnSp>
        <p:nvCxnSpPr>
          <p:cNvPr id="6" name="Conector recto de flecha 5"/>
          <p:cNvCxnSpPr>
            <a:stCxn id="4" idx="1"/>
          </p:cNvCxnSpPr>
          <p:nvPr/>
        </p:nvCxnSpPr>
        <p:spPr>
          <a:xfrm flipH="1">
            <a:off x="1835696" y="1741458"/>
            <a:ext cx="1656184" cy="75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940152" y="2204864"/>
            <a:ext cx="2294218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Condición de parada</a:t>
            </a:r>
          </a:p>
        </p:txBody>
      </p:sp>
      <p:sp>
        <p:nvSpPr>
          <p:cNvPr id="10" name="Cerrar llave 9"/>
          <p:cNvSpPr/>
          <p:nvPr/>
        </p:nvSpPr>
        <p:spPr>
          <a:xfrm rot="16200000">
            <a:off x="3407419" y="1573891"/>
            <a:ext cx="204926" cy="24122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Conector recto de flecha 11"/>
          <p:cNvCxnSpPr>
            <a:stCxn id="7" idx="1"/>
          </p:cNvCxnSpPr>
          <p:nvPr/>
        </p:nvCxnSpPr>
        <p:spPr>
          <a:xfrm flipH="1">
            <a:off x="3491880" y="2389530"/>
            <a:ext cx="2448272" cy="28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11960" y="4244270"/>
            <a:ext cx="4737194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Actualización variable de control (contador)</a:t>
            </a:r>
          </a:p>
        </p:txBody>
      </p:sp>
      <p:cxnSp>
        <p:nvCxnSpPr>
          <p:cNvPr id="18" name="Conector recto de flecha 17"/>
          <p:cNvCxnSpPr>
            <a:stCxn id="14" idx="1"/>
          </p:cNvCxnSpPr>
          <p:nvPr/>
        </p:nvCxnSpPr>
        <p:spPr>
          <a:xfrm flipH="1" flipV="1">
            <a:off x="3203848" y="3714080"/>
            <a:ext cx="1008112" cy="71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691680" y="364502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223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Mientras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Prueba de escritorio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3681898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Escribir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“Ingrese un numero”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Leer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(numero)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contador = 1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Mientras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(contador &lt;= numero)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Hacer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contador = contador +1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fin-mientras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61174"/>
              </p:ext>
            </p:extLst>
          </p:nvPr>
        </p:nvGraphicFramePr>
        <p:xfrm>
          <a:off x="4832413" y="3649329"/>
          <a:ext cx="36550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Ingrese un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ector recto de flecha 6"/>
          <p:cNvCxnSpPr/>
          <p:nvPr/>
        </p:nvCxnSpPr>
        <p:spPr>
          <a:xfrm flipV="1">
            <a:off x="2699792" y="4221088"/>
            <a:ext cx="1944216" cy="16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755576" y="443711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192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Mientras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Prueba de escritorio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42319" y="3681898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Escribir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“Ingrese un número”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Lea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(numero)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contador = 1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mientras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(contador &lt;= numero)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Hacer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contador = contador +1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fin-mientras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11560"/>
              </p:ext>
            </p:extLst>
          </p:nvPr>
        </p:nvGraphicFramePr>
        <p:xfrm>
          <a:off x="5604435" y="3643228"/>
          <a:ext cx="34172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Ingrese un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 flipV="1">
            <a:off x="6444208" y="4797152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444208" y="4437112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6444208" y="5157192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6444208" y="5517232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755576" y="5805264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39552" y="6093296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822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mientras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31714"/>
            <a:ext cx="4608512" cy="212160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619672" y="530120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Pseudocódigo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72816"/>
            <a:ext cx="3527264" cy="430356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156176" y="601199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Diagrama de flujo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95536" y="1435444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Diseño</a:t>
            </a:r>
          </a:p>
        </p:txBody>
      </p:sp>
    </p:spTree>
    <p:extLst>
      <p:ext uri="{BB962C8B-B14F-4D97-AF65-F5344CB8AC3E}">
        <p14:creationId xmlns:p14="http://schemas.microsoft.com/office/powerpoint/2010/main" val="8953878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mientras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4608512" cy="212160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547664" y="443711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Pseudocódigo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156176" y="601199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Prueba de escritorio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95536" y="1435444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Diseño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933056"/>
            <a:ext cx="4010025" cy="2133600"/>
          </a:xfrm>
          <a:prstGeom prst="rect">
            <a:avLst/>
          </a:prstGeom>
        </p:spPr>
      </p:pic>
      <p:sp>
        <p:nvSpPr>
          <p:cNvPr id="13" name="Flecha doblada hacia arriba 12"/>
          <p:cNvSpPr/>
          <p:nvPr/>
        </p:nvSpPr>
        <p:spPr>
          <a:xfrm rot="10800000" flipH="1">
            <a:off x="5258821" y="2705862"/>
            <a:ext cx="1689443" cy="943958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9949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Mientras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689248"/>
          </a:xfrm>
        </p:spPr>
        <p:txBody>
          <a:bodyPr/>
          <a:lstStyle/>
          <a:p>
            <a:r>
              <a:rPr lang="es-CO" dirty="0"/>
              <a:t>Ejercicio 1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Realice prueba de escritorio y responda:</a:t>
            </a:r>
          </a:p>
          <a:p>
            <a:pPr marL="0" indent="0" algn="just">
              <a:buNone/>
            </a:pPr>
            <a:endParaRPr lang="es-CO" dirty="0"/>
          </a:p>
          <a:p>
            <a:pPr lvl="1"/>
            <a:r>
              <a:rPr lang="es-CO" dirty="0"/>
              <a:t>¿Con que valor queda la variable a?</a:t>
            </a:r>
          </a:p>
          <a:p>
            <a:pPr lvl="1"/>
            <a:r>
              <a:rPr lang="es-CO" dirty="0"/>
              <a:t>¿Con que valor queda la variable c?</a:t>
            </a:r>
          </a:p>
          <a:p>
            <a:pPr lvl="1"/>
            <a:r>
              <a:rPr lang="es-CO" dirty="0"/>
              <a:t>¿Con que valor queda la variable b?</a:t>
            </a:r>
          </a:p>
          <a:p>
            <a:pPr lvl="1"/>
            <a:r>
              <a:rPr lang="es-CO" dirty="0"/>
              <a:t>¿Cuantas veces se repite el ciclo?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27584" y="2060848"/>
            <a:ext cx="3240360" cy="3787833"/>
          </a:xfrm>
          <a:prstGeom prst="rect">
            <a:avLst/>
          </a:prstGeom>
          <a:noFill/>
          <a:ln w="28440" cap="sq">
            <a:solidFill>
              <a:srgbClr val="FAC09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 b="1">
                <a:solidFill>
                  <a:srgbClr val="0000FF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mientras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b)</a:t>
            </a: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dirty="0">
                <a:latin typeface="Consolas" panose="020B0609020204030204" pitchFamily="49" charset="0"/>
                <a:cs typeface="Consolas" panose="020B0609020204030204" pitchFamily="49" charset="0"/>
              </a:rPr>
              <a:t>c = c *2</a:t>
            </a: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dirty="0">
                <a:latin typeface="Consolas" panose="020B0609020204030204" pitchFamily="49" charset="0"/>
                <a:cs typeface="Consolas" panose="020B0609020204030204" pitchFamily="49" charset="0"/>
              </a:rPr>
              <a:t>a = a + 1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fin-mientras</a:t>
            </a: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endParaRPr lang="es-ES" altLang="es-C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2725222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Mientras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689248"/>
          </a:xfrm>
        </p:spPr>
        <p:txBody>
          <a:bodyPr/>
          <a:lstStyle/>
          <a:p>
            <a:r>
              <a:rPr lang="es-CO" dirty="0"/>
              <a:t>Ejercicio 2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Realice prueba de escritorio y responda:</a:t>
            </a:r>
          </a:p>
          <a:p>
            <a:pPr marL="0" indent="0" algn="just">
              <a:buNone/>
            </a:pPr>
            <a:endParaRPr lang="es-CO" dirty="0"/>
          </a:p>
          <a:p>
            <a:pPr lvl="1"/>
            <a:r>
              <a:rPr lang="es-CO" dirty="0"/>
              <a:t>¿Con que valor queda la variable a?</a:t>
            </a:r>
          </a:p>
          <a:p>
            <a:pPr lvl="1"/>
            <a:r>
              <a:rPr lang="es-CO" dirty="0"/>
              <a:t>¿Con que valor queda la variable c?</a:t>
            </a:r>
          </a:p>
          <a:p>
            <a:pPr lvl="1"/>
            <a:r>
              <a:rPr lang="es-CO" dirty="0"/>
              <a:t>¿Con que valor queda la variable b?</a:t>
            </a:r>
          </a:p>
          <a:p>
            <a:pPr lvl="1"/>
            <a:r>
              <a:rPr lang="es-CO" dirty="0"/>
              <a:t>¿Cuantas veces se repite el ciclo?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27584" y="2060848"/>
            <a:ext cx="3240360" cy="3787833"/>
          </a:xfrm>
          <a:prstGeom prst="rect">
            <a:avLst/>
          </a:prstGeom>
          <a:noFill/>
          <a:ln w="28440" cap="sq">
            <a:solidFill>
              <a:srgbClr val="FAC09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 b="1">
                <a:solidFill>
                  <a:srgbClr val="0000FF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mientras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b)</a:t>
            </a: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dirty="0">
                <a:latin typeface="Consolas" panose="020B0609020204030204" pitchFamily="49" charset="0"/>
                <a:cs typeface="Consolas" panose="020B0609020204030204" pitchFamily="49" charset="0"/>
              </a:rPr>
              <a:t>c = c *2</a:t>
            </a: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dirty="0">
                <a:latin typeface="Consolas" panose="020B0609020204030204" pitchFamily="49" charset="0"/>
                <a:cs typeface="Consolas" panose="020B0609020204030204" pitchFamily="49" charset="0"/>
              </a:rPr>
              <a:t>a = a + 1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fin-mientras</a:t>
            </a: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endParaRPr lang="es-ES" altLang="es-C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36456708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Repetir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3239725"/>
          </a:xfrm>
        </p:spPr>
        <p:txBody>
          <a:bodyPr/>
          <a:lstStyle/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Repite un grupo de instrucciones </a:t>
            </a:r>
            <a:r>
              <a:rPr lang="es-CO" b="1" dirty="0"/>
              <a:t>hasta que se cumpla </a:t>
            </a:r>
            <a:r>
              <a:rPr lang="es-CO" dirty="0"/>
              <a:t>la condición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0" y="1659632"/>
            <a:ext cx="4038600" cy="689248"/>
          </a:xfrm>
        </p:spPr>
        <p:txBody>
          <a:bodyPr/>
          <a:lstStyle/>
          <a:p>
            <a:r>
              <a:rPr lang="es-CO" dirty="0"/>
              <a:t>Sintaxis Repita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4860032" y="2622391"/>
            <a:ext cx="3147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Repita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1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2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n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Hasta que &lt;condición&gt;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901691" y="4910971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30316030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Repetir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3681898"/>
            <a:ext cx="42370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Escribir “Ingrese un número”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Leer numero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???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465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510109"/>
            <a:ext cx="8496944" cy="4655195"/>
          </a:xfrm>
          <a:prstGeom prst="rect">
            <a:avLst/>
          </a:prstGeom>
        </p:spPr>
        <p:txBody>
          <a:bodyPr/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AGENDA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Componentes de una estructura repetitiva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Estructuras repetitivas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Mientras Que 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Repetir Hasta que</a:t>
            </a:r>
          </a:p>
          <a:p>
            <a:pPr marL="1188720" lvl="2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Para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Prueba de escritorio</a:t>
            </a: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Actividades 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42844" y="228600"/>
            <a:ext cx="8858312" cy="758952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Pensamiento Algorítmico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693064" y="6376594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1500" dirty="0">
                <a:latin typeface="Arial Narrow" pitchFamily="34" charset="0"/>
              </a:rPr>
              <a:t>7’</a:t>
            </a:r>
            <a:endParaRPr lang="es-ES" sz="1500" dirty="0">
              <a:latin typeface="Arial Narrow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Repetir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3681898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Escribir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“Ingrese un número”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Leer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(numero)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contador = 1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repetir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contador = contador +1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hasta que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(contador &gt; numero)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56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683568" y="2492896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contador = 1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repetir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  contador = contador +1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hasta que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(contador &gt; numero)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1835696" y="1741458"/>
            <a:ext cx="1656184" cy="75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43608" y="5202527"/>
            <a:ext cx="2294218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Condición de parada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663788" y="3964313"/>
            <a:ext cx="185039" cy="123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4427984" y="3645024"/>
            <a:ext cx="1872208" cy="60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3"/>
          <p:cNvSpPr txBox="1"/>
          <p:nvPr/>
        </p:nvSpPr>
        <p:spPr>
          <a:xfrm>
            <a:off x="3491880" y="1556792"/>
            <a:ext cx="423866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Variable de control del ciclo inicializada</a:t>
            </a:r>
          </a:p>
        </p:txBody>
      </p:sp>
      <p:sp>
        <p:nvSpPr>
          <p:cNvPr id="13" name="CuadroTexto 13"/>
          <p:cNvSpPr txBox="1"/>
          <p:nvPr/>
        </p:nvSpPr>
        <p:spPr>
          <a:xfrm>
            <a:off x="4284320" y="4270261"/>
            <a:ext cx="4737194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Actualización variable de control (contador)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1979712" y="364502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6975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Repetir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Escenarios de prueba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303132" y="3681898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Escribir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“Ingrese un número”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Lea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(numero)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contador = 1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repita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contador = contador +1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hasta que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(contador &gt; numero)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37531"/>
              </p:ext>
            </p:extLst>
          </p:nvPr>
        </p:nvGraphicFramePr>
        <p:xfrm>
          <a:off x="4832413" y="3649329"/>
          <a:ext cx="36550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Ingrese un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 flipV="1">
            <a:off x="5652120" y="4077072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5652120" y="4797152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5652120" y="4437112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5652120" y="5157192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5652120" y="5517232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44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Repetir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619672" y="530120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Pseudocódigo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156176" y="601199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Diagrama de flujo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95536" y="1435444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Diseño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09242"/>
            <a:ext cx="4496459" cy="231590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80" y="1665967"/>
            <a:ext cx="3710059" cy="43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6654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Repetir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547664" y="443711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Pseudocódigo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724128" y="608400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Prueba de escritorio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95536" y="1435444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Diseño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0800000" flipH="1">
            <a:off x="5258821" y="2705862"/>
            <a:ext cx="1689443" cy="943958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4496459" cy="231590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38" y="4158321"/>
            <a:ext cx="4147542" cy="19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6764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Repetir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689248"/>
          </a:xfrm>
        </p:spPr>
        <p:txBody>
          <a:bodyPr/>
          <a:lstStyle/>
          <a:p>
            <a:r>
              <a:rPr lang="es-CO" dirty="0"/>
              <a:t>Ejercicio 1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Realice prueba de escritorio y responda:</a:t>
            </a:r>
          </a:p>
          <a:p>
            <a:pPr marL="0" indent="0" algn="just">
              <a:buNone/>
            </a:pPr>
            <a:endParaRPr lang="es-CO" dirty="0"/>
          </a:p>
          <a:p>
            <a:pPr lvl="1"/>
            <a:r>
              <a:rPr lang="es-CO" dirty="0"/>
              <a:t>¿Con que valor queda la variable a?</a:t>
            </a:r>
          </a:p>
          <a:p>
            <a:pPr lvl="1"/>
            <a:r>
              <a:rPr lang="es-CO" dirty="0"/>
              <a:t>¿Con que valor queda la variable c?</a:t>
            </a:r>
          </a:p>
          <a:p>
            <a:pPr lvl="1"/>
            <a:r>
              <a:rPr lang="es-CO" dirty="0"/>
              <a:t>¿Con que valor queda la variable b?</a:t>
            </a:r>
          </a:p>
          <a:p>
            <a:pPr lvl="1"/>
            <a:r>
              <a:rPr lang="es-CO" dirty="0"/>
              <a:t>¿Cuantas veces se repite el ciclo?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27584" y="2060848"/>
            <a:ext cx="3240360" cy="3787833"/>
          </a:xfrm>
          <a:prstGeom prst="rect">
            <a:avLst/>
          </a:prstGeom>
          <a:noFill/>
          <a:ln w="28440" cap="sq">
            <a:solidFill>
              <a:srgbClr val="FAC09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 b="1">
                <a:solidFill>
                  <a:srgbClr val="0000FF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repita</a:t>
            </a:r>
            <a:endParaRPr lang="es-ES" altLang="es-CO" sz="24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dirty="0">
                <a:latin typeface="Consolas" panose="020B0609020204030204" pitchFamily="49" charset="0"/>
                <a:cs typeface="Consolas" panose="020B0609020204030204" pitchFamily="49" charset="0"/>
              </a:rPr>
              <a:t>c = c *2</a:t>
            </a: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dirty="0">
                <a:latin typeface="Consolas" panose="020B0609020204030204" pitchFamily="49" charset="0"/>
                <a:cs typeface="Consolas" panose="020B0609020204030204" pitchFamily="49" charset="0"/>
              </a:rPr>
              <a:t>a = a + 1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Hasta que 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&gt; b)</a:t>
            </a:r>
            <a:endParaRPr lang="es-ES" altLang="es-CO" sz="2400" b="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endParaRPr lang="es-ES" altLang="es-C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317300207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Repetir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689248"/>
          </a:xfrm>
        </p:spPr>
        <p:txBody>
          <a:bodyPr/>
          <a:lstStyle/>
          <a:p>
            <a:r>
              <a:rPr lang="es-CO" dirty="0"/>
              <a:t>Ejercicio 2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Realice prueba de escritorio y responda:</a:t>
            </a:r>
          </a:p>
          <a:p>
            <a:pPr marL="0" indent="0" algn="just">
              <a:buNone/>
            </a:pPr>
            <a:endParaRPr lang="es-CO" dirty="0"/>
          </a:p>
          <a:p>
            <a:pPr lvl="1"/>
            <a:r>
              <a:rPr lang="es-CO" dirty="0"/>
              <a:t>¿Con que valor queda la variable a?</a:t>
            </a:r>
          </a:p>
          <a:p>
            <a:pPr lvl="1"/>
            <a:r>
              <a:rPr lang="es-CO" dirty="0"/>
              <a:t>¿Con que valor queda la variable c?</a:t>
            </a:r>
          </a:p>
          <a:p>
            <a:pPr lvl="1"/>
            <a:r>
              <a:rPr lang="es-CO" dirty="0"/>
              <a:t>¿Con que valor queda la variable b?</a:t>
            </a:r>
          </a:p>
          <a:p>
            <a:pPr lvl="1"/>
            <a:r>
              <a:rPr lang="es-CO" dirty="0"/>
              <a:t>¿Cuantas veces se repite el ciclo?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27584" y="2060848"/>
            <a:ext cx="3240360" cy="3787833"/>
          </a:xfrm>
          <a:prstGeom prst="rect">
            <a:avLst/>
          </a:prstGeom>
          <a:noFill/>
          <a:ln w="28440" cap="sq">
            <a:solidFill>
              <a:srgbClr val="FAC09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 b="1">
                <a:solidFill>
                  <a:srgbClr val="0000FF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b=7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repita</a:t>
            </a: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dirty="0">
                <a:latin typeface="Consolas" panose="020B0609020204030204" pitchFamily="49" charset="0"/>
                <a:cs typeface="Consolas" panose="020B0609020204030204" pitchFamily="49" charset="0"/>
              </a:rPr>
              <a:t>c = c *2</a:t>
            </a: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dirty="0">
                <a:latin typeface="Consolas" panose="020B0609020204030204" pitchFamily="49" charset="0"/>
                <a:cs typeface="Consolas" panose="020B0609020204030204" pitchFamily="49" charset="0"/>
              </a:rPr>
              <a:t>a = a + 1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Hasta que 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&gt; b)</a:t>
            </a:r>
            <a:endParaRPr lang="es-ES" altLang="es-CO" sz="2400" b="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 eaLnBrk="1" hangingPunct="1">
              <a:spcBef>
                <a:spcPct val="0"/>
              </a:spcBef>
              <a:buClrTx/>
              <a:buFontTx/>
              <a:buNone/>
            </a:pPr>
            <a:endParaRPr lang="es-ES" altLang="es-CO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89663578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Para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95536" y="1371601"/>
            <a:ext cx="8208912" cy="1769368"/>
          </a:xfrm>
        </p:spPr>
        <p:txBody>
          <a:bodyPr/>
          <a:lstStyle/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Repite un grupo de instrucciones </a:t>
            </a:r>
            <a:r>
              <a:rPr lang="es-CO" b="1" dirty="0"/>
              <a:t>un número determinado de veces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95536" y="3123258"/>
            <a:ext cx="4038600" cy="689248"/>
          </a:xfrm>
        </p:spPr>
        <p:txBody>
          <a:bodyPr/>
          <a:lstStyle/>
          <a:p>
            <a:r>
              <a:rPr lang="es-CO" b="1" dirty="0"/>
              <a:t>Sintaxis Para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9512" y="4044254"/>
            <a:ext cx="9145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vbleControlInicial</a:t>
            </a:r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 ; &lt;</a:t>
            </a:r>
            <a:r>
              <a:rPr lang="es-CO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condicion</a:t>
            </a:r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&gt;;incremento/decremento</a:t>
            </a:r>
            <a:r>
              <a:rPr lang="es-CO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O" sz="24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1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2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n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Fin-para</a:t>
            </a:r>
          </a:p>
        </p:txBody>
      </p:sp>
    </p:spTree>
    <p:extLst>
      <p:ext uri="{BB962C8B-B14F-4D97-AF65-F5344CB8AC3E}">
        <p14:creationId xmlns:p14="http://schemas.microsoft.com/office/powerpoint/2010/main" val="411022242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Sintaxis Ciclo Para en PSeInt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95536" y="1371601"/>
            <a:ext cx="8208912" cy="1769368"/>
          </a:xfrm>
        </p:spPr>
        <p:txBody>
          <a:bodyPr/>
          <a:lstStyle/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Repite un grupo de instrucciones </a:t>
            </a:r>
            <a:r>
              <a:rPr lang="es-CO" b="1" dirty="0"/>
              <a:t>un número determinado de veces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95536" y="3123258"/>
            <a:ext cx="4038600" cy="689248"/>
          </a:xfrm>
        </p:spPr>
        <p:txBody>
          <a:bodyPr/>
          <a:lstStyle/>
          <a:p>
            <a:r>
              <a:rPr lang="es-CO" b="1" dirty="0"/>
              <a:t>Sintaxis Para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79512" y="4044254"/>
            <a:ext cx="9145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es-CO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vbleControl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</a:t>
            </a:r>
            <a:r>
              <a:rPr lang="es-CO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valInicial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 Hasta </a:t>
            </a:r>
            <a:r>
              <a:rPr lang="es-CO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valFinal</a:t>
            </a:r>
            <a:r>
              <a:rPr lang="es-CO" sz="1600" dirty="0">
                <a:latin typeface="Consolas" panose="020B0609020204030204" pitchFamily="49" charset="0"/>
                <a:cs typeface="Consolas" panose="020B0609020204030204" pitchFamily="49" charset="0"/>
              </a:rPr>
              <a:t> Con Paso incremento/decremento</a:t>
            </a:r>
            <a:endParaRPr lang="es-CO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O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instrucción 1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2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n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Fin-para</a:t>
            </a:r>
          </a:p>
        </p:txBody>
      </p:sp>
    </p:spTree>
    <p:extLst>
      <p:ext uri="{BB962C8B-B14F-4D97-AF65-F5344CB8AC3E}">
        <p14:creationId xmlns:p14="http://schemas.microsoft.com/office/powerpoint/2010/main" val="246105851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3681898"/>
            <a:ext cx="42370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Escribir “ Ingrese un número”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Lea(numero)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???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289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42844" y="228600"/>
            <a:ext cx="8858312" cy="758952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Pensamiento Algorítmico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87856" y="1231211"/>
            <a:ext cx="6832415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s-ES" sz="24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Componentes de una estructura repetitiva: </a:t>
            </a:r>
          </a:p>
        </p:txBody>
      </p:sp>
      <p:pic>
        <p:nvPicPr>
          <p:cNvPr id="17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1700808"/>
            <a:ext cx="2520280" cy="2400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23528" y="1916831"/>
            <a:ext cx="8496944" cy="4655195"/>
          </a:xfrm>
          <a:prstGeom prst="rect">
            <a:avLst/>
          </a:prstGeom>
        </p:spPr>
        <p:txBody>
          <a:bodyPr/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Variable de control inicializada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Condición de parada o terminación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Actualización de la variable de control (contador)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Instrucciones o sentencias a ejecutar dentro del ciclo (cuerpo)</a:t>
            </a:r>
          </a:p>
        </p:txBody>
      </p:sp>
    </p:spTree>
    <p:extLst>
      <p:ext uri="{BB962C8B-B14F-4D97-AF65-F5344CB8AC3E}">
        <p14:creationId xmlns:p14="http://schemas.microsoft.com/office/powerpoint/2010/main" val="2180430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Para sintaxis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368189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Escribir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“Ingrese un número”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Leer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(numero)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para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(contador&lt;-1; contador &lt;=numero; contador+1)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hacer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fin-para</a:t>
            </a:r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9030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1835696" y="1741458"/>
            <a:ext cx="1656184" cy="75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046153" y="4389926"/>
            <a:ext cx="2294218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Condición de parada</a:t>
            </a:r>
          </a:p>
        </p:txBody>
      </p:sp>
      <p:sp>
        <p:nvSpPr>
          <p:cNvPr id="25" name="Cerrar llave 24"/>
          <p:cNvSpPr/>
          <p:nvPr/>
        </p:nvSpPr>
        <p:spPr>
          <a:xfrm rot="5400000">
            <a:off x="3997302" y="1593658"/>
            <a:ext cx="213289" cy="2232249"/>
          </a:xfrm>
          <a:prstGeom prst="rightBrace">
            <a:avLst>
              <a:gd name="adj1" fmla="val 33392"/>
              <a:gd name="adj2" fmla="val 504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>
            <a:off x="683568" y="2383720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para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(contador&lt;-1; contador &lt;=numero; contador+1)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  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fin-para</a:t>
            </a:r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H="1" flipV="1">
            <a:off x="3946019" y="2741283"/>
            <a:ext cx="387866" cy="162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6060223" y="2709782"/>
            <a:ext cx="438357" cy="64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3"/>
          <p:cNvSpPr txBox="1"/>
          <p:nvPr/>
        </p:nvSpPr>
        <p:spPr>
          <a:xfrm>
            <a:off x="3502536" y="1556792"/>
            <a:ext cx="423866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Variable de control del ciclo inicializada</a:t>
            </a:r>
          </a:p>
        </p:txBody>
      </p:sp>
      <p:sp>
        <p:nvSpPr>
          <p:cNvPr id="13" name="CuadroTexto 13"/>
          <p:cNvSpPr txBox="1"/>
          <p:nvPr/>
        </p:nvSpPr>
        <p:spPr>
          <a:xfrm>
            <a:off x="4406806" y="3356992"/>
            <a:ext cx="4737194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Actualización variable de control (contador)</a:t>
            </a:r>
          </a:p>
        </p:txBody>
      </p:sp>
    </p:spTree>
    <p:extLst>
      <p:ext uri="{BB962C8B-B14F-4D97-AF65-F5344CB8AC3E}">
        <p14:creationId xmlns:p14="http://schemas.microsoft.com/office/powerpoint/2010/main" val="22476446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Para sintaxis PSeInt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3681898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Escribir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“ Ingrese un número”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Leer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(numero)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Para 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contador&lt;-1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Hasta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numero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Con Paso 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1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Hacer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Fin-para</a:t>
            </a:r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9771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1835696" y="1741458"/>
            <a:ext cx="1656184" cy="75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3046153" y="4389926"/>
            <a:ext cx="2294218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Condición de parada</a:t>
            </a:r>
          </a:p>
        </p:txBody>
      </p:sp>
      <p:sp>
        <p:nvSpPr>
          <p:cNvPr id="25" name="Cerrar llave 24"/>
          <p:cNvSpPr/>
          <p:nvPr/>
        </p:nvSpPr>
        <p:spPr>
          <a:xfrm rot="5400000">
            <a:off x="3781278" y="1809682"/>
            <a:ext cx="213289" cy="1800202"/>
          </a:xfrm>
          <a:prstGeom prst="rightBrace">
            <a:avLst>
              <a:gd name="adj1" fmla="val 33392"/>
              <a:gd name="adj2" fmla="val 504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>
            <a:off x="879353" y="2383720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para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(contador&lt;-1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Hasta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numero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Con Paso 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1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Hacer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  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fin-para</a:t>
            </a:r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H="1" flipV="1">
            <a:off x="3946019" y="2741283"/>
            <a:ext cx="387866" cy="162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 flipV="1">
            <a:off x="6060223" y="2732211"/>
            <a:ext cx="876715" cy="61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3"/>
          <p:cNvSpPr txBox="1"/>
          <p:nvPr/>
        </p:nvSpPr>
        <p:spPr>
          <a:xfrm>
            <a:off x="3502536" y="1556792"/>
            <a:ext cx="423866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Variable de control del ciclo inicializada</a:t>
            </a:r>
          </a:p>
        </p:txBody>
      </p:sp>
      <p:sp>
        <p:nvSpPr>
          <p:cNvPr id="13" name="CuadroTexto 13"/>
          <p:cNvSpPr txBox="1"/>
          <p:nvPr/>
        </p:nvSpPr>
        <p:spPr>
          <a:xfrm>
            <a:off x="4406806" y="3356992"/>
            <a:ext cx="4737194" cy="36933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Actualización variable de control (contador)</a:t>
            </a:r>
          </a:p>
        </p:txBody>
      </p:sp>
    </p:spTree>
    <p:extLst>
      <p:ext uri="{BB962C8B-B14F-4D97-AF65-F5344CB8AC3E}">
        <p14:creationId xmlns:p14="http://schemas.microsoft.com/office/powerpoint/2010/main" val="15275361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Para sintaxis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Escenarios de prueba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06367"/>
              </p:ext>
            </p:extLst>
          </p:nvPr>
        </p:nvGraphicFramePr>
        <p:xfrm>
          <a:off x="5640586" y="2492840"/>
          <a:ext cx="341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Ingrese un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Elipse 8"/>
          <p:cNvSpPr/>
          <p:nvPr/>
        </p:nvSpPr>
        <p:spPr>
          <a:xfrm>
            <a:off x="2411760" y="4221088"/>
            <a:ext cx="212976" cy="265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3608428" y="4221211"/>
            <a:ext cx="212976" cy="265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24" name="Elipse 23"/>
          <p:cNvSpPr/>
          <p:nvPr/>
        </p:nvSpPr>
        <p:spPr>
          <a:xfrm>
            <a:off x="3501940" y="4892716"/>
            <a:ext cx="212976" cy="265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25" name="Elipse 24"/>
          <p:cNvSpPr/>
          <p:nvPr/>
        </p:nvSpPr>
        <p:spPr>
          <a:xfrm>
            <a:off x="5340280" y="4214488"/>
            <a:ext cx="212976" cy="265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441031" y="5733256"/>
            <a:ext cx="6516528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Secuencia de ejecución:</a:t>
            </a:r>
            <a:r>
              <a:rPr lang="es-CO" sz="1400" dirty="0">
                <a:solidFill>
                  <a:schemeClr val="bg1"/>
                </a:solidFill>
              </a:rPr>
              <a:t> 1, 2, 3, 4 - regresa al 2 y continua 2, 3, 4 hasta que la</a:t>
            </a:r>
          </a:p>
          <a:p>
            <a:pPr algn="ctr"/>
            <a:r>
              <a:rPr lang="es-CO" sz="1400" dirty="0">
                <a:solidFill>
                  <a:schemeClr val="bg1"/>
                </a:solidFill>
              </a:rPr>
              <a:t>Condición sea falsa…solo entonces sale del ciclo</a:t>
            </a:r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6588224" y="2924944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6588224" y="3284984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6588224" y="3645024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5D7C65-3BE1-40E9-AC2B-D344491B4F4F}"/>
              </a:ext>
            </a:extLst>
          </p:cNvPr>
          <p:cNvSpPr txBox="1"/>
          <p:nvPr/>
        </p:nvSpPr>
        <p:spPr>
          <a:xfrm>
            <a:off x="369753" y="3607913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Escribir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“ Ingrese un número”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Leer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(numero)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Para 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contador&lt;-1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Hasta</a:t>
            </a:r>
            <a:r>
              <a:rPr lang="es-CO" dirty="0">
                <a:solidFill>
                  <a:srgbClr val="FF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numero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Con Paso 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1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Hacer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Fin-para</a:t>
            </a:r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0625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79512" y="3681898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Ingrese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“un numero”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Lea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(numero)</a:t>
            </a: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para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(contador=1; contador &lt;=numero; contador+1)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	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mostrar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(contador)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fin-para</a:t>
            </a:r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Para sintaxis </a:t>
            </a:r>
            <a:r>
              <a:rPr lang="es-CO" dirty="0" err="1"/>
              <a:t>PseInt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Escenarios de prueba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724128" y="4653136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2051720" y="4384067"/>
            <a:ext cx="212976" cy="265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3854968" y="4365104"/>
            <a:ext cx="212976" cy="265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sp>
        <p:nvSpPr>
          <p:cNvPr id="24" name="Elipse 23"/>
          <p:cNvSpPr/>
          <p:nvPr/>
        </p:nvSpPr>
        <p:spPr>
          <a:xfrm>
            <a:off x="3491880" y="4820080"/>
            <a:ext cx="212976" cy="265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sp>
        <p:nvSpPr>
          <p:cNvPr id="25" name="Elipse 24"/>
          <p:cNvSpPr/>
          <p:nvPr/>
        </p:nvSpPr>
        <p:spPr>
          <a:xfrm>
            <a:off x="5655168" y="4316024"/>
            <a:ext cx="212976" cy="265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441031" y="5733256"/>
            <a:ext cx="6516528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Secuencia de ejecución:</a:t>
            </a:r>
            <a:r>
              <a:rPr lang="es-CO" sz="1400" dirty="0">
                <a:solidFill>
                  <a:schemeClr val="bg1"/>
                </a:solidFill>
              </a:rPr>
              <a:t> 1, 2, 3, 4 - regresa al 2 y continua 2, 3, 4 hasta que la</a:t>
            </a:r>
          </a:p>
          <a:p>
            <a:pPr algn="ctr"/>
            <a:r>
              <a:rPr lang="es-CO" sz="1400" dirty="0">
                <a:solidFill>
                  <a:schemeClr val="bg1"/>
                </a:solidFill>
              </a:rPr>
              <a:t>Condición sea falsa…solo entonces sale del ciclo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90519E66-E53A-469E-B8BC-565659F18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53712"/>
              </p:ext>
            </p:extLst>
          </p:nvPr>
        </p:nvGraphicFramePr>
        <p:xfrm>
          <a:off x="5544616" y="2483904"/>
          <a:ext cx="3419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pantalla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Ingrese un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921D0BE-B6CA-4A93-8052-9FBD08886007}"/>
              </a:ext>
            </a:extLst>
          </p:cNvPr>
          <p:cNvCxnSpPr/>
          <p:nvPr/>
        </p:nvCxnSpPr>
        <p:spPr>
          <a:xfrm flipV="1">
            <a:off x="6444208" y="2924944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4C6F8F7-79B5-43C3-9613-8F045B3D4F22}"/>
              </a:ext>
            </a:extLst>
          </p:cNvPr>
          <p:cNvCxnSpPr/>
          <p:nvPr/>
        </p:nvCxnSpPr>
        <p:spPr>
          <a:xfrm flipV="1">
            <a:off x="6444208" y="3284984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1F9257B-BA0F-473E-AEF3-284BAAE0ACB4}"/>
              </a:ext>
            </a:extLst>
          </p:cNvPr>
          <p:cNvCxnSpPr/>
          <p:nvPr/>
        </p:nvCxnSpPr>
        <p:spPr>
          <a:xfrm flipV="1">
            <a:off x="6444208" y="3645024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18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Para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547664" y="378904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Pseudocódigo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652120" y="601199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Prueba de escritorio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95536" y="1435444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/>
              <a:t>Diseño</a:t>
            </a:r>
          </a:p>
        </p:txBody>
      </p:sp>
      <p:sp>
        <p:nvSpPr>
          <p:cNvPr id="13" name="Flecha doblada hacia arriba 12"/>
          <p:cNvSpPr/>
          <p:nvPr/>
        </p:nvSpPr>
        <p:spPr>
          <a:xfrm rot="10800000" flipH="1">
            <a:off x="5258821" y="2705862"/>
            <a:ext cx="1689443" cy="943958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0848"/>
            <a:ext cx="5287449" cy="14322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903" y="3742509"/>
            <a:ext cx="3486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1937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Para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689248"/>
          </a:xfrm>
        </p:spPr>
        <p:txBody>
          <a:bodyPr/>
          <a:lstStyle/>
          <a:p>
            <a:r>
              <a:rPr lang="es-CO" dirty="0"/>
              <a:t>Ejercicio 1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Realice prueba de escritorio y responda:</a:t>
            </a:r>
          </a:p>
          <a:p>
            <a:pPr marL="0" indent="0" algn="just">
              <a:buNone/>
            </a:pPr>
            <a:endParaRPr lang="es-CO" dirty="0"/>
          </a:p>
          <a:p>
            <a:pPr lvl="1"/>
            <a:r>
              <a:rPr lang="es-CO" dirty="0"/>
              <a:t>¿Con que valor queda la variable salida?</a:t>
            </a:r>
          </a:p>
          <a:p>
            <a:pPr lvl="1"/>
            <a:r>
              <a:rPr lang="es-CO" dirty="0"/>
              <a:t>¿Con que valor queda la variable i?</a:t>
            </a:r>
          </a:p>
          <a:p>
            <a:pPr lvl="1"/>
            <a:r>
              <a:rPr lang="es-CO" dirty="0"/>
              <a:t>¿Qué muestra el programa?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11560" y="2060848"/>
            <a:ext cx="4032448" cy="1941173"/>
          </a:xfrm>
          <a:prstGeom prst="rect">
            <a:avLst/>
          </a:prstGeom>
          <a:noFill/>
          <a:ln w="28440" cap="sq">
            <a:solidFill>
              <a:srgbClr val="FAC09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 b="1">
                <a:solidFill>
                  <a:srgbClr val="0000FF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salida =“”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i&lt;10; i+1)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salida = salida + i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 para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 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78153185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Para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689248"/>
          </a:xfrm>
        </p:spPr>
        <p:txBody>
          <a:bodyPr/>
          <a:lstStyle/>
          <a:p>
            <a:r>
              <a:rPr lang="es-CO" dirty="0"/>
              <a:t>Ejercicio 2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Realice prueba de escritorio y responda:</a:t>
            </a:r>
          </a:p>
          <a:p>
            <a:pPr marL="0" indent="0" algn="just">
              <a:buNone/>
            </a:pPr>
            <a:endParaRPr lang="es-CO" dirty="0"/>
          </a:p>
          <a:p>
            <a:pPr lvl="1"/>
            <a:r>
              <a:rPr lang="es-CO" dirty="0"/>
              <a:t>¿Con que valor queda la variable i?</a:t>
            </a:r>
          </a:p>
          <a:p>
            <a:pPr lvl="1"/>
            <a:r>
              <a:rPr lang="es-CO" dirty="0"/>
              <a:t>¿Qué muestra el programa?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11560" y="2060848"/>
            <a:ext cx="4032448" cy="1202510"/>
          </a:xfrm>
          <a:prstGeom prst="rect">
            <a:avLst/>
          </a:prstGeom>
          <a:noFill/>
          <a:ln w="28440" cap="sq">
            <a:solidFill>
              <a:srgbClr val="FAC09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 b="1">
                <a:solidFill>
                  <a:srgbClr val="0000FF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(i=18; i&gt;0; i-2)</a:t>
            </a:r>
          </a:p>
          <a:p>
            <a:pPr>
              <a:spcBef>
                <a:spcPct val="0"/>
              </a:spcBef>
              <a:buClrTx/>
            </a:pP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Mostrar</a:t>
            </a:r>
            <a:r>
              <a:rPr lang="es-ES" altLang="es-CO" sz="2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O" sz="2400" b="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 para</a:t>
            </a:r>
          </a:p>
        </p:txBody>
      </p:sp>
    </p:spTree>
    <p:extLst>
      <p:ext uri="{BB962C8B-B14F-4D97-AF65-F5344CB8AC3E}">
        <p14:creationId xmlns:p14="http://schemas.microsoft.com/office/powerpoint/2010/main" val="32070854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/>
              <a:t>Ejercicio 3</a:t>
            </a:r>
          </a:p>
          <a:p>
            <a:pPr marL="274320" lvl="1" indent="0" algn="just">
              <a:buNone/>
            </a:pPr>
            <a:r>
              <a:rPr lang="es-CO" altLang="es-CO" sz="2400" dirty="0">
                <a:solidFill>
                  <a:srgbClr val="000000"/>
                </a:solidFill>
              </a:rPr>
              <a:t>Escriba un programa que permita contar los números pares existentes en una serie de 1 a n, siendo n un número digitado por un usuario.</a:t>
            </a:r>
          </a:p>
          <a:p>
            <a:pPr marL="274320" lvl="1" indent="0" algn="just">
              <a:buNone/>
            </a:pPr>
            <a:endParaRPr lang="es-CO" altLang="es-CO" sz="2400" dirty="0">
              <a:solidFill>
                <a:srgbClr val="000000"/>
              </a:solidFill>
            </a:endParaRPr>
          </a:p>
          <a:p>
            <a:pPr marL="274320" lvl="1" indent="0" algn="just">
              <a:buNone/>
            </a:pPr>
            <a:r>
              <a:rPr lang="es-CO" altLang="es-CO" sz="2400" b="1" dirty="0">
                <a:solidFill>
                  <a:srgbClr val="000000"/>
                </a:solidFill>
              </a:rPr>
              <a:t>Nota : use la estructura “repetir” en su solución</a:t>
            </a:r>
          </a:p>
          <a:p>
            <a:pPr marL="274320" lvl="1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30116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42844" y="228600"/>
            <a:ext cx="8858312" cy="758952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Pensamiento Algorítmico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115616" y="1685913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s-ES" sz="32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Ciclo Mientras Que / </a:t>
            </a:r>
            <a:r>
              <a:rPr lang="es-ES" sz="32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While</a:t>
            </a:r>
            <a:endParaRPr lang="es-ES" sz="3200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87857" y="1231211"/>
            <a:ext cx="359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s-ES" sz="24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Estructuras de control </a:t>
            </a:r>
          </a:p>
        </p:txBody>
      </p:sp>
      <p:pic>
        <p:nvPicPr>
          <p:cNvPr id="15" name="0 Imagen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519"/>
          <a:stretch/>
        </p:blipFill>
        <p:spPr bwMode="auto">
          <a:xfrm>
            <a:off x="539552" y="2348881"/>
            <a:ext cx="2952328" cy="4032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15 Imagen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" t="22267" r="61991" b="54126"/>
          <a:stretch/>
        </p:blipFill>
        <p:spPr bwMode="auto">
          <a:xfrm>
            <a:off x="4283968" y="2852936"/>
            <a:ext cx="4284477" cy="3280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0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1337766"/>
            <a:ext cx="1726730" cy="1659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751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O" dirty="0"/>
              <a:t>Ejercicio 4</a:t>
            </a:r>
          </a:p>
          <a:p>
            <a:pPr marL="274320" lvl="1" indent="0" algn="just">
              <a:buNone/>
            </a:pPr>
            <a:r>
              <a:rPr lang="es-CO" altLang="es-CO" sz="2400" dirty="0">
                <a:solidFill>
                  <a:srgbClr val="000000"/>
                </a:solidFill>
              </a:rPr>
              <a:t>Escriba un programa que permita contar y sumar los números pares existentes en una serie de 1 a n, siendo n un número digitado por un usuario.</a:t>
            </a:r>
          </a:p>
          <a:p>
            <a:pPr marL="274320" lvl="1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611560" y="3933056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s-CO" altLang="es-CO" sz="24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 : use la estructura “para” en su solución</a:t>
            </a:r>
          </a:p>
        </p:txBody>
      </p:sp>
    </p:spTree>
    <p:extLst>
      <p:ext uri="{BB962C8B-B14F-4D97-AF65-F5344CB8AC3E}">
        <p14:creationId xmlns:p14="http://schemas.microsoft.com/office/powerpoint/2010/main" val="341453373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9512" y="148935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s-CO" sz="24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EJERCICIOS PROPUESTOS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42844" y="228600"/>
            <a:ext cx="8858312" cy="758952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Pensamiento Algorítmico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39552" y="1951019"/>
            <a:ext cx="8208912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Se solicita listar los 10 primeros números. Dicho de otro modo, mostrar los números del 1 al 10. 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Hacer el algoritmo con su respectiva prueba de escritorio utilizando la estructura repetitiva </a:t>
            </a:r>
            <a:r>
              <a:rPr lang="es-CO" sz="2400" i="1" dirty="0">
                <a:latin typeface="Arial" pitchFamily="34" charset="0"/>
                <a:cs typeface="Arial" pitchFamily="34" charset="0"/>
              </a:rPr>
              <a:t>Mientras que.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Hacer el algoritmo con su respectiva prueba de escritorio utilizando la estructura repetitiva </a:t>
            </a:r>
            <a:r>
              <a:rPr lang="es-CO" sz="2400" i="1" dirty="0">
                <a:latin typeface="Arial" pitchFamily="34" charset="0"/>
                <a:cs typeface="Arial" pitchFamily="34" charset="0"/>
              </a:rPr>
              <a:t>Repetir hasta.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Hacer el algoritmo con su respectiva prueba de escritorio utilizando la estructura repetitiva </a:t>
            </a:r>
            <a:r>
              <a:rPr lang="es-CO" sz="2400" i="1" dirty="0">
                <a:latin typeface="Arial" pitchFamily="34" charset="0"/>
                <a:cs typeface="Arial" pitchFamily="34" charset="0"/>
              </a:rPr>
              <a:t>Para.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endParaRPr lang="es-CO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098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9512" y="1489354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s-CO" sz="24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EJERCICIOS PROPUESTOS</a:t>
            </a: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42844" y="228600"/>
            <a:ext cx="8858312" cy="758952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Pensamiento Algorítmico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39552" y="1951019"/>
            <a:ext cx="8208912" cy="48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85000"/>
              <a:buFont typeface="+mj-lt"/>
              <a:buAutoNum type="arabicPeriod" startAt="2"/>
              <a:defRPr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Se solicita sumar los 5 primeros números. Dicho de otro modo, acumular o hacer la sumatoria de los números del 1 al 5. 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Hacer el algoritmo con su respectiva prueba de escritorio utilizando la estructura repetitiva </a:t>
            </a:r>
            <a:r>
              <a:rPr lang="es-CO" sz="2400" i="1" dirty="0">
                <a:latin typeface="Arial" pitchFamily="34" charset="0"/>
                <a:cs typeface="Arial" pitchFamily="34" charset="0"/>
              </a:rPr>
              <a:t>Mientras que.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Hacer el algoritmo con su respectiva prueba de escritorio utilizando la estructura repetitiva </a:t>
            </a:r>
            <a:r>
              <a:rPr lang="es-CO" sz="2400" i="1" dirty="0">
                <a:latin typeface="Arial" pitchFamily="34" charset="0"/>
                <a:cs typeface="Arial" pitchFamily="34" charset="0"/>
              </a:rPr>
              <a:t>Repetir hasta.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s-CO" sz="2400" dirty="0">
                <a:latin typeface="Arial" pitchFamily="34" charset="0"/>
                <a:cs typeface="Arial" pitchFamily="34" charset="0"/>
              </a:rPr>
              <a:t>Hacer el algoritmo con su respectiva prueba de escritorio utilizando la estructura repetitiva </a:t>
            </a:r>
            <a:r>
              <a:rPr lang="es-CO" sz="2400" i="1" dirty="0">
                <a:latin typeface="Arial" pitchFamily="34" charset="0"/>
                <a:cs typeface="Arial" pitchFamily="34" charset="0"/>
              </a:rPr>
              <a:t>Para.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endParaRPr lang="es-CO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389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42844" y="228600"/>
            <a:ext cx="8858312" cy="758952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Pensamiento Algorítmico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87857" y="1685913"/>
            <a:ext cx="7187033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s-ES" sz="28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Ciclo Repetir Hasta que / Repeat Until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87857" y="1231211"/>
            <a:ext cx="359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s-ES" sz="24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Estructuras de control </a:t>
            </a:r>
          </a:p>
        </p:txBody>
      </p:sp>
      <p:pic>
        <p:nvPicPr>
          <p:cNvPr id="8" name="0 Imagen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20"/>
          <a:stretch/>
        </p:blipFill>
        <p:spPr bwMode="auto">
          <a:xfrm>
            <a:off x="467544" y="2636911"/>
            <a:ext cx="4032448" cy="36724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0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272" y="1463546"/>
            <a:ext cx="1872208" cy="1533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11 Imagen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" t="17169" r="57164" b="58955"/>
          <a:stretch/>
        </p:blipFill>
        <p:spPr bwMode="auto">
          <a:xfrm>
            <a:off x="4884062" y="3140968"/>
            <a:ext cx="3855085" cy="31683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4848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14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t="15618" r="57768" b="67808"/>
          <a:stretch/>
        </p:blipFill>
        <p:spPr bwMode="auto">
          <a:xfrm>
            <a:off x="4479362" y="3271803"/>
            <a:ext cx="4304030" cy="2317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42844" y="228600"/>
            <a:ext cx="8858312" cy="758952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Pensamiento Algorítmico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283006" y="1685914"/>
            <a:ext cx="334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s-ES" sz="32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Ciclo Para /  For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87857" y="1231211"/>
            <a:ext cx="359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s-ES" sz="24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Estructuras de control </a:t>
            </a:r>
          </a:p>
        </p:txBody>
      </p:sp>
      <p:pic>
        <p:nvPicPr>
          <p:cNvPr id="8" name="0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9080" y="1340768"/>
            <a:ext cx="1803400" cy="1931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0 Imagen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6" y="2516911"/>
            <a:ext cx="3888432" cy="3720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6047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142844" y="228600"/>
            <a:ext cx="8858312" cy="758952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Pensamiento Algorítmico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283006" y="1685914"/>
            <a:ext cx="334837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s-ES" sz="32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Ciclo Para /  For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87857" y="1231211"/>
            <a:ext cx="359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s-ES" sz="24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Estructuras de control </a:t>
            </a:r>
          </a:p>
        </p:txBody>
      </p:sp>
      <p:pic>
        <p:nvPicPr>
          <p:cNvPr id="8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9080" y="1340768"/>
            <a:ext cx="1803400" cy="1931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0 Imagen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6" y="2708920"/>
            <a:ext cx="3816424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11 Imagen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15673" r="67749" b="67829"/>
          <a:stretch/>
        </p:blipFill>
        <p:spPr bwMode="auto">
          <a:xfrm>
            <a:off x="4499992" y="3495426"/>
            <a:ext cx="3208655" cy="25334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822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Mientras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3239725"/>
          </a:xfrm>
        </p:spPr>
        <p:txBody>
          <a:bodyPr/>
          <a:lstStyle/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Permiten repetir un grupo de instrucciones </a:t>
            </a:r>
            <a:r>
              <a:rPr lang="es-CO" b="1" dirty="0"/>
              <a:t>mientras se cumpla</a:t>
            </a:r>
            <a:r>
              <a:rPr lang="es-CO" dirty="0"/>
              <a:t> una condición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0" y="1659632"/>
            <a:ext cx="4038600" cy="689248"/>
          </a:xfrm>
        </p:spPr>
        <p:txBody>
          <a:bodyPr/>
          <a:lstStyle/>
          <a:p>
            <a:r>
              <a:rPr lang="es-CO" dirty="0"/>
              <a:t>Sintaxis Mientras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4586342" y="2622391"/>
            <a:ext cx="3711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Mientras &lt;condición&gt; haga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1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2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	instrucción n</a:t>
            </a:r>
          </a:p>
          <a:p>
            <a:r>
              <a:rPr lang="es-CO" sz="2000" dirty="0">
                <a:latin typeface="Consolas" panose="020B0609020204030204" pitchFamily="49" charset="0"/>
                <a:cs typeface="Consolas" panose="020B0609020204030204" pitchFamily="49" charset="0"/>
              </a:rPr>
              <a:t>Fin-Mientras</a:t>
            </a:r>
          </a:p>
        </p:txBody>
      </p:sp>
    </p:spTree>
    <p:extLst>
      <p:ext uri="{BB962C8B-B14F-4D97-AF65-F5344CB8AC3E}">
        <p14:creationId xmlns:p14="http://schemas.microsoft.com/office/powerpoint/2010/main" val="29210411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Mientras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54850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Desarrollar un programa que solicite un número y muestre los números desde el 1 hasta el número solicitado.</a:t>
            </a:r>
          </a:p>
          <a:p>
            <a:pPr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74320" lvl="1" indent="0">
              <a:spcBef>
                <a:spcPct val="0"/>
              </a:spcBef>
              <a:buClrTx/>
              <a:buNone/>
            </a:pPr>
            <a:r>
              <a:rPr lang="es-ES" altLang="es-CO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Algoritmo</a:t>
            </a: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endParaRPr lang="es-ES" altLang="es-CO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755576" y="3681898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Inicio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</a:rPr>
              <a:t>Escribir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“Ingrese un numero”</a:t>
            </a:r>
          </a:p>
          <a:p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   </a:t>
            </a:r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Leer</a:t>
            </a:r>
            <a:r>
              <a:rPr lang="es-CO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(numero)</a:t>
            </a:r>
          </a:p>
          <a:p>
            <a:endParaRPr lang="es-CO" dirty="0">
              <a:solidFill>
                <a:srgbClr val="C00000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endParaRPr lang="es-CO" dirty="0">
              <a:solidFill>
                <a:srgbClr val="C00000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endParaRPr lang="es-CO" dirty="0">
              <a:solidFill>
                <a:srgbClr val="C00000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endParaRPr lang="es-CO" dirty="0">
              <a:solidFill>
                <a:srgbClr val="C00000"/>
              </a:solidFill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  <a:p>
            <a:r>
              <a:rPr lang="es-CO" dirty="0">
                <a:solidFill>
                  <a:srgbClr val="C00000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Fin</a:t>
            </a:r>
          </a:p>
          <a:p>
            <a:endParaRPr lang="es-CO" dirty="0">
              <a:latin typeface="Consolas" panose="020B0609020204030204" pitchFamily="49" charset="0"/>
              <a:ea typeface="Open Sans" panose="020B060603050402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5915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3339</TotalTime>
  <Words>1933</Words>
  <Application>Microsoft Office PowerPoint</Application>
  <PresentationFormat>Presentación en pantalla (4:3)</PresentationFormat>
  <Paragraphs>493</Paragraphs>
  <Slides>42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2" baseType="lpstr">
      <vt:lpstr>Arial</vt:lpstr>
      <vt:lpstr>Arial Narrow</vt:lpstr>
      <vt:lpstr>Calibri</vt:lpstr>
      <vt:lpstr>Consolas</vt:lpstr>
      <vt:lpstr>Georgia</vt:lpstr>
      <vt:lpstr>Open Sans</vt:lpstr>
      <vt:lpstr>Times New Roman</vt:lpstr>
      <vt:lpstr>Wingdings</vt:lpstr>
      <vt:lpstr>Wingdings 2</vt:lpstr>
      <vt:lpstr>Civil</vt:lpstr>
      <vt:lpstr>Presentación de PowerPoint</vt:lpstr>
      <vt:lpstr>Pensamiento Algorítmico</vt:lpstr>
      <vt:lpstr>Pensamiento Algorítmico</vt:lpstr>
      <vt:lpstr>Pensamiento Algorítmico</vt:lpstr>
      <vt:lpstr>Pensamiento Algorítmico</vt:lpstr>
      <vt:lpstr>Pensamiento Algorítmico</vt:lpstr>
      <vt:lpstr>Pensamiento Algorítmico</vt:lpstr>
      <vt:lpstr>Ciclo Mientras</vt:lpstr>
      <vt:lpstr>Ejemplo Mientras</vt:lpstr>
      <vt:lpstr>Ejemplo Mientras</vt:lpstr>
      <vt:lpstr>Ejemplo Mientras</vt:lpstr>
      <vt:lpstr>Ejemplo Mientras</vt:lpstr>
      <vt:lpstr>Ejemplo Mientras</vt:lpstr>
      <vt:lpstr>Ejemplo mientras</vt:lpstr>
      <vt:lpstr>Ejemplo mientras</vt:lpstr>
      <vt:lpstr>Ciclo Mientras</vt:lpstr>
      <vt:lpstr>Ciclo Mientras</vt:lpstr>
      <vt:lpstr>Ciclo Repetir</vt:lpstr>
      <vt:lpstr>Ejemplo Repetir</vt:lpstr>
      <vt:lpstr>Ejemplo Repetir</vt:lpstr>
      <vt:lpstr>Presentación de PowerPoint</vt:lpstr>
      <vt:lpstr>Ejemplo Repetir</vt:lpstr>
      <vt:lpstr>Ejemplo Repetir</vt:lpstr>
      <vt:lpstr>Ejemplo Repetir</vt:lpstr>
      <vt:lpstr>Ciclo Repetir</vt:lpstr>
      <vt:lpstr>Ciclo Repetir</vt:lpstr>
      <vt:lpstr>Ciclo Para</vt:lpstr>
      <vt:lpstr>Sintaxis Ciclo Para en PSeInt</vt:lpstr>
      <vt:lpstr>Ejemplo Para</vt:lpstr>
      <vt:lpstr>Ejemplo Para sintaxis general</vt:lpstr>
      <vt:lpstr>Presentación de PowerPoint</vt:lpstr>
      <vt:lpstr>Ejemplo Para sintaxis PSeInt</vt:lpstr>
      <vt:lpstr>Presentación de PowerPoint</vt:lpstr>
      <vt:lpstr>Ejemplo Para sintaxis general</vt:lpstr>
      <vt:lpstr>Ejemplo Para sintaxis PseInt</vt:lpstr>
      <vt:lpstr>Ejemplo Para</vt:lpstr>
      <vt:lpstr>Ciclo Para</vt:lpstr>
      <vt:lpstr>Ciclo Para</vt:lpstr>
      <vt:lpstr>Presentación de PowerPoint</vt:lpstr>
      <vt:lpstr>Presentación de PowerPoint</vt:lpstr>
      <vt:lpstr>Pensamiento Algorítmico</vt:lpstr>
      <vt:lpstr>Pensamiento Algorítmico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y evaluación de proyectos educativos</dc:title>
  <dc:creator>Juan Carlos Lopez Garcia</dc:creator>
  <cp:lastModifiedBy>Jorge Alberto Quesada Hurtado</cp:lastModifiedBy>
  <cp:revision>277</cp:revision>
  <dcterms:modified xsi:type="dcterms:W3CDTF">2021-09-28T14:55:58Z</dcterms:modified>
</cp:coreProperties>
</file>