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2EEC3-8888-4A60-96EF-E961AAB6AD8B}" v="161" dt="2023-03-27T09:20:00.115"/>
    <p1510:client id="{D780DD4D-DC82-4645-86B4-9C77D0A5C72E}" v="5163" dt="2023-03-27T14:01:1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0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hkola33bijsk-r22.gosweb.gosuslugi.ru/netcat_files/30/69/Profstandart_deloproizvoditel_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perjob.ru/resume/sekretar-suda-36016045.html" TargetMode="External"/><Relationship Id="rId2" Type="http://schemas.openxmlformats.org/officeDocument/2006/relationships/hyperlink" Target="https://www.superjob.ru/resume/sekretar-sudebnogo-zasedaniya-4847555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h.ru/resume/9f5f388400085bd8bc0093c84855436b637248?query=&#1089;&#1077;&#1082;&#1088;&#1077;&#1090;&#1072;&#1088;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9114" y="1461621"/>
            <a:ext cx="9266694" cy="3078566"/>
          </a:xfrm>
        </p:spPr>
        <p:txBody>
          <a:bodyPr>
            <a:normAutofit fontScale="90000"/>
          </a:bodyPr>
          <a:lstStyle/>
          <a:p>
            <a:r>
              <a:rPr lang="ru-RU" dirty="0">
                <a:ea typeface="+mj-lt"/>
                <a:cs typeface="+mj-lt"/>
              </a:rPr>
              <a:t>Модуль B. Поиск кандидатов по заявке от заказчика. Приглашение на собеседование.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15440" y="511994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Выполнил: Кузин Даниил Владимирович </a:t>
            </a:r>
          </a:p>
          <a:p>
            <a:r>
              <a:rPr lang="ru-RU" dirty="0">
                <a:cs typeface="Calibri"/>
              </a:rPr>
              <a:t>ГБОУ Школа №1409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78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79B2501-B96B-DA71-C6FD-FAB7CBDA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44" y="-98171"/>
            <a:ext cx="10515600" cy="1325563"/>
          </a:xfrm>
        </p:spPr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поиска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xmlns="" id="{EB366EF6-719C-E765-CDFA-B0D121B65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008397"/>
              </p:ext>
            </p:extLst>
          </p:nvPr>
        </p:nvGraphicFramePr>
        <p:xfrm>
          <a:off x="1597152" y="1139952"/>
          <a:ext cx="9211055" cy="499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4655">
                  <a:extLst>
                    <a:ext uri="{9D8B030D-6E8A-4147-A177-3AD203B41FA5}">
                      <a16:colId xmlns:a16="http://schemas.microsoft.com/office/drawing/2014/main" xmlns="" val="2368483945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284356588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ru-RU" sz="1400" b="0" i="0" u="none" strike="noStrik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1)Прием и анализ заявки на подбор персонала.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/>
                        </a:rPr>
                        <a:t>Внимательно изучили заявку от работодателя. Выделили основные требования к кандидату на должность. На основании полученных данных составили примерный портрет будущего кандидата.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7781979"/>
                  </a:ext>
                </a:extLst>
              </a:tr>
              <a:tr h="78638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2)Анализ компании заказчика.</a:t>
                      </a:r>
                      <a:endParaRPr lang="ru-RU" sz="1400" b="0" i="0" u="none" strike="noStrike" noProof="0" dirty="0"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/>
                        </a:rPr>
                        <a:t>Изучили сайт компании, отзывы сотрудников. Сделали вывод о сильных и слабых сторонах компании заказчика, который можно использовать при привлечении сотрудников.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53775275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3)Поиск кандидатов.</a:t>
                      </a:r>
                      <a:endParaRPr lang="ru-RU" sz="1400" dirty="0"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noProof="0" dirty="0">
                          <a:latin typeface="Times New Roman"/>
                        </a:rPr>
                        <a:t>Выделили наиболее эффективные для данной должности каналы поиска. </a:t>
                      </a:r>
                      <a:r>
                        <a:rPr lang="ru-RU" sz="1400" dirty="0">
                          <a:latin typeface="Times New Roman"/>
                        </a:rPr>
                        <a:t>Проанализировали какой может быть рынок труда по каждому из каналов. Выбрали наиболее приоритетный канал поиска.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2034325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4)Анализ резюме.</a:t>
                      </a:r>
                      <a:endParaRPr lang="ru-RU" sz="1400" dirty="0"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/>
                        </a:rPr>
                        <a:t>Составили план скрининга резюме и выделили основные параметры по которым отобрали 3, наиболее подходящих резюме соискателей.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840777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5)Телефонное или личное интервью.</a:t>
                      </a:r>
                      <a:endParaRPr lang="ru-RU" sz="1400" dirty="0"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/>
                        </a:rPr>
                        <a:t>Подготовили опросной лист для интервью, который всецело может оценить выбранного кандидата. И с его помощью удостоверились, что кандидат является наиболее подходящим под указанную должность.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577043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ru-RU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6)Собеседование с руководителем.</a:t>
                      </a:r>
                      <a:endParaRPr lang="ru-RU" sz="1400" dirty="0"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/>
                        </a:rPr>
                        <a:t>Переговоры с руководителем о проведенных интервью и согласование финального кандидата.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5956033"/>
                  </a:ext>
                </a:extLst>
              </a:tr>
              <a:tr h="6674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7)Утверждение кандидата.</a:t>
                      </a:r>
                      <a:endParaRPr lang="ru-RU" sz="1400" dirty="0"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/>
                        </a:rPr>
                        <a:t>В случае положительного решения кандидату отправляется предложение о работе (</a:t>
                      </a:r>
                      <a:r>
                        <a:rPr lang="ru-RU" sz="1400" dirty="0" err="1">
                          <a:latin typeface="Times New Roman"/>
                        </a:rPr>
                        <a:t>offer</a:t>
                      </a:r>
                      <a:r>
                        <a:rPr lang="ru-RU" sz="1400" dirty="0">
                          <a:latin typeface="Times New Roman"/>
                        </a:rPr>
                        <a:t>) в другом случае пишется письмо о несогласованности кандидата на должность.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5357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7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xmlns="" id="{C427681D-5D20-9501-A87A-4F1C164E0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220669"/>
              </p:ext>
            </p:extLst>
          </p:nvPr>
        </p:nvGraphicFramePr>
        <p:xfrm>
          <a:off x="371856" y="1024128"/>
          <a:ext cx="11484322" cy="558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239">
                  <a:extLst>
                    <a:ext uri="{9D8B030D-6E8A-4147-A177-3AD203B41FA5}">
                      <a16:colId xmlns:a16="http://schemas.microsoft.com/office/drawing/2014/main" xmlns="" val="3631847176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xmlns="" val="3746972141"/>
                    </a:ext>
                  </a:extLst>
                </a:gridCol>
                <a:gridCol w="7204934">
                  <a:extLst>
                    <a:ext uri="{9D8B030D-6E8A-4147-A177-3AD203B41FA5}">
                      <a16:colId xmlns:a16="http://schemas.microsoft.com/office/drawing/2014/main" xmlns="" val="1542336360"/>
                    </a:ext>
                  </a:extLst>
                </a:gridCol>
                <a:gridCol w="1072893">
                  <a:extLst>
                    <a:ext uri="{9D8B030D-6E8A-4147-A177-3AD203B41FA5}">
                      <a16:colId xmlns:a16="http://schemas.microsoft.com/office/drawing/2014/main" xmlns="" val="2271255814"/>
                    </a:ext>
                  </a:extLst>
                </a:gridCol>
              </a:tblGrid>
              <a:tr h="73724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 поиска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Аргументация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Подходит/Не подходит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48062761"/>
                  </a:ext>
                </a:extLst>
              </a:tr>
              <a:tr h="952268">
                <a:tc rowSpan="4"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</a:t>
                      </a:r>
                    </a:p>
                    <a:p>
                      <a:pPr lvl="0">
                        <a:buNone/>
                      </a:pP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-сайты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помощью </a:t>
                      </a:r>
                      <a:r>
                        <a:rPr lang="ru-RU" sz="1400" u="none" strike="noStrike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</a:t>
                      </a:r>
                      <a:r>
                        <a:rPr lang="ru-RU" sz="140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-сайтов можно оперативно получить доступ к большой базе вакансий, проанализировать кандидатов и напрямую с ними связаться исключая посредников. Кандидаты на данную должность так же должны уметь работать с компьютером, поэтому они скорее всего имеют подробную анкету на одном из </a:t>
                      </a:r>
                      <a:r>
                        <a:rPr lang="ru-RU" sz="1400" u="none" strike="noStrike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</a:t>
                      </a:r>
                      <a:r>
                        <a:rPr lang="ru-RU" sz="140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-сайтов.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Подходит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3632200"/>
                  </a:ext>
                </a:extLst>
              </a:tr>
              <a:tr h="73724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Центры занятости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Москве очень много центров занятости которые ежедневно пропускают через себя огромное количество людей. Но есть риски, что в подобные учреждения обращаются люди которые не готовы к активному поиску работы. Часто встают на учет для получения пособия по безработице.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Подходит частично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4929981"/>
                  </a:ext>
                </a:extLst>
              </a:tr>
              <a:tr h="73724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Образовательные учреждения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 большая база выпускников юридических вузов но для того чтобы связаться с ними нужно потратить большое количество времени и учесть риски занятости в других сферах.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Подходит частично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8816960"/>
                  </a:ext>
                </a:extLst>
              </a:tr>
              <a:tr h="138232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Объявления в социальных сетях и каналах мессенджеров </a:t>
                      </a:r>
                      <a:r>
                        <a:rPr lang="ru-RU" sz="140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тематических группах и профессиональных   сообществах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интернете присутствует большое количество сообществ объединяющих людей по профессиям и интересам. В подобных сообществах  объявления о вакансии быстро увидят люди потенциально связанные с вакансией. Но есть риск, что предложение будет проигнорировано.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Подходит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3927582"/>
                  </a:ext>
                </a:extLst>
              </a:tr>
              <a:tr h="8290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Внутренний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Рекомендации сотрудников компании, "сарафанное радио".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Данный способ подходит для быстрого поиска сотрудников, но присутствует риск необъективной оценки кандидата.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Подходит частично.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000154"/>
                  </a:ext>
                </a:extLst>
              </a:tr>
            </a:tbl>
          </a:graphicData>
        </a:graphic>
      </p:graphicFrame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C79B2501-B96B-DA71-C6FD-FAB7CBDACD70}"/>
              </a:ext>
            </a:extLst>
          </p:cNvPr>
          <p:cNvSpPr txBox="1">
            <a:spLocks/>
          </p:cNvSpPr>
          <p:nvPr/>
        </p:nvSpPr>
        <p:spPr>
          <a:xfrm>
            <a:off x="313944" y="-981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и каналы поиска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5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B7B23D7-1A41-3582-B7DD-B6A43DB0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455347"/>
            <a:ext cx="10853894" cy="4744873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Проанализировав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рынок труда по данной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вакансии, 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выделил каналы поиска кандидата.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каналами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моему мнению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сайты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объявления в тематических группах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предоставляют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большую базу кандидатов и сведений 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них, а объявления в тематических группах доносят предложение до людей потенциально связанных с данной темой.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Второстепенными каналами поиска на мой взгляд являются: сотрудничество с учебными заведениями,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центры занятости,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«сарафанное радио»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данные каналы поиска работают медленно и имеется риск необъективной оценки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кандидата, а так же найма немотивированного сотрудника.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C79B2501-B96B-DA71-C6FD-FAB7CBDACD70}"/>
              </a:ext>
            </a:extLst>
          </p:cNvPr>
          <p:cNvSpPr txBox="1">
            <a:spLocks/>
          </p:cNvSpPr>
          <p:nvPr/>
        </p:nvSpPr>
        <p:spPr>
          <a:xfrm>
            <a:off x="313944" y="-981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 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13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0150" y="1021103"/>
            <a:ext cx="1187933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Должность: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Секретарь судебного заседания.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Судья.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Подчиненный персонал: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Обязанности: </a:t>
            </a:r>
            <a:endPara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 и первичная обработка входящих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Ведение информационно-справочной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дел постоянного, долговременного сроков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хранения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протоколов судебного заседания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Извещение лиц участвующих  деле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запросов по делу</a:t>
            </a:r>
          </a:p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Профессиональные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знания: 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работы с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документами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Этика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делового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общения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технической обработки и полного оформления дел постоянного и временного хранения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Координация деятельности по исполнению решений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руководителя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Нормативные правовые акты, нормативно-методические документы, государственные стандарты, определяющие порядок документационного обеспечения управления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Профессиональные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умения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Осуществлять техническую обработку и полное оформление дел постоянного и временного хранения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Составлять и вести учетные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Применять современные средства сбора, обработки и передачи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Вести учетные регистрационные формы, использовать их для информационной работы</a:t>
            </a:r>
          </a:p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Личные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качества: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Активность, внимательность, аккуратность педантичность.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кандидатам: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Юридическое образование, готовность к обучению, наличие дополнительных знаний по специальности и опыт работы приветствуются.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389689" y="1020591"/>
            <a:ext cx="4153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Ссылки:</a:t>
            </a:r>
          </a:p>
          <a:p>
            <a:pPr marL="342900" indent="-342900"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Профстандарт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(я не нашел, но взял данные из смежной должности под названием: Делопроизводитель.)</a:t>
            </a:r>
          </a:p>
          <a:p>
            <a:pPr marL="342900" indent="-342900"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Должностная инструкция </a:t>
            </a:r>
          </a:p>
          <a:p>
            <a:pPr marL="342900" indent="-342900"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Сама вакансия, которую выдали</a:t>
            </a:r>
          </a:p>
          <a:p>
            <a:pPr marL="342900" indent="-342900"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Похожая вакансия 1</a:t>
            </a:r>
          </a:p>
          <a:p>
            <a:pPr marL="342900" indent="-342900"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Похожая вакансия 2</a:t>
            </a:r>
          </a:p>
          <a:p>
            <a:pPr marL="342900" indent="-342900">
              <a:buAutoNum type="arabicPeriod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Похожая вакансия 3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C79B2501-B96B-DA71-C6FD-FAB7CBDACD70}"/>
              </a:ext>
            </a:extLst>
          </p:cNvPr>
          <p:cNvSpPr txBox="1">
            <a:spLocks/>
          </p:cNvSpPr>
          <p:nvPr/>
        </p:nvSpPr>
        <p:spPr>
          <a:xfrm>
            <a:off x="313944" y="-981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 должности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9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877" y="-143758"/>
            <a:ext cx="10515600" cy="1325563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План скрининга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877" y="4734574"/>
            <a:ext cx="11539138" cy="32275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поиске вакансий я обращал внимание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первую очередь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наличие у кандидата юридического образования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 же на его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готовность к обучению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потому что делопроизводство это очень важный процесс требующий определенных знаний.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Опыт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в данной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сфере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мог послужить бонусом для кандидата. Для качественного выполнения задач кандидат должен знать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правила работы с документами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желательно иметь опыт в этой сфере. Активность и коммуникабельность, а так же умение работать в команде являются очень важными характеристиками подходящего кандидата, ведь в ходе работы очень часто придется общаться с людьми. Кандидат желательно должен уметь пользоваться ПК на хорошем уровне так как документооборот стремится к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цифровизации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Желаемая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заработная плата и график работы безусловно одни из основных характеристик подходящего кандидата.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" y="1491469"/>
            <a:ext cx="2534004" cy="9431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273" y="1519011"/>
            <a:ext cx="2568966" cy="1705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560" y="1491469"/>
            <a:ext cx="2585757" cy="10752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638" y="1491469"/>
            <a:ext cx="2619338" cy="204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948" y="902601"/>
            <a:ext cx="334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Критерии отбора резюме:</a:t>
            </a:r>
          </a:p>
          <a:p>
            <a:r>
              <a:rPr lang="en-US" dirty="0" smtClean="0"/>
              <a:t>Superjob.ru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00877" y="3158637"/>
            <a:ext cx="334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Критерии отбора резюме:</a:t>
            </a:r>
          </a:p>
          <a:p>
            <a:r>
              <a:rPr lang="en-US" dirty="0" smtClean="0"/>
              <a:t>hh.ru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94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8714" y="948406"/>
            <a:ext cx="10515600" cy="463325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скрининга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выбор трех наиболее подходящих кандидатов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2516" y="1297857"/>
            <a:ext cx="185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Кандидат 1)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9111" y="1297857"/>
            <a:ext cx="176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Кандидат 2)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28587" y="1297857"/>
            <a:ext cx="147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Кандидат 3)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6161" y="1596397"/>
            <a:ext cx="3132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Ключевые моменты: </a:t>
            </a:r>
            <a:r>
              <a:rPr lang="ru-RU" dirty="0"/>
              <a:t>К</a:t>
            </a:r>
            <a:r>
              <a:rPr lang="ru-RU" dirty="0" smtClean="0"/>
              <a:t>андидат 2 имеет юридическое образование а так же очень большой опыт работы, однако в анкете ничего не сказано об умении пользоваться ПК.В современном мире </a:t>
            </a:r>
            <a:r>
              <a:rPr lang="ru-RU" dirty="0" err="1" smtClean="0"/>
              <a:t>цифровизации</a:t>
            </a:r>
            <a:r>
              <a:rPr lang="ru-RU" dirty="0" smtClean="0"/>
              <a:t> это является весомым минусом.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11529" y="1596397"/>
            <a:ext cx="2811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моменты: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кандидат имеет юридическое образование и даже небольшой опыт работы по специальности, но последние полгода работает в другой сфере, что является минусом.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01259" y="1667189"/>
            <a:ext cx="34511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моменты: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 3 имеет юридическое образование в сфере информационных технологий, а так же опыт работы по специальности. Важным плюсом является то, что кандидат умеет пользоваться ПК на хорошем уровне, в частности правовыми программами(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"Консультант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плюс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Гарант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1057" y="5465181"/>
            <a:ext cx="1063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Более подробно проанализировав резюме кандидатов я пришел к выводу, что наиболее подходящим является кандидат 3, так как он не только имеет достаточно опыта работы, но и умеет пользоваться правовыми программами а значит может помочь компании в освоении цифрового документооборота.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400877" y="-143758"/>
            <a:ext cx="10515600" cy="1325563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скрининга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71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Письмо приглашение.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Здравствуйте!</a:t>
            </a:r>
          </a:p>
          <a:p>
            <a:pPr marL="0" indent="0">
              <a:buNone/>
            </a:pPr>
            <a:r>
              <a:rPr lang="ru-RU" dirty="0" smtClean="0"/>
              <a:t>Меня зовут Даниил и я рекрутер суда №28.</a:t>
            </a:r>
          </a:p>
          <a:p>
            <a:pPr marL="0" indent="0">
              <a:buNone/>
            </a:pPr>
            <a:r>
              <a:rPr lang="ru-RU" dirty="0" smtClean="0"/>
              <a:t>Мы ищем человека на вакансию: Секретарь суда.</a:t>
            </a:r>
          </a:p>
          <a:p>
            <a:pPr marL="0" indent="0">
              <a:buNone/>
            </a:pPr>
            <a:r>
              <a:rPr lang="ru-RU" dirty="0" smtClean="0"/>
              <a:t>Мне очень понравилось Ваше резюме на данную должность. </a:t>
            </a:r>
          </a:p>
          <a:p>
            <a:pPr marL="0" indent="0">
              <a:buNone/>
            </a:pPr>
            <a:r>
              <a:rPr lang="ru-RU" dirty="0" smtClean="0"/>
              <a:t>Я хотел бы провести с вами собеседование, в удобной для вас форме.</a:t>
            </a:r>
          </a:p>
          <a:p>
            <a:pPr marL="0" indent="0">
              <a:buNone/>
            </a:pPr>
            <a:r>
              <a:rPr lang="ru-RU" dirty="0" smtClean="0"/>
              <a:t>Есть несколько опций для проведения собеседования:</a:t>
            </a:r>
          </a:p>
          <a:p>
            <a:pPr marL="0" indent="0">
              <a:buNone/>
            </a:pPr>
            <a:r>
              <a:rPr lang="ru-RU" dirty="0" smtClean="0"/>
              <a:t>1. Онлайн-конференция в </a:t>
            </a:r>
            <a:r>
              <a:rPr lang="en-US" dirty="0" smtClean="0"/>
              <a:t>ZOOM</a:t>
            </a:r>
            <a:r>
              <a:rPr lang="ru-RU" dirty="0" smtClean="0"/>
              <a:t> или других программах.</a:t>
            </a:r>
          </a:p>
          <a:p>
            <a:pPr marL="0" indent="0">
              <a:buNone/>
            </a:pPr>
            <a:r>
              <a:rPr lang="ru-RU" dirty="0" smtClean="0"/>
              <a:t>2. По телефону</a:t>
            </a:r>
          </a:p>
          <a:p>
            <a:pPr marL="0" indent="0">
              <a:buNone/>
            </a:pPr>
            <a:r>
              <a:rPr lang="ru-RU" dirty="0" smtClean="0"/>
              <a:t>3. Личное интервью по адресу: г. Москва ул. Генерала </a:t>
            </a:r>
            <a:r>
              <a:rPr lang="ru-RU" dirty="0" err="1" smtClean="0"/>
              <a:t>Карбышева</a:t>
            </a:r>
            <a:r>
              <a:rPr lang="ru-RU" dirty="0" smtClean="0"/>
              <a:t> д.16</a:t>
            </a:r>
          </a:p>
          <a:p>
            <a:pPr marL="0" indent="0">
              <a:buNone/>
            </a:pPr>
            <a:r>
              <a:rPr lang="ru-RU" dirty="0" smtClean="0"/>
              <a:t>Вам интересно данное предложение?</a:t>
            </a:r>
          </a:p>
          <a:p>
            <a:pPr marL="0" indent="0">
              <a:buNone/>
            </a:pPr>
            <a:r>
              <a:rPr lang="ru-RU" dirty="0" smtClean="0"/>
              <a:t>Если, да, то какой формат собеседования Вам подходит и в какое время вы можете связаться со мной?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Жду от Вас обратной связи!</a:t>
            </a:r>
          </a:p>
          <a:p>
            <a:pPr marL="0" indent="0">
              <a:buNone/>
            </a:pPr>
            <a:r>
              <a:rPr lang="ru-RU" dirty="0" smtClean="0"/>
              <a:t>С уважением, Даниил</a:t>
            </a:r>
          </a:p>
          <a:p>
            <a:pPr marL="0" indent="0">
              <a:buNone/>
            </a:pPr>
            <a:r>
              <a:rPr lang="ru-RU" dirty="0" smtClean="0"/>
              <a:t>Рекрутер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846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Перед собеседованием были определены фрагменты резюме, требующие детального уточнения – это опыт на прошлом месте работы, личные качества, поведение в различных рабочих ситуациях. 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Почему Вам было бы интересно сменить свое </a:t>
            </a:r>
            <a:r>
              <a:rPr lang="ru-RU" smtClean="0"/>
              <a:t>место работы? 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Не могли бы вы поподробнее рассказать о своем опыте работы в качестве помощника судьи?</a:t>
            </a:r>
          </a:p>
          <a:p>
            <a:pPr marL="514350" indent="-514350">
              <a:buAutoNum type="arabicPeriod"/>
            </a:pPr>
            <a:r>
              <a:rPr lang="ru-RU" dirty="0" smtClean="0"/>
              <a:t>Каким образом вы осуществляли извещение лиц в судебном деле?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Приходилось ли вам составлять запросы по судебному делу, если да то из чего они состояли?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Насколько вы </a:t>
            </a:r>
            <a:r>
              <a:rPr lang="ru-RU" dirty="0" err="1" smtClean="0"/>
              <a:t>легкообучаемы</a:t>
            </a:r>
            <a:r>
              <a:rPr lang="ru-RU" dirty="0" smtClean="0"/>
              <a:t>?</a:t>
            </a:r>
          </a:p>
          <a:p>
            <a:pPr marL="514350" indent="-514350">
              <a:buAutoNum type="arabicPeriod"/>
            </a:pPr>
            <a:r>
              <a:rPr lang="ru-RU" dirty="0" smtClean="0"/>
              <a:t>Расскажите об опыте решение сложных ситуаций в деятельности и как вы их решали?</a:t>
            </a:r>
          </a:p>
          <a:p>
            <a:pPr marL="514350" indent="-514350">
              <a:buAutoNum type="arabicPeriod"/>
            </a:pPr>
            <a:r>
              <a:rPr lang="ru-RU" dirty="0" smtClean="0"/>
              <a:t>В работе секретарем суда, могут случаться переработки, как вы к этому относитесь?</a:t>
            </a:r>
          </a:p>
          <a:p>
            <a:pPr marL="514350" indent="-514350">
              <a:buAutoNum type="arabicPeriod"/>
            </a:pPr>
            <a:endParaRPr lang="ru-RU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00877" y="-1437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Опросный лист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982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910</Words>
  <Application>Microsoft Office PowerPoint</Application>
  <PresentationFormat>Широкоэкранный</PresentationFormat>
  <Paragraphs>113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Модуль B. Поиск кандидатов по заявке от заказчика. Приглашение на собеседование.</vt:lpstr>
      <vt:lpstr>Алгоритм поиска</vt:lpstr>
      <vt:lpstr>Презентация PowerPoint</vt:lpstr>
      <vt:lpstr>Презентация PowerPoint</vt:lpstr>
      <vt:lpstr>Презентация PowerPoint</vt:lpstr>
      <vt:lpstr>План скрининга</vt:lpstr>
      <vt:lpstr>Результат скрининга</vt:lpstr>
      <vt:lpstr>Письмо приглашение.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1</cp:lastModifiedBy>
  <cp:revision>421</cp:revision>
  <dcterms:created xsi:type="dcterms:W3CDTF">2023-03-27T09:12:08Z</dcterms:created>
  <dcterms:modified xsi:type="dcterms:W3CDTF">2023-03-29T14:35:10Z</dcterms:modified>
</cp:coreProperties>
</file>