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28"/>
  </p:notesMasterIdLst>
  <p:handoutMasterIdLst>
    <p:handoutMasterId r:id="rId29"/>
  </p:handoutMasterIdLst>
  <p:sldIdLst>
    <p:sldId id="294" r:id="rId3"/>
    <p:sldId id="295" r:id="rId4"/>
    <p:sldId id="257" r:id="rId5"/>
    <p:sldId id="296" r:id="rId6"/>
    <p:sldId id="297" r:id="rId7"/>
    <p:sldId id="258" r:id="rId8"/>
    <p:sldId id="298" r:id="rId9"/>
    <p:sldId id="299" r:id="rId10"/>
    <p:sldId id="259" r:id="rId11"/>
    <p:sldId id="308" r:id="rId12"/>
    <p:sldId id="319" r:id="rId13"/>
    <p:sldId id="320" r:id="rId14"/>
    <p:sldId id="321" r:id="rId15"/>
    <p:sldId id="318" r:id="rId16"/>
    <p:sldId id="260" r:id="rId17"/>
    <p:sldId id="322" r:id="rId18"/>
    <p:sldId id="323" r:id="rId19"/>
    <p:sldId id="324" r:id="rId20"/>
    <p:sldId id="263" r:id="rId21"/>
    <p:sldId id="325" r:id="rId22"/>
    <p:sldId id="326" r:id="rId23"/>
    <p:sldId id="328" r:id="rId24"/>
    <p:sldId id="261" r:id="rId25"/>
    <p:sldId id="327" r:id="rId26"/>
    <p:sldId id="313" r:id="rId27"/>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FD966"/>
    <a:srgbClr val="F2F2F2"/>
    <a:srgbClr val="FFFFFF"/>
    <a:srgbClr val="E6E6E6"/>
    <a:srgbClr val="404040"/>
    <a:srgbClr val="FF6600"/>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7" autoAdjust="0"/>
    <p:restoredTop sz="93692"/>
  </p:normalViewPr>
  <p:slideViewPr>
    <p:cSldViewPr snapToGrid="0" snapToObjects="1">
      <p:cViewPr varScale="1">
        <p:scale>
          <a:sx n="80" d="100"/>
          <a:sy n="80" d="100"/>
        </p:scale>
        <p:origin x="725" y="6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83" d="100"/>
          <a:sy n="83" d="100"/>
        </p:scale>
        <p:origin x="3284" y="8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7871BB-FC01-4CE3-958D-FFFE2B3CD5FF}" type="datetimeFigureOut">
              <a:rPr lang="zh-CN" altLang="en-US" smtClean="0"/>
              <a:t>2020/6/7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D4B60B-396C-407B-993E-117D11CD672F}" type="slidenum">
              <a:rPr lang="zh-CN" altLang="en-US" smtClean="0"/>
              <a:t>‹#›</a:t>
            </a:fld>
            <a:endParaRPr lang="zh-CN" altLang="en-US"/>
          </a:p>
        </p:txBody>
      </p:sp>
    </p:spTree>
    <p:extLst>
      <p:ext uri="{BB962C8B-B14F-4D97-AF65-F5344CB8AC3E}">
        <p14:creationId xmlns:p14="http://schemas.microsoft.com/office/powerpoint/2010/main" val="2202365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2020/6/7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Cap floor data preprocessing</a:t>
            </a:r>
          </a:p>
        </p:txBody>
      </p:sp>
      <p:sp>
        <p:nvSpPr>
          <p:cNvPr id="4" name="Slide Number Placeholder 3"/>
          <p:cNvSpPr>
            <a:spLocks noGrp="1"/>
          </p:cNvSpPr>
          <p:nvPr>
            <p:ph type="sldNum" sz="quarter" idx="5"/>
          </p:nvPr>
        </p:nvSpPr>
        <p:spPr/>
        <p:txBody>
          <a:bodyPr/>
          <a:lstStyle/>
          <a:p>
            <a:fld id="{211EDE8F-5748-564A-B104-45C8D6344219}" type="slidenum">
              <a:rPr kumimoji="1" lang="zh-CN" altLang="en-US" smtClean="0"/>
              <a:t>5</a:t>
            </a:fld>
            <a:endParaRPr kumimoji="1" lang="zh-CN" altLang="en-US"/>
          </a:p>
        </p:txBody>
      </p:sp>
    </p:spTree>
    <p:extLst>
      <p:ext uri="{BB962C8B-B14F-4D97-AF65-F5344CB8AC3E}">
        <p14:creationId xmlns:p14="http://schemas.microsoft.com/office/powerpoint/2010/main" val="2746578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a:t>
            </a:r>
            <a:r>
              <a:rPr lang="en-US" altLang="zh-CN" dirty="0"/>
              <a:t>code before this slice</a:t>
            </a:r>
            <a:endParaRPr lang="en-US" dirty="0"/>
          </a:p>
        </p:txBody>
      </p:sp>
      <p:sp>
        <p:nvSpPr>
          <p:cNvPr id="4" name="Slide Number Placeholder 3"/>
          <p:cNvSpPr>
            <a:spLocks noGrp="1"/>
          </p:cNvSpPr>
          <p:nvPr>
            <p:ph type="sldNum" sz="quarter" idx="5"/>
          </p:nvPr>
        </p:nvSpPr>
        <p:spPr/>
        <p:txBody>
          <a:bodyPr/>
          <a:lstStyle/>
          <a:p>
            <a:fld id="{211EDE8F-5748-564A-B104-45C8D6344219}" type="slidenum">
              <a:rPr kumimoji="1" lang="zh-CN" altLang="en-US" smtClean="0"/>
              <a:t>19</a:t>
            </a:fld>
            <a:endParaRPr kumimoji="1" lang="zh-CN" altLang="en-US"/>
          </a:p>
        </p:txBody>
      </p:sp>
    </p:spTree>
    <p:extLst>
      <p:ext uri="{BB962C8B-B14F-4D97-AF65-F5344CB8AC3E}">
        <p14:creationId xmlns:p14="http://schemas.microsoft.com/office/powerpoint/2010/main" val="3804146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1EDE8F-5748-564A-B104-45C8D6344219}" type="slidenum">
              <a:rPr kumimoji="1" lang="zh-CN" altLang="en-US" smtClean="0"/>
              <a:t>21</a:t>
            </a:fld>
            <a:endParaRPr kumimoji="1" lang="zh-CN" altLang="en-US"/>
          </a:p>
        </p:txBody>
      </p:sp>
    </p:spTree>
    <p:extLst>
      <p:ext uri="{BB962C8B-B14F-4D97-AF65-F5344CB8AC3E}">
        <p14:creationId xmlns:p14="http://schemas.microsoft.com/office/powerpoint/2010/main" val="1100968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等腰三角形 3"/>
          <p:cNvSpPr/>
          <p:nvPr userDrawn="1"/>
        </p:nvSpPr>
        <p:spPr>
          <a:xfrm flipH="1">
            <a:off x="2300385" y="2042694"/>
            <a:ext cx="1975981" cy="441731"/>
          </a:xfrm>
          <a:prstGeom prst="triangle">
            <a:avLst>
              <a:gd name="adj"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等腰三角形 4"/>
          <p:cNvSpPr/>
          <p:nvPr userDrawn="1"/>
        </p:nvSpPr>
        <p:spPr>
          <a:xfrm flipV="1">
            <a:off x="7918560" y="4382740"/>
            <a:ext cx="1975981" cy="441731"/>
          </a:xfrm>
          <a:prstGeom prst="triangle">
            <a:avLst>
              <a:gd name="adj"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2" name="图片 1"/>
          <p:cNvPicPr>
            <a:picLocks noChangeAspect="1"/>
          </p:cNvPicPr>
          <p:nvPr userDrawn="1"/>
        </p:nvPicPr>
        <p:blipFill rotWithShape="1">
          <a:blip r:embed="rId2"/>
          <a:srcRect l="2266" t="12948" r="2266" b="10678"/>
          <a:stretch/>
        </p:blipFill>
        <p:spPr>
          <a:xfrm>
            <a:off x="2970144" y="393700"/>
            <a:ext cx="6070600" cy="6070600"/>
          </a:xfrm>
          <a:prstGeom prst="ellipse">
            <a:avLst/>
          </a:prstGeom>
        </p:spPr>
      </p:pic>
      <p:sp>
        <p:nvSpPr>
          <p:cNvPr id="3" name="矩形 2"/>
          <p:cNvSpPr/>
          <p:nvPr userDrawn="1"/>
        </p:nvSpPr>
        <p:spPr>
          <a:xfrm>
            <a:off x="2297458" y="2484425"/>
            <a:ext cx="7597083" cy="19198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6"/>
          <p:cNvSpPr>
            <a:spLocks noGrp="1"/>
          </p:cNvSpPr>
          <p:nvPr>
            <p:ph type="body" sz="quarter" idx="10"/>
          </p:nvPr>
        </p:nvSpPr>
        <p:spPr>
          <a:xfrm>
            <a:off x="2970213" y="2776538"/>
            <a:ext cx="6003925" cy="1312862"/>
          </a:xfrm>
          <a:prstGeom prst="rect">
            <a:avLst/>
          </a:prstGeom>
        </p:spPr>
        <p:txBody>
          <a:bodyPr/>
          <a:lstStyle>
            <a:lvl1pPr marL="0" indent="0" algn="ctr">
              <a:buNone/>
              <a:defRPr sz="4800"/>
            </a:lvl1pPr>
          </a:lstStyle>
          <a:p>
            <a:pPr algn="ctr"/>
            <a:endParaRPr lang="en-US" altLang="zh-CN" sz="4800" b="1" dirty="0"/>
          </a:p>
        </p:txBody>
      </p:sp>
      <p:sp>
        <p:nvSpPr>
          <p:cNvPr id="11" name="文本占位符 10"/>
          <p:cNvSpPr>
            <a:spLocks noGrp="1"/>
          </p:cNvSpPr>
          <p:nvPr>
            <p:ph type="body" sz="quarter" idx="11"/>
          </p:nvPr>
        </p:nvSpPr>
        <p:spPr>
          <a:xfrm>
            <a:off x="3704299" y="4477968"/>
            <a:ext cx="4783401" cy="305700"/>
          </a:xfrm>
          <a:prstGeom prst="rect">
            <a:avLst/>
          </a:prstGeom>
        </p:spPr>
        <p:txBody>
          <a:bodyPr/>
          <a:lstStyle>
            <a:lvl1pPr marL="0" indent="0" algn="ctr">
              <a:buNone/>
              <a:defRPr sz="1600" baseline="0">
                <a:solidFill>
                  <a:schemeClr val="bg1"/>
                </a:solidFill>
                <a:latin typeface="+mn-ea"/>
                <a:ea typeface="+mn-ea"/>
              </a:defRPr>
            </a:lvl1pPr>
          </a:lstStyle>
          <a:p>
            <a:pPr lvl="0"/>
            <a:endParaRPr lang="en-US" altLang="zh-CN" dirty="0"/>
          </a:p>
        </p:txBody>
      </p:sp>
      <p:sp>
        <p:nvSpPr>
          <p:cNvPr id="12" name="文本占位符 10"/>
          <p:cNvSpPr>
            <a:spLocks noGrp="1"/>
          </p:cNvSpPr>
          <p:nvPr>
            <p:ph type="body" sz="quarter" idx="12"/>
          </p:nvPr>
        </p:nvSpPr>
        <p:spPr>
          <a:xfrm>
            <a:off x="3704299" y="4789519"/>
            <a:ext cx="4783401" cy="305700"/>
          </a:xfrm>
          <a:prstGeom prst="rect">
            <a:avLst/>
          </a:prstGeom>
        </p:spPr>
        <p:txBody>
          <a:bodyPr/>
          <a:lstStyle>
            <a:lvl1pPr marL="0" indent="0" algn="ctr">
              <a:buNone/>
              <a:defRPr sz="1600" baseline="0">
                <a:solidFill>
                  <a:schemeClr val="bg1"/>
                </a:solidFill>
                <a:latin typeface="+mn-ea"/>
                <a:ea typeface="+mn-ea"/>
              </a:defRPr>
            </a:lvl1pPr>
          </a:lstStyle>
          <a:p>
            <a:pPr lvl="0"/>
            <a:endParaRPr lang="en-US" altLang="zh-CN" dirty="0"/>
          </a:p>
        </p:txBody>
      </p:sp>
    </p:spTree>
    <p:extLst>
      <p:ext uri="{BB962C8B-B14F-4D97-AF65-F5344CB8AC3E}">
        <p14:creationId xmlns:p14="http://schemas.microsoft.com/office/powerpoint/2010/main" val="772159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3">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l="50000" t="12948" r="2266" b="10678"/>
          <a:stretch/>
        </p:blipFill>
        <p:spPr>
          <a:xfrm>
            <a:off x="-1" y="1388533"/>
            <a:ext cx="2269067" cy="4538134"/>
          </a:xfrm>
          <a:prstGeom prst="rect">
            <a:avLst/>
          </a:prstGeom>
        </p:spPr>
      </p:pic>
      <p:sp>
        <p:nvSpPr>
          <p:cNvPr id="4" name="矩形 3"/>
          <p:cNvSpPr/>
          <p:nvPr userDrawn="1"/>
        </p:nvSpPr>
        <p:spPr>
          <a:xfrm>
            <a:off x="762000" y="0"/>
            <a:ext cx="5079999" cy="5418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文本占位符 5"/>
          <p:cNvSpPr>
            <a:spLocks noGrp="1"/>
          </p:cNvSpPr>
          <p:nvPr>
            <p:ph type="body" sz="quarter" idx="10"/>
          </p:nvPr>
        </p:nvSpPr>
        <p:spPr>
          <a:xfrm>
            <a:off x="833967" y="40216"/>
            <a:ext cx="3424766" cy="46143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zh-CN" altLang="en-US" sz="2800" b="1" dirty="0"/>
          </a:p>
        </p:txBody>
      </p:sp>
    </p:spTree>
    <p:extLst>
      <p:ext uri="{BB962C8B-B14F-4D97-AF65-F5344CB8AC3E}">
        <p14:creationId xmlns:p14="http://schemas.microsoft.com/office/powerpoint/2010/main" val="2677282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4">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t="868" r="31950" b="94516"/>
          <a:stretch/>
        </p:blipFill>
        <p:spPr>
          <a:xfrm>
            <a:off x="9000067" y="3429000"/>
            <a:ext cx="3191933" cy="3429000"/>
          </a:xfrm>
          <a:prstGeom prst="rect">
            <a:avLst/>
          </a:prstGeom>
        </p:spPr>
      </p:pic>
      <p:sp>
        <p:nvSpPr>
          <p:cNvPr id="5" name="矩形 4"/>
          <p:cNvSpPr/>
          <p:nvPr userDrawn="1"/>
        </p:nvSpPr>
        <p:spPr>
          <a:xfrm>
            <a:off x="762000" y="0"/>
            <a:ext cx="5079999" cy="5418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占位符 5"/>
          <p:cNvSpPr>
            <a:spLocks noGrp="1"/>
          </p:cNvSpPr>
          <p:nvPr>
            <p:ph type="body" sz="quarter" idx="10"/>
          </p:nvPr>
        </p:nvSpPr>
        <p:spPr>
          <a:xfrm>
            <a:off x="833967" y="40216"/>
            <a:ext cx="3424766" cy="46143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zh-CN" altLang="en-US" sz="2800" b="1" dirty="0"/>
          </a:p>
        </p:txBody>
      </p:sp>
    </p:spTree>
    <p:extLst>
      <p:ext uri="{BB962C8B-B14F-4D97-AF65-F5344CB8AC3E}">
        <p14:creationId xmlns:p14="http://schemas.microsoft.com/office/powerpoint/2010/main" val="80517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5">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矩形 4"/>
          <p:cNvSpPr/>
          <p:nvPr userDrawn="1"/>
        </p:nvSpPr>
        <p:spPr>
          <a:xfrm>
            <a:off x="762000" y="0"/>
            <a:ext cx="5079999" cy="5418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占位符 5"/>
          <p:cNvSpPr>
            <a:spLocks noGrp="1"/>
          </p:cNvSpPr>
          <p:nvPr>
            <p:ph type="body" sz="quarter" idx="10"/>
          </p:nvPr>
        </p:nvSpPr>
        <p:spPr>
          <a:xfrm>
            <a:off x="833967" y="40216"/>
            <a:ext cx="3424766" cy="46143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zh-CN" altLang="en-US" sz="2800" b="1" dirty="0"/>
          </a:p>
        </p:txBody>
      </p:sp>
    </p:spTree>
    <p:extLst>
      <p:ext uri="{BB962C8B-B14F-4D97-AF65-F5344CB8AC3E}">
        <p14:creationId xmlns:p14="http://schemas.microsoft.com/office/powerpoint/2010/main" val="2385462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06995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48CFBF-E835-4454-AE23-064B92FAE6A9}"/>
              </a:ext>
            </a:extLst>
          </p:cNvPr>
          <p:cNvSpPr>
            <a:spLocks noGrp="1"/>
          </p:cNvSpPr>
          <p:nvPr>
            <p:ph type="dt" sz="half" idx="10"/>
          </p:nvPr>
        </p:nvSpPr>
        <p:spPr/>
        <p:txBody>
          <a:bodyPr/>
          <a:lstStyle/>
          <a:p>
            <a:fld id="{D7846562-B7D2-41BE-9519-DFD06CADB1C5}" type="datetimeFigureOut">
              <a:rPr lang="en-US" smtClean="0"/>
              <a:t>6/7/2020</a:t>
            </a:fld>
            <a:endParaRPr lang="en-US"/>
          </a:p>
        </p:txBody>
      </p:sp>
      <p:sp>
        <p:nvSpPr>
          <p:cNvPr id="3" name="Footer Placeholder 2">
            <a:extLst>
              <a:ext uri="{FF2B5EF4-FFF2-40B4-BE49-F238E27FC236}">
                <a16:creationId xmlns:a16="http://schemas.microsoft.com/office/drawing/2014/main" id="{82C88988-4CA7-43EB-A5B3-DDBDD8FE6A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FD4F86-C0E1-4B56-8AD2-802A522DDE5E}"/>
              </a:ext>
            </a:extLst>
          </p:cNvPr>
          <p:cNvSpPr>
            <a:spLocks noGrp="1"/>
          </p:cNvSpPr>
          <p:nvPr>
            <p:ph type="sldNum" sz="quarter" idx="12"/>
          </p:nvPr>
        </p:nvSpPr>
        <p:spPr/>
        <p:txBody>
          <a:bodyPr/>
          <a:lstStyle/>
          <a:p>
            <a:fld id="{9D455290-9EE6-4C3C-A2BB-8C4706524DDA}" type="slidenum">
              <a:rPr lang="en-US" smtClean="0"/>
              <a:t>‹#›</a:t>
            </a:fld>
            <a:endParaRPr lang="en-US"/>
          </a:p>
        </p:txBody>
      </p:sp>
    </p:spTree>
    <p:extLst>
      <p:ext uri="{BB962C8B-B14F-4D97-AF65-F5344CB8AC3E}">
        <p14:creationId xmlns:p14="http://schemas.microsoft.com/office/powerpoint/2010/main" val="347225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Century Gothic</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573996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41874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34173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三项目录">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1467630" y="880533"/>
            <a:ext cx="4512778" cy="4825852"/>
            <a:chOff x="896472" y="1429908"/>
            <a:chExt cx="3381368" cy="3615952"/>
          </a:xfrm>
        </p:grpSpPr>
        <p:grpSp>
          <p:nvGrpSpPr>
            <p:cNvPr id="3" name="组合 2"/>
            <p:cNvGrpSpPr/>
            <p:nvPr/>
          </p:nvGrpSpPr>
          <p:grpSpPr>
            <a:xfrm>
              <a:off x="896472" y="2699908"/>
              <a:ext cx="841368" cy="1075952"/>
              <a:chOff x="1706250" y="910167"/>
              <a:chExt cx="1435732" cy="1836033"/>
            </a:xfrm>
          </p:grpSpPr>
          <p:sp>
            <p:nvSpPr>
              <p:cNvPr id="239" name="等腰三角形 2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907337" y="2534140"/>
              <a:ext cx="841368" cy="1075952"/>
              <a:chOff x="1706250" y="910167"/>
              <a:chExt cx="1435732" cy="1836033"/>
            </a:xfrm>
          </p:grpSpPr>
          <p:sp>
            <p:nvSpPr>
              <p:cNvPr id="235" name="等腰三角形 2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939746" y="2371208"/>
              <a:ext cx="841368" cy="1075952"/>
              <a:chOff x="1706250" y="910167"/>
              <a:chExt cx="1435732" cy="1836033"/>
            </a:xfrm>
          </p:grpSpPr>
          <p:sp>
            <p:nvSpPr>
              <p:cNvPr id="231" name="等腰三角形 2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993145" y="2213900"/>
              <a:ext cx="841368" cy="1075952"/>
              <a:chOff x="1706250" y="910167"/>
              <a:chExt cx="1435732" cy="1836033"/>
            </a:xfrm>
          </p:grpSpPr>
          <p:sp>
            <p:nvSpPr>
              <p:cNvPr id="227" name="等腰三角形 2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1066620" y="2064908"/>
              <a:ext cx="841368" cy="1075952"/>
              <a:chOff x="1706250" y="910167"/>
              <a:chExt cx="1435732" cy="1836033"/>
            </a:xfrm>
          </p:grpSpPr>
          <p:sp>
            <p:nvSpPr>
              <p:cNvPr id="223" name="等腰三角形 2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158913" y="1926781"/>
              <a:ext cx="841368" cy="1075952"/>
              <a:chOff x="1706250" y="910167"/>
              <a:chExt cx="1435732" cy="1836033"/>
            </a:xfrm>
          </p:grpSpPr>
          <p:sp>
            <p:nvSpPr>
              <p:cNvPr id="219" name="等腰三角形 2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268446" y="1801882"/>
              <a:ext cx="841368" cy="1075952"/>
              <a:chOff x="1706250" y="910167"/>
              <a:chExt cx="1435732" cy="1836033"/>
            </a:xfrm>
          </p:grpSpPr>
          <p:sp>
            <p:nvSpPr>
              <p:cNvPr id="215" name="等腰三角形 2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1393345" y="1692349"/>
              <a:ext cx="841368" cy="1075952"/>
              <a:chOff x="1706250" y="910167"/>
              <a:chExt cx="1435732" cy="1836033"/>
            </a:xfrm>
          </p:grpSpPr>
          <p:sp>
            <p:nvSpPr>
              <p:cNvPr id="211" name="等腰三角形 2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531472" y="1600056"/>
              <a:ext cx="841368" cy="1075952"/>
              <a:chOff x="1706250" y="910167"/>
              <a:chExt cx="1435732" cy="1836033"/>
            </a:xfrm>
          </p:grpSpPr>
          <p:sp>
            <p:nvSpPr>
              <p:cNvPr id="207" name="等腰三角形 2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680464" y="1526581"/>
              <a:ext cx="841368" cy="1075952"/>
              <a:chOff x="1706250" y="910167"/>
              <a:chExt cx="1435732" cy="1836033"/>
            </a:xfrm>
          </p:grpSpPr>
          <p:sp>
            <p:nvSpPr>
              <p:cNvPr id="203" name="等腰三角形 2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837772" y="1473182"/>
              <a:ext cx="841368" cy="1075952"/>
              <a:chOff x="1706250" y="910167"/>
              <a:chExt cx="1435732" cy="1836033"/>
            </a:xfrm>
          </p:grpSpPr>
          <p:sp>
            <p:nvSpPr>
              <p:cNvPr id="199" name="等腰三角形 1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00704" y="1440773"/>
              <a:ext cx="841368" cy="1075952"/>
              <a:chOff x="1706250" y="910167"/>
              <a:chExt cx="1435732" cy="1836033"/>
            </a:xfrm>
          </p:grpSpPr>
          <p:sp>
            <p:nvSpPr>
              <p:cNvPr id="195" name="等腰三角形 1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166472" y="1429908"/>
              <a:ext cx="841368" cy="1075952"/>
              <a:chOff x="1706250" y="910167"/>
              <a:chExt cx="1435732" cy="1836033"/>
            </a:xfrm>
          </p:grpSpPr>
          <p:sp>
            <p:nvSpPr>
              <p:cNvPr id="191" name="等腰三角形 1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2332240" y="1440773"/>
              <a:ext cx="841368" cy="1075952"/>
              <a:chOff x="1706250" y="910167"/>
              <a:chExt cx="1435732" cy="1836033"/>
            </a:xfrm>
          </p:grpSpPr>
          <p:sp>
            <p:nvSpPr>
              <p:cNvPr id="187" name="等腰三角形 1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2495172" y="1473182"/>
              <a:ext cx="841368" cy="1075952"/>
              <a:chOff x="1706250" y="910167"/>
              <a:chExt cx="1435732" cy="1836033"/>
            </a:xfrm>
          </p:grpSpPr>
          <p:sp>
            <p:nvSpPr>
              <p:cNvPr id="183" name="等腰三角形 1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2652480" y="1526581"/>
              <a:ext cx="841368" cy="1075952"/>
              <a:chOff x="1706250" y="910167"/>
              <a:chExt cx="1435732" cy="1836033"/>
            </a:xfrm>
          </p:grpSpPr>
          <p:sp>
            <p:nvSpPr>
              <p:cNvPr id="179" name="等腰三角形 1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2801472" y="1600056"/>
              <a:ext cx="841368" cy="1075952"/>
              <a:chOff x="1706250" y="910167"/>
              <a:chExt cx="1435732" cy="1836033"/>
            </a:xfrm>
          </p:grpSpPr>
          <p:sp>
            <p:nvSpPr>
              <p:cNvPr id="175" name="等腰三角形 1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2939599" y="1692349"/>
              <a:ext cx="841368" cy="1075952"/>
              <a:chOff x="1706250" y="910167"/>
              <a:chExt cx="1435732" cy="1836033"/>
            </a:xfrm>
          </p:grpSpPr>
          <p:sp>
            <p:nvSpPr>
              <p:cNvPr id="171" name="等腰三角形 1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3064498" y="1801882"/>
              <a:ext cx="841368" cy="1075952"/>
              <a:chOff x="1706250" y="910167"/>
              <a:chExt cx="1435732" cy="1836033"/>
            </a:xfrm>
          </p:grpSpPr>
          <p:sp>
            <p:nvSpPr>
              <p:cNvPr id="167" name="等腰三角形 1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3174031" y="1926781"/>
              <a:ext cx="841368" cy="1075952"/>
              <a:chOff x="1706250" y="910167"/>
              <a:chExt cx="1435732" cy="1836033"/>
            </a:xfrm>
          </p:grpSpPr>
          <p:sp>
            <p:nvSpPr>
              <p:cNvPr id="163" name="等腰三角形 1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266324" y="2064908"/>
              <a:ext cx="841368" cy="1075952"/>
              <a:chOff x="1706250" y="910167"/>
              <a:chExt cx="1435732" cy="1836033"/>
            </a:xfrm>
          </p:grpSpPr>
          <p:sp>
            <p:nvSpPr>
              <p:cNvPr id="159" name="等腰三角形 1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3339799" y="2213900"/>
              <a:ext cx="841368" cy="1075952"/>
              <a:chOff x="1706250" y="910167"/>
              <a:chExt cx="1435732" cy="1836033"/>
            </a:xfrm>
          </p:grpSpPr>
          <p:sp>
            <p:nvSpPr>
              <p:cNvPr id="155" name="等腰三角形 1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3393198" y="2371208"/>
              <a:ext cx="841368" cy="1075952"/>
              <a:chOff x="1706250" y="910167"/>
              <a:chExt cx="1435732" cy="1836033"/>
            </a:xfrm>
          </p:grpSpPr>
          <p:sp>
            <p:nvSpPr>
              <p:cNvPr id="151" name="等腰三角形 1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3425607" y="2534140"/>
              <a:ext cx="841368" cy="1075952"/>
              <a:chOff x="1706250" y="910167"/>
              <a:chExt cx="1435732" cy="1836033"/>
            </a:xfrm>
          </p:grpSpPr>
          <p:sp>
            <p:nvSpPr>
              <p:cNvPr id="147" name="等腰三角形 14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3436472" y="2699908"/>
              <a:ext cx="841368" cy="1075952"/>
              <a:chOff x="1706250" y="910167"/>
              <a:chExt cx="1435732" cy="1836033"/>
            </a:xfrm>
          </p:grpSpPr>
          <p:sp>
            <p:nvSpPr>
              <p:cNvPr id="143" name="等腰三角形 14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3425607" y="2865676"/>
              <a:ext cx="841368" cy="1075952"/>
              <a:chOff x="1706250" y="910167"/>
              <a:chExt cx="1435732" cy="1836033"/>
            </a:xfrm>
          </p:grpSpPr>
          <p:sp>
            <p:nvSpPr>
              <p:cNvPr id="139" name="等腰三角形 1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3393198" y="3028609"/>
              <a:ext cx="841368" cy="1075952"/>
              <a:chOff x="1706250" y="910167"/>
              <a:chExt cx="1435732" cy="1836033"/>
            </a:xfrm>
          </p:grpSpPr>
          <p:sp>
            <p:nvSpPr>
              <p:cNvPr id="135" name="等腰三角形 1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3339799" y="3185916"/>
              <a:ext cx="841368" cy="1075952"/>
              <a:chOff x="1706250" y="910167"/>
              <a:chExt cx="1435732" cy="1836033"/>
            </a:xfrm>
          </p:grpSpPr>
          <p:sp>
            <p:nvSpPr>
              <p:cNvPr id="131" name="等腰三角形 1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3266324" y="3334908"/>
              <a:ext cx="841368" cy="1075952"/>
              <a:chOff x="1706250" y="910167"/>
              <a:chExt cx="1435732" cy="1836033"/>
            </a:xfrm>
          </p:grpSpPr>
          <p:sp>
            <p:nvSpPr>
              <p:cNvPr id="127" name="等腰三角形 1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3174031" y="3473035"/>
              <a:ext cx="841368" cy="1075952"/>
              <a:chOff x="1706250" y="910167"/>
              <a:chExt cx="1435732" cy="1836033"/>
            </a:xfrm>
          </p:grpSpPr>
          <p:sp>
            <p:nvSpPr>
              <p:cNvPr id="123" name="等腰三角形 1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3064498" y="3597934"/>
              <a:ext cx="841368" cy="1075952"/>
              <a:chOff x="1706250" y="910167"/>
              <a:chExt cx="1435732" cy="1836033"/>
            </a:xfrm>
          </p:grpSpPr>
          <p:sp>
            <p:nvSpPr>
              <p:cNvPr id="119" name="等腰三角形 1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2939599" y="3707467"/>
              <a:ext cx="841368" cy="1075952"/>
              <a:chOff x="1706250" y="910167"/>
              <a:chExt cx="1435732" cy="1836033"/>
            </a:xfrm>
          </p:grpSpPr>
          <p:sp>
            <p:nvSpPr>
              <p:cNvPr id="115" name="等腰三角形 1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2801472" y="3799760"/>
              <a:ext cx="841368" cy="1075952"/>
              <a:chOff x="1706250" y="910167"/>
              <a:chExt cx="1435732" cy="1836033"/>
            </a:xfrm>
          </p:grpSpPr>
          <p:sp>
            <p:nvSpPr>
              <p:cNvPr id="111" name="等腰三角形 1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2652480" y="3873235"/>
              <a:ext cx="841368" cy="1075952"/>
              <a:chOff x="1706250" y="910167"/>
              <a:chExt cx="1435732" cy="1836033"/>
            </a:xfrm>
          </p:grpSpPr>
          <p:sp>
            <p:nvSpPr>
              <p:cNvPr id="107" name="等腰三角形 1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2495172" y="3926634"/>
              <a:ext cx="841368" cy="1075952"/>
              <a:chOff x="1706250" y="910167"/>
              <a:chExt cx="1435732" cy="1836033"/>
            </a:xfrm>
          </p:grpSpPr>
          <p:sp>
            <p:nvSpPr>
              <p:cNvPr id="103" name="等腰三角形 1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2332240" y="3959043"/>
              <a:ext cx="841368" cy="1075952"/>
              <a:chOff x="1706250" y="910167"/>
              <a:chExt cx="1435732" cy="1836033"/>
            </a:xfrm>
          </p:grpSpPr>
          <p:sp>
            <p:nvSpPr>
              <p:cNvPr id="99" name="等腰三角形 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2166472" y="3969908"/>
              <a:ext cx="841368" cy="1075952"/>
              <a:chOff x="1706250" y="910167"/>
              <a:chExt cx="1435732" cy="1836033"/>
            </a:xfrm>
          </p:grpSpPr>
          <p:sp>
            <p:nvSpPr>
              <p:cNvPr id="95" name="等腰三角形 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2000704" y="3959043"/>
              <a:ext cx="841368" cy="1075952"/>
              <a:chOff x="1706250" y="910167"/>
              <a:chExt cx="1435732" cy="1836033"/>
            </a:xfrm>
          </p:grpSpPr>
          <p:sp>
            <p:nvSpPr>
              <p:cNvPr id="91" name="等腰三角形 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1837772" y="3926634"/>
              <a:ext cx="841368" cy="1075952"/>
              <a:chOff x="1706250" y="910167"/>
              <a:chExt cx="1435732" cy="1836033"/>
            </a:xfrm>
          </p:grpSpPr>
          <p:sp>
            <p:nvSpPr>
              <p:cNvPr id="87" name="等腰三角形 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1680464" y="3873235"/>
              <a:ext cx="841368" cy="1075952"/>
              <a:chOff x="1706250" y="910167"/>
              <a:chExt cx="1435732" cy="1836033"/>
            </a:xfrm>
          </p:grpSpPr>
          <p:sp>
            <p:nvSpPr>
              <p:cNvPr id="83" name="等腰三角形 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1531472" y="3799760"/>
              <a:ext cx="841368" cy="1075952"/>
              <a:chOff x="1706250" y="910167"/>
              <a:chExt cx="1435732" cy="1836033"/>
            </a:xfrm>
          </p:grpSpPr>
          <p:sp>
            <p:nvSpPr>
              <p:cNvPr id="79" name="等腰三角形 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1393345" y="3707467"/>
              <a:ext cx="841368" cy="1075952"/>
              <a:chOff x="1706250" y="910167"/>
              <a:chExt cx="1435732" cy="1836033"/>
            </a:xfrm>
          </p:grpSpPr>
          <p:sp>
            <p:nvSpPr>
              <p:cNvPr id="75" name="等腰三角形 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1268446" y="3597934"/>
              <a:ext cx="841368" cy="1075952"/>
              <a:chOff x="1706250" y="910167"/>
              <a:chExt cx="1435732" cy="1836033"/>
            </a:xfrm>
          </p:grpSpPr>
          <p:sp>
            <p:nvSpPr>
              <p:cNvPr id="71" name="等腰三角形 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1158913" y="3473035"/>
              <a:ext cx="841368" cy="1075952"/>
              <a:chOff x="1706250" y="910167"/>
              <a:chExt cx="1435732" cy="1836033"/>
            </a:xfrm>
          </p:grpSpPr>
          <p:sp>
            <p:nvSpPr>
              <p:cNvPr id="67" name="等腰三角形 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1066620" y="3334908"/>
              <a:ext cx="841368" cy="1075952"/>
              <a:chOff x="1706250" y="910167"/>
              <a:chExt cx="1435732" cy="1836033"/>
            </a:xfrm>
          </p:grpSpPr>
          <p:sp>
            <p:nvSpPr>
              <p:cNvPr id="63" name="等腰三角形 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p:cNvGrpSpPr/>
            <p:nvPr/>
          </p:nvGrpSpPr>
          <p:grpSpPr>
            <a:xfrm>
              <a:off x="993145" y="3185916"/>
              <a:ext cx="841368" cy="1075952"/>
              <a:chOff x="1706250" y="910167"/>
              <a:chExt cx="1435732" cy="1836033"/>
            </a:xfrm>
          </p:grpSpPr>
          <p:sp>
            <p:nvSpPr>
              <p:cNvPr id="59" name="等腰三角形 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939746" y="3028609"/>
              <a:ext cx="841368" cy="1075952"/>
              <a:chOff x="1706250" y="910167"/>
              <a:chExt cx="1435732" cy="1836033"/>
            </a:xfrm>
          </p:grpSpPr>
          <p:sp>
            <p:nvSpPr>
              <p:cNvPr id="55" name="等腰三角形 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907337" y="2865676"/>
              <a:ext cx="841368" cy="1075952"/>
              <a:chOff x="1706250" y="910167"/>
              <a:chExt cx="1435732" cy="1836033"/>
            </a:xfrm>
          </p:grpSpPr>
          <p:sp>
            <p:nvSpPr>
              <p:cNvPr id="51" name="等腰三角形 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43" name="椭圆 242"/>
          <p:cNvSpPr/>
          <p:nvPr userDrawn="1"/>
        </p:nvSpPr>
        <p:spPr>
          <a:xfrm>
            <a:off x="2298847" y="2058270"/>
            <a:ext cx="2748046" cy="27480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文本占位符 244"/>
          <p:cNvSpPr>
            <a:spLocks noGrp="1"/>
          </p:cNvSpPr>
          <p:nvPr>
            <p:ph type="body" sz="quarter" idx="10"/>
          </p:nvPr>
        </p:nvSpPr>
        <p:spPr>
          <a:xfrm>
            <a:off x="2898775" y="2797175"/>
            <a:ext cx="1533525" cy="1344613"/>
          </a:xfrm>
          <a:prstGeom prst="rect">
            <a:avLst/>
          </a:prstGeom>
        </p:spPr>
        <p:txBody>
          <a:bodyPr/>
          <a:lstStyle>
            <a:lvl1pPr marL="0" indent="0">
              <a:buNone/>
              <a:defRPr/>
            </a:lvl1pPr>
          </a:lstStyle>
          <a:p>
            <a:pPr lvl="0"/>
            <a:endParaRPr lang="zh-CN" altLang="en-US" dirty="0"/>
          </a:p>
        </p:txBody>
      </p:sp>
      <p:sp>
        <p:nvSpPr>
          <p:cNvPr id="246" name="椭圆 245"/>
          <p:cNvSpPr/>
          <p:nvPr userDrawn="1"/>
        </p:nvSpPr>
        <p:spPr>
          <a:xfrm>
            <a:off x="6743053" y="2655614"/>
            <a:ext cx="211754" cy="21175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7" name="椭圆 246"/>
          <p:cNvSpPr/>
          <p:nvPr userDrawn="1"/>
        </p:nvSpPr>
        <p:spPr>
          <a:xfrm>
            <a:off x="6743053" y="3348787"/>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lumMod val="75000"/>
                  </a:schemeClr>
                </a:solidFill>
              </a:ln>
              <a:cs typeface="+mn-ea"/>
              <a:sym typeface="+mn-lt"/>
            </a:endParaRPr>
          </a:p>
        </p:txBody>
      </p:sp>
      <p:sp>
        <p:nvSpPr>
          <p:cNvPr id="248" name="椭圆 247"/>
          <p:cNvSpPr/>
          <p:nvPr userDrawn="1"/>
        </p:nvSpPr>
        <p:spPr>
          <a:xfrm>
            <a:off x="6743053" y="4041960"/>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2" name="文本占位符 251"/>
          <p:cNvSpPr>
            <a:spLocks noGrp="1"/>
          </p:cNvSpPr>
          <p:nvPr>
            <p:ph type="body" sz="quarter" idx="11"/>
          </p:nvPr>
        </p:nvSpPr>
        <p:spPr>
          <a:xfrm>
            <a:off x="7280709" y="2583581"/>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53" name="文本占位符 251"/>
          <p:cNvSpPr>
            <a:spLocks noGrp="1"/>
          </p:cNvSpPr>
          <p:nvPr>
            <p:ph type="body" sz="quarter" idx="12"/>
          </p:nvPr>
        </p:nvSpPr>
        <p:spPr>
          <a:xfrm>
            <a:off x="7280709" y="3260521"/>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54" name="文本占位符 251"/>
          <p:cNvSpPr>
            <a:spLocks noGrp="1"/>
          </p:cNvSpPr>
          <p:nvPr>
            <p:ph type="body" sz="quarter" idx="13"/>
          </p:nvPr>
        </p:nvSpPr>
        <p:spPr>
          <a:xfrm>
            <a:off x="7280709" y="3965206"/>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Tree>
    <p:extLst>
      <p:ext uri="{BB962C8B-B14F-4D97-AF65-F5344CB8AC3E}">
        <p14:creationId xmlns:p14="http://schemas.microsoft.com/office/powerpoint/2010/main" val="180235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四项目录">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1467630" y="880533"/>
            <a:ext cx="4512778" cy="4825852"/>
            <a:chOff x="896472" y="1429908"/>
            <a:chExt cx="3381368" cy="3615952"/>
          </a:xfrm>
        </p:grpSpPr>
        <p:grpSp>
          <p:nvGrpSpPr>
            <p:cNvPr id="3" name="组合 2"/>
            <p:cNvGrpSpPr/>
            <p:nvPr/>
          </p:nvGrpSpPr>
          <p:grpSpPr>
            <a:xfrm>
              <a:off x="896472" y="2699908"/>
              <a:ext cx="841368" cy="1075952"/>
              <a:chOff x="1706250" y="910167"/>
              <a:chExt cx="1435732" cy="1836033"/>
            </a:xfrm>
          </p:grpSpPr>
          <p:sp>
            <p:nvSpPr>
              <p:cNvPr id="239" name="等腰三角形 2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907337" y="2534140"/>
              <a:ext cx="841368" cy="1075952"/>
              <a:chOff x="1706250" y="910167"/>
              <a:chExt cx="1435732" cy="1836033"/>
            </a:xfrm>
          </p:grpSpPr>
          <p:sp>
            <p:nvSpPr>
              <p:cNvPr id="235" name="等腰三角形 2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939746" y="2371208"/>
              <a:ext cx="841368" cy="1075952"/>
              <a:chOff x="1706250" y="910167"/>
              <a:chExt cx="1435732" cy="1836033"/>
            </a:xfrm>
          </p:grpSpPr>
          <p:sp>
            <p:nvSpPr>
              <p:cNvPr id="231" name="等腰三角形 2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993145" y="2213900"/>
              <a:ext cx="841368" cy="1075952"/>
              <a:chOff x="1706250" y="910167"/>
              <a:chExt cx="1435732" cy="1836033"/>
            </a:xfrm>
          </p:grpSpPr>
          <p:sp>
            <p:nvSpPr>
              <p:cNvPr id="227" name="等腰三角形 2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1066620" y="2064908"/>
              <a:ext cx="841368" cy="1075952"/>
              <a:chOff x="1706250" y="910167"/>
              <a:chExt cx="1435732" cy="1836033"/>
            </a:xfrm>
          </p:grpSpPr>
          <p:sp>
            <p:nvSpPr>
              <p:cNvPr id="223" name="等腰三角形 2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158913" y="1926781"/>
              <a:ext cx="841368" cy="1075952"/>
              <a:chOff x="1706250" y="910167"/>
              <a:chExt cx="1435732" cy="1836033"/>
            </a:xfrm>
          </p:grpSpPr>
          <p:sp>
            <p:nvSpPr>
              <p:cNvPr id="219" name="等腰三角形 2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268446" y="1801882"/>
              <a:ext cx="841368" cy="1075952"/>
              <a:chOff x="1706250" y="910167"/>
              <a:chExt cx="1435732" cy="1836033"/>
            </a:xfrm>
          </p:grpSpPr>
          <p:sp>
            <p:nvSpPr>
              <p:cNvPr id="215" name="等腰三角形 2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1393345" y="1692349"/>
              <a:ext cx="841368" cy="1075952"/>
              <a:chOff x="1706250" y="910167"/>
              <a:chExt cx="1435732" cy="1836033"/>
            </a:xfrm>
          </p:grpSpPr>
          <p:sp>
            <p:nvSpPr>
              <p:cNvPr id="211" name="等腰三角形 2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531472" y="1600056"/>
              <a:ext cx="841368" cy="1075952"/>
              <a:chOff x="1706250" y="910167"/>
              <a:chExt cx="1435732" cy="1836033"/>
            </a:xfrm>
          </p:grpSpPr>
          <p:sp>
            <p:nvSpPr>
              <p:cNvPr id="207" name="等腰三角形 2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680464" y="1526581"/>
              <a:ext cx="841368" cy="1075952"/>
              <a:chOff x="1706250" y="910167"/>
              <a:chExt cx="1435732" cy="1836033"/>
            </a:xfrm>
          </p:grpSpPr>
          <p:sp>
            <p:nvSpPr>
              <p:cNvPr id="203" name="等腰三角形 2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837772" y="1473182"/>
              <a:ext cx="841368" cy="1075952"/>
              <a:chOff x="1706250" y="910167"/>
              <a:chExt cx="1435732" cy="1836033"/>
            </a:xfrm>
          </p:grpSpPr>
          <p:sp>
            <p:nvSpPr>
              <p:cNvPr id="199" name="等腰三角形 1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00704" y="1440773"/>
              <a:ext cx="841368" cy="1075952"/>
              <a:chOff x="1706250" y="910167"/>
              <a:chExt cx="1435732" cy="1836033"/>
            </a:xfrm>
          </p:grpSpPr>
          <p:sp>
            <p:nvSpPr>
              <p:cNvPr id="195" name="等腰三角形 1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166472" y="1429908"/>
              <a:ext cx="841368" cy="1075952"/>
              <a:chOff x="1706250" y="910167"/>
              <a:chExt cx="1435732" cy="1836033"/>
            </a:xfrm>
          </p:grpSpPr>
          <p:sp>
            <p:nvSpPr>
              <p:cNvPr id="191" name="等腰三角形 1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2332240" y="1440773"/>
              <a:ext cx="841368" cy="1075952"/>
              <a:chOff x="1706250" y="910167"/>
              <a:chExt cx="1435732" cy="1836033"/>
            </a:xfrm>
          </p:grpSpPr>
          <p:sp>
            <p:nvSpPr>
              <p:cNvPr id="187" name="等腰三角形 1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2495172" y="1473182"/>
              <a:ext cx="841368" cy="1075952"/>
              <a:chOff x="1706250" y="910167"/>
              <a:chExt cx="1435732" cy="1836033"/>
            </a:xfrm>
          </p:grpSpPr>
          <p:sp>
            <p:nvSpPr>
              <p:cNvPr id="183" name="等腰三角形 1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2652480" y="1526581"/>
              <a:ext cx="841368" cy="1075952"/>
              <a:chOff x="1706250" y="910167"/>
              <a:chExt cx="1435732" cy="1836033"/>
            </a:xfrm>
          </p:grpSpPr>
          <p:sp>
            <p:nvSpPr>
              <p:cNvPr id="179" name="等腰三角形 1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2801472" y="1600056"/>
              <a:ext cx="841368" cy="1075952"/>
              <a:chOff x="1706250" y="910167"/>
              <a:chExt cx="1435732" cy="1836033"/>
            </a:xfrm>
          </p:grpSpPr>
          <p:sp>
            <p:nvSpPr>
              <p:cNvPr id="175" name="等腰三角形 1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2939599" y="1692349"/>
              <a:ext cx="841368" cy="1075952"/>
              <a:chOff x="1706250" y="910167"/>
              <a:chExt cx="1435732" cy="1836033"/>
            </a:xfrm>
          </p:grpSpPr>
          <p:sp>
            <p:nvSpPr>
              <p:cNvPr id="171" name="等腰三角形 1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3064498" y="1801882"/>
              <a:ext cx="841368" cy="1075952"/>
              <a:chOff x="1706250" y="910167"/>
              <a:chExt cx="1435732" cy="1836033"/>
            </a:xfrm>
          </p:grpSpPr>
          <p:sp>
            <p:nvSpPr>
              <p:cNvPr id="167" name="等腰三角形 1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3174031" y="1926781"/>
              <a:ext cx="841368" cy="1075952"/>
              <a:chOff x="1706250" y="910167"/>
              <a:chExt cx="1435732" cy="1836033"/>
            </a:xfrm>
          </p:grpSpPr>
          <p:sp>
            <p:nvSpPr>
              <p:cNvPr id="163" name="等腰三角形 1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266324" y="2064908"/>
              <a:ext cx="841368" cy="1075952"/>
              <a:chOff x="1706250" y="910167"/>
              <a:chExt cx="1435732" cy="1836033"/>
            </a:xfrm>
          </p:grpSpPr>
          <p:sp>
            <p:nvSpPr>
              <p:cNvPr id="159" name="等腰三角形 1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3339799" y="2213900"/>
              <a:ext cx="841368" cy="1075952"/>
              <a:chOff x="1706250" y="910167"/>
              <a:chExt cx="1435732" cy="1836033"/>
            </a:xfrm>
          </p:grpSpPr>
          <p:sp>
            <p:nvSpPr>
              <p:cNvPr id="155" name="等腰三角形 1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3393198" y="2371208"/>
              <a:ext cx="841368" cy="1075952"/>
              <a:chOff x="1706250" y="910167"/>
              <a:chExt cx="1435732" cy="1836033"/>
            </a:xfrm>
          </p:grpSpPr>
          <p:sp>
            <p:nvSpPr>
              <p:cNvPr id="151" name="等腰三角形 1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3425607" y="2534140"/>
              <a:ext cx="841368" cy="1075952"/>
              <a:chOff x="1706250" y="910167"/>
              <a:chExt cx="1435732" cy="1836033"/>
            </a:xfrm>
          </p:grpSpPr>
          <p:sp>
            <p:nvSpPr>
              <p:cNvPr id="147" name="等腰三角形 14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3436472" y="2699908"/>
              <a:ext cx="841368" cy="1075952"/>
              <a:chOff x="1706250" y="910167"/>
              <a:chExt cx="1435732" cy="1836033"/>
            </a:xfrm>
          </p:grpSpPr>
          <p:sp>
            <p:nvSpPr>
              <p:cNvPr id="143" name="等腰三角形 14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3425607" y="2865676"/>
              <a:ext cx="841368" cy="1075952"/>
              <a:chOff x="1706250" y="910167"/>
              <a:chExt cx="1435732" cy="1836033"/>
            </a:xfrm>
          </p:grpSpPr>
          <p:sp>
            <p:nvSpPr>
              <p:cNvPr id="139" name="等腰三角形 1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3393198" y="3028609"/>
              <a:ext cx="841368" cy="1075952"/>
              <a:chOff x="1706250" y="910167"/>
              <a:chExt cx="1435732" cy="1836033"/>
            </a:xfrm>
          </p:grpSpPr>
          <p:sp>
            <p:nvSpPr>
              <p:cNvPr id="135" name="等腰三角形 1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3339799" y="3185916"/>
              <a:ext cx="841368" cy="1075952"/>
              <a:chOff x="1706250" y="910167"/>
              <a:chExt cx="1435732" cy="1836033"/>
            </a:xfrm>
          </p:grpSpPr>
          <p:sp>
            <p:nvSpPr>
              <p:cNvPr id="131" name="等腰三角形 1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3266324" y="3334908"/>
              <a:ext cx="841368" cy="1075952"/>
              <a:chOff x="1706250" y="910167"/>
              <a:chExt cx="1435732" cy="1836033"/>
            </a:xfrm>
          </p:grpSpPr>
          <p:sp>
            <p:nvSpPr>
              <p:cNvPr id="127" name="等腰三角形 1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3174031" y="3473035"/>
              <a:ext cx="841368" cy="1075952"/>
              <a:chOff x="1706250" y="910167"/>
              <a:chExt cx="1435732" cy="1836033"/>
            </a:xfrm>
          </p:grpSpPr>
          <p:sp>
            <p:nvSpPr>
              <p:cNvPr id="123" name="等腰三角形 1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3064498" y="3597934"/>
              <a:ext cx="841368" cy="1075952"/>
              <a:chOff x="1706250" y="910167"/>
              <a:chExt cx="1435732" cy="1836033"/>
            </a:xfrm>
          </p:grpSpPr>
          <p:sp>
            <p:nvSpPr>
              <p:cNvPr id="119" name="等腰三角形 1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2939599" y="3707467"/>
              <a:ext cx="841368" cy="1075952"/>
              <a:chOff x="1706250" y="910167"/>
              <a:chExt cx="1435732" cy="1836033"/>
            </a:xfrm>
          </p:grpSpPr>
          <p:sp>
            <p:nvSpPr>
              <p:cNvPr id="115" name="等腰三角形 1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2801472" y="3799760"/>
              <a:ext cx="841368" cy="1075952"/>
              <a:chOff x="1706250" y="910167"/>
              <a:chExt cx="1435732" cy="1836033"/>
            </a:xfrm>
          </p:grpSpPr>
          <p:sp>
            <p:nvSpPr>
              <p:cNvPr id="111" name="等腰三角形 1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2652480" y="3873235"/>
              <a:ext cx="841368" cy="1075952"/>
              <a:chOff x="1706250" y="910167"/>
              <a:chExt cx="1435732" cy="1836033"/>
            </a:xfrm>
          </p:grpSpPr>
          <p:sp>
            <p:nvSpPr>
              <p:cNvPr id="107" name="等腰三角形 1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2495172" y="3926634"/>
              <a:ext cx="841368" cy="1075952"/>
              <a:chOff x="1706250" y="910167"/>
              <a:chExt cx="1435732" cy="1836033"/>
            </a:xfrm>
          </p:grpSpPr>
          <p:sp>
            <p:nvSpPr>
              <p:cNvPr id="103" name="等腰三角形 1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2332240" y="3959043"/>
              <a:ext cx="841368" cy="1075952"/>
              <a:chOff x="1706250" y="910167"/>
              <a:chExt cx="1435732" cy="1836033"/>
            </a:xfrm>
          </p:grpSpPr>
          <p:sp>
            <p:nvSpPr>
              <p:cNvPr id="99" name="等腰三角形 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2166472" y="3969908"/>
              <a:ext cx="841368" cy="1075952"/>
              <a:chOff x="1706250" y="910167"/>
              <a:chExt cx="1435732" cy="1836033"/>
            </a:xfrm>
          </p:grpSpPr>
          <p:sp>
            <p:nvSpPr>
              <p:cNvPr id="95" name="等腰三角形 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2000704" y="3959043"/>
              <a:ext cx="841368" cy="1075952"/>
              <a:chOff x="1706250" y="910167"/>
              <a:chExt cx="1435732" cy="1836033"/>
            </a:xfrm>
          </p:grpSpPr>
          <p:sp>
            <p:nvSpPr>
              <p:cNvPr id="91" name="等腰三角形 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1837772" y="3926634"/>
              <a:ext cx="841368" cy="1075952"/>
              <a:chOff x="1706250" y="910167"/>
              <a:chExt cx="1435732" cy="1836033"/>
            </a:xfrm>
          </p:grpSpPr>
          <p:sp>
            <p:nvSpPr>
              <p:cNvPr id="87" name="等腰三角形 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1680464" y="3873235"/>
              <a:ext cx="841368" cy="1075952"/>
              <a:chOff x="1706250" y="910167"/>
              <a:chExt cx="1435732" cy="1836033"/>
            </a:xfrm>
          </p:grpSpPr>
          <p:sp>
            <p:nvSpPr>
              <p:cNvPr id="83" name="等腰三角形 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1531472" y="3799760"/>
              <a:ext cx="841368" cy="1075952"/>
              <a:chOff x="1706250" y="910167"/>
              <a:chExt cx="1435732" cy="1836033"/>
            </a:xfrm>
          </p:grpSpPr>
          <p:sp>
            <p:nvSpPr>
              <p:cNvPr id="79" name="等腰三角形 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1393345" y="3707467"/>
              <a:ext cx="841368" cy="1075952"/>
              <a:chOff x="1706250" y="910167"/>
              <a:chExt cx="1435732" cy="1836033"/>
            </a:xfrm>
          </p:grpSpPr>
          <p:sp>
            <p:nvSpPr>
              <p:cNvPr id="75" name="等腰三角形 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1268446" y="3597934"/>
              <a:ext cx="841368" cy="1075952"/>
              <a:chOff x="1706250" y="910167"/>
              <a:chExt cx="1435732" cy="1836033"/>
            </a:xfrm>
          </p:grpSpPr>
          <p:sp>
            <p:nvSpPr>
              <p:cNvPr id="71" name="等腰三角形 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1158913" y="3473035"/>
              <a:ext cx="841368" cy="1075952"/>
              <a:chOff x="1706250" y="910167"/>
              <a:chExt cx="1435732" cy="1836033"/>
            </a:xfrm>
          </p:grpSpPr>
          <p:sp>
            <p:nvSpPr>
              <p:cNvPr id="67" name="等腰三角形 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1066620" y="3334908"/>
              <a:ext cx="841368" cy="1075952"/>
              <a:chOff x="1706250" y="910167"/>
              <a:chExt cx="1435732" cy="1836033"/>
            </a:xfrm>
          </p:grpSpPr>
          <p:sp>
            <p:nvSpPr>
              <p:cNvPr id="63" name="等腰三角形 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p:cNvGrpSpPr/>
            <p:nvPr/>
          </p:nvGrpSpPr>
          <p:grpSpPr>
            <a:xfrm>
              <a:off x="993145" y="3185916"/>
              <a:ext cx="841368" cy="1075952"/>
              <a:chOff x="1706250" y="910167"/>
              <a:chExt cx="1435732" cy="1836033"/>
            </a:xfrm>
          </p:grpSpPr>
          <p:sp>
            <p:nvSpPr>
              <p:cNvPr id="59" name="等腰三角形 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939746" y="3028609"/>
              <a:ext cx="841368" cy="1075952"/>
              <a:chOff x="1706250" y="910167"/>
              <a:chExt cx="1435732" cy="1836033"/>
            </a:xfrm>
          </p:grpSpPr>
          <p:sp>
            <p:nvSpPr>
              <p:cNvPr id="55" name="等腰三角形 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907337" y="2865676"/>
              <a:ext cx="841368" cy="1075952"/>
              <a:chOff x="1706250" y="910167"/>
              <a:chExt cx="1435732" cy="1836033"/>
            </a:xfrm>
          </p:grpSpPr>
          <p:sp>
            <p:nvSpPr>
              <p:cNvPr id="51" name="等腰三角形 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43" name="椭圆 242"/>
          <p:cNvSpPr/>
          <p:nvPr userDrawn="1"/>
        </p:nvSpPr>
        <p:spPr>
          <a:xfrm>
            <a:off x="2298847" y="2058270"/>
            <a:ext cx="2748046" cy="27480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文本占位符 244"/>
          <p:cNvSpPr>
            <a:spLocks noGrp="1"/>
          </p:cNvSpPr>
          <p:nvPr>
            <p:ph type="body" sz="quarter" idx="10"/>
          </p:nvPr>
        </p:nvSpPr>
        <p:spPr>
          <a:xfrm>
            <a:off x="2898775" y="2797175"/>
            <a:ext cx="1533525" cy="1344613"/>
          </a:xfrm>
          <a:prstGeom prst="rect">
            <a:avLst/>
          </a:prstGeom>
        </p:spPr>
        <p:txBody>
          <a:bodyPr/>
          <a:lstStyle>
            <a:lvl1pPr marL="0" indent="0">
              <a:buNone/>
              <a:defRPr/>
            </a:lvl1pPr>
          </a:lstStyle>
          <a:p>
            <a:pPr lvl="0"/>
            <a:endParaRPr lang="zh-CN" altLang="en-US" dirty="0"/>
          </a:p>
        </p:txBody>
      </p:sp>
      <p:sp>
        <p:nvSpPr>
          <p:cNvPr id="246" name="椭圆 245"/>
          <p:cNvSpPr/>
          <p:nvPr userDrawn="1"/>
        </p:nvSpPr>
        <p:spPr>
          <a:xfrm>
            <a:off x="6743053" y="2300853"/>
            <a:ext cx="211754" cy="21175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7" name="椭圆 246"/>
          <p:cNvSpPr/>
          <p:nvPr userDrawn="1"/>
        </p:nvSpPr>
        <p:spPr>
          <a:xfrm>
            <a:off x="6743053" y="2994026"/>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lumMod val="75000"/>
                  </a:schemeClr>
                </a:solidFill>
              </a:ln>
              <a:cs typeface="+mn-ea"/>
              <a:sym typeface="+mn-lt"/>
            </a:endParaRPr>
          </a:p>
        </p:txBody>
      </p:sp>
      <p:sp>
        <p:nvSpPr>
          <p:cNvPr id="248" name="椭圆 247"/>
          <p:cNvSpPr/>
          <p:nvPr userDrawn="1"/>
        </p:nvSpPr>
        <p:spPr>
          <a:xfrm>
            <a:off x="6743053" y="3687199"/>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9" name="椭圆 248"/>
          <p:cNvSpPr/>
          <p:nvPr userDrawn="1"/>
        </p:nvSpPr>
        <p:spPr>
          <a:xfrm>
            <a:off x="6743053" y="4380372"/>
            <a:ext cx="211754" cy="21175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5" name="文本占位符 251"/>
          <p:cNvSpPr>
            <a:spLocks noGrp="1"/>
          </p:cNvSpPr>
          <p:nvPr>
            <p:ph type="body" sz="quarter" idx="11"/>
          </p:nvPr>
        </p:nvSpPr>
        <p:spPr>
          <a:xfrm>
            <a:off x="7280709" y="2238914"/>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6" name="文本占位符 251"/>
          <p:cNvSpPr>
            <a:spLocks noGrp="1"/>
          </p:cNvSpPr>
          <p:nvPr>
            <p:ph type="body" sz="quarter" idx="12"/>
          </p:nvPr>
        </p:nvSpPr>
        <p:spPr>
          <a:xfrm>
            <a:off x="7280709" y="2915854"/>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7" name="文本占位符 251"/>
          <p:cNvSpPr>
            <a:spLocks noGrp="1"/>
          </p:cNvSpPr>
          <p:nvPr>
            <p:ph type="body" sz="quarter" idx="13"/>
          </p:nvPr>
        </p:nvSpPr>
        <p:spPr>
          <a:xfrm>
            <a:off x="7280709" y="3620539"/>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8" name="文本占位符 251"/>
          <p:cNvSpPr>
            <a:spLocks noGrp="1"/>
          </p:cNvSpPr>
          <p:nvPr>
            <p:ph type="body" sz="quarter" idx="14"/>
          </p:nvPr>
        </p:nvSpPr>
        <p:spPr>
          <a:xfrm>
            <a:off x="7280709" y="4292938"/>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Tree>
    <p:extLst>
      <p:ext uri="{BB962C8B-B14F-4D97-AF65-F5344CB8AC3E}">
        <p14:creationId xmlns:p14="http://schemas.microsoft.com/office/powerpoint/2010/main" val="1622322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五项目录">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1467630" y="880533"/>
            <a:ext cx="4512778" cy="4825852"/>
            <a:chOff x="896472" y="1429908"/>
            <a:chExt cx="3381368" cy="3615952"/>
          </a:xfrm>
        </p:grpSpPr>
        <p:grpSp>
          <p:nvGrpSpPr>
            <p:cNvPr id="3" name="组合 2"/>
            <p:cNvGrpSpPr/>
            <p:nvPr/>
          </p:nvGrpSpPr>
          <p:grpSpPr>
            <a:xfrm>
              <a:off x="896472" y="2699908"/>
              <a:ext cx="841368" cy="1075952"/>
              <a:chOff x="1706250" y="910167"/>
              <a:chExt cx="1435732" cy="1836033"/>
            </a:xfrm>
          </p:grpSpPr>
          <p:sp>
            <p:nvSpPr>
              <p:cNvPr id="239" name="等腰三角形 2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907337" y="2534140"/>
              <a:ext cx="841368" cy="1075952"/>
              <a:chOff x="1706250" y="910167"/>
              <a:chExt cx="1435732" cy="1836033"/>
            </a:xfrm>
          </p:grpSpPr>
          <p:sp>
            <p:nvSpPr>
              <p:cNvPr id="235" name="等腰三角形 2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939746" y="2371208"/>
              <a:ext cx="841368" cy="1075952"/>
              <a:chOff x="1706250" y="910167"/>
              <a:chExt cx="1435732" cy="1836033"/>
            </a:xfrm>
          </p:grpSpPr>
          <p:sp>
            <p:nvSpPr>
              <p:cNvPr id="231" name="等腰三角形 2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993145" y="2213900"/>
              <a:ext cx="841368" cy="1075952"/>
              <a:chOff x="1706250" y="910167"/>
              <a:chExt cx="1435732" cy="1836033"/>
            </a:xfrm>
          </p:grpSpPr>
          <p:sp>
            <p:nvSpPr>
              <p:cNvPr id="227" name="等腰三角形 2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1066620" y="2064908"/>
              <a:ext cx="841368" cy="1075952"/>
              <a:chOff x="1706250" y="910167"/>
              <a:chExt cx="1435732" cy="1836033"/>
            </a:xfrm>
          </p:grpSpPr>
          <p:sp>
            <p:nvSpPr>
              <p:cNvPr id="223" name="等腰三角形 2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158913" y="1926781"/>
              <a:ext cx="841368" cy="1075952"/>
              <a:chOff x="1706250" y="910167"/>
              <a:chExt cx="1435732" cy="1836033"/>
            </a:xfrm>
          </p:grpSpPr>
          <p:sp>
            <p:nvSpPr>
              <p:cNvPr id="219" name="等腰三角形 2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268446" y="1801882"/>
              <a:ext cx="841368" cy="1075952"/>
              <a:chOff x="1706250" y="910167"/>
              <a:chExt cx="1435732" cy="1836033"/>
            </a:xfrm>
          </p:grpSpPr>
          <p:sp>
            <p:nvSpPr>
              <p:cNvPr id="215" name="等腰三角形 2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1393345" y="1692349"/>
              <a:ext cx="841368" cy="1075952"/>
              <a:chOff x="1706250" y="910167"/>
              <a:chExt cx="1435732" cy="1836033"/>
            </a:xfrm>
          </p:grpSpPr>
          <p:sp>
            <p:nvSpPr>
              <p:cNvPr id="211" name="等腰三角形 2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531472" y="1600056"/>
              <a:ext cx="841368" cy="1075952"/>
              <a:chOff x="1706250" y="910167"/>
              <a:chExt cx="1435732" cy="1836033"/>
            </a:xfrm>
          </p:grpSpPr>
          <p:sp>
            <p:nvSpPr>
              <p:cNvPr id="207" name="等腰三角形 2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680464" y="1526581"/>
              <a:ext cx="841368" cy="1075952"/>
              <a:chOff x="1706250" y="910167"/>
              <a:chExt cx="1435732" cy="1836033"/>
            </a:xfrm>
          </p:grpSpPr>
          <p:sp>
            <p:nvSpPr>
              <p:cNvPr id="203" name="等腰三角形 2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837772" y="1473182"/>
              <a:ext cx="841368" cy="1075952"/>
              <a:chOff x="1706250" y="910167"/>
              <a:chExt cx="1435732" cy="1836033"/>
            </a:xfrm>
          </p:grpSpPr>
          <p:sp>
            <p:nvSpPr>
              <p:cNvPr id="199" name="等腰三角形 1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00704" y="1440773"/>
              <a:ext cx="841368" cy="1075952"/>
              <a:chOff x="1706250" y="910167"/>
              <a:chExt cx="1435732" cy="1836033"/>
            </a:xfrm>
          </p:grpSpPr>
          <p:sp>
            <p:nvSpPr>
              <p:cNvPr id="195" name="等腰三角形 1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166472" y="1429908"/>
              <a:ext cx="841368" cy="1075952"/>
              <a:chOff x="1706250" y="910167"/>
              <a:chExt cx="1435732" cy="1836033"/>
            </a:xfrm>
          </p:grpSpPr>
          <p:sp>
            <p:nvSpPr>
              <p:cNvPr id="191" name="等腰三角形 1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2332240" y="1440773"/>
              <a:ext cx="841368" cy="1075952"/>
              <a:chOff x="1706250" y="910167"/>
              <a:chExt cx="1435732" cy="1836033"/>
            </a:xfrm>
          </p:grpSpPr>
          <p:sp>
            <p:nvSpPr>
              <p:cNvPr id="187" name="等腰三角形 1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2495172" y="1473182"/>
              <a:ext cx="841368" cy="1075952"/>
              <a:chOff x="1706250" y="910167"/>
              <a:chExt cx="1435732" cy="1836033"/>
            </a:xfrm>
          </p:grpSpPr>
          <p:sp>
            <p:nvSpPr>
              <p:cNvPr id="183" name="等腰三角形 1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2652480" y="1526581"/>
              <a:ext cx="841368" cy="1075952"/>
              <a:chOff x="1706250" y="910167"/>
              <a:chExt cx="1435732" cy="1836033"/>
            </a:xfrm>
          </p:grpSpPr>
          <p:sp>
            <p:nvSpPr>
              <p:cNvPr id="179" name="等腰三角形 1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2801472" y="1600056"/>
              <a:ext cx="841368" cy="1075952"/>
              <a:chOff x="1706250" y="910167"/>
              <a:chExt cx="1435732" cy="1836033"/>
            </a:xfrm>
          </p:grpSpPr>
          <p:sp>
            <p:nvSpPr>
              <p:cNvPr id="175" name="等腰三角形 1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2939599" y="1692349"/>
              <a:ext cx="841368" cy="1075952"/>
              <a:chOff x="1706250" y="910167"/>
              <a:chExt cx="1435732" cy="1836033"/>
            </a:xfrm>
          </p:grpSpPr>
          <p:sp>
            <p:nvSpPr>
              <p:cNvPr id="171" name="等腰三角形 1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3064498" y="1801882"/>
              <a:ext cx="841368" cy="1075952"/>
              <a:chOff x="1706250" y="910167"/>
              <a:chExt cx="1435732" cy="1836033"/>
            </a:xfrm>
          </p:grpSpPr>
          <p:sp>
            <p:nvSpPr>
              <p:cNvPr id="167" name="等腰三角形 1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3174031" y="1926781"/>
              <a:ext cx="841368" cy="1075952"/>
              <a:chOff x="1706250" y="910167"/>
              <a:chExt cx="1435732" cy="1836033"/>
            </a:xfrm>
          </p:grpSpPr>
          <p:sp>
            <p:nvSpPr>
              <p:cNvPr id="163" name="等腰三角形 1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266324" y="2064908"/>
              <a:ext cx="841368" cy="1075952"/>
              <a:chOff x="1706250" y="910167"/>
              <a:chExt cx="1435732" cy="1836033"/>
            </a:xfrm>
          </p:grpSpPr>
          <p:sp>
            <p:nvSpPr>
              <p:cNvPr id="159" name="等腰三角形 1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3339799" y="2213900"/>
              <a:ext cx="841368" cy="1075952"/>
              <a:chOff x="1706250" y="910167"/>
              <a:chExt cx="1435732" cy="1836033"/>
            </a:xfrm>
          </p:grpSpPr>
          <p:sp>
            <p:nvSpPr>
              <p:cNvPr id="155" name="等腰三角形 1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3393198" y="2371208"/>
              <a:ext cx="841368" cy="1075952"/>
              <a:chOff x="1706250" y="910167"/>
              <a:chExt cx="1435732" cy="1836033"/>
            </a:xfrm>
          </p:grpSpPr>
          <p:sp>
            <p:nvSpPr>
              <p:cNvPr id="151" name="等腰三角形 1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3425607" y="2534140"/>
              <a:ext cx="841368" cy="1075952"/>
              <a:chOff x="1706250" y="910167"/>
              <a:chExt cx="1435732" cy="1836033"/>
            </a:xfrm>
          </p:grpSpPr>
          <p:sp>
            <p:nvSpPr>
              <p:cNvPr id="147" name="等腰三角形 14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3436472" y="2699908"/>
              <a:ext cx="841368" cy="1075952"/>
              <a:chOff x="1706250" y="910167"/>
              <a:chExt cx="1435732" cy="1836033"/>
            </a:xfrm>
          </p:grpSpPr>
          <p:sp>
            <p:nvSpPr>
              <p:cNvPr id="143" name="等腰三角形 14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3425607" y="2865676"/>
              <a:ext cx="841368" cy="1075952"/>
              <a:chOff x="1706250" y="910167"/>
              <a:chExt cx="1435732" cy="1836033"/>
            </a:xfrm>
          </p:grpSpPr>
          <p:sp>
            <p:nvSpPr>
              <p:cNvPr id="139" name="等腰三角形 1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3393198" y="3028609"/>
              <a:ext cx="841368" cy="1075952"/>
              <a:chOff x="1706250" y="910167"/>
              <a:chExt cx="1435732" cy="1836033"/>
            </a:xfrm>
          </p:grpSpPr>
          <p:sp>
            <p:nvSpPr>
              <p:cNvPr id="135" name="等腰三角形 1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3339799" y="3185916"/>
              <a:ext cx="841368" cy="1075952"/>
              <a:chOff x="1706250" y="910167"/>
              <a:chExt cx="1435732" cy="1836033"/>
            </a:xfrm>
          </p:grpSpPr>
          <p:sp>
            <p:nvSpPr>
              <p:cNvPr id="131" name="等腰三角形 1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3266324" y="3334908"/>
              <a:ext cx="841368" cy="1075952"/>
              <a:chOff x="1706250" y="910167"/>
              <a:chExt cx="1435732" cy="1836033"/>
            </a:xfrm>
          </p:grpSpPr>
          <p:sp>
            <p:nvSpPr>
              <p:cNvPr id="127" name="等腰三角形 1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3174031" y="3473035"/>
              <a:ext cx="841368" cy="1075952"/>
              <a:chOff x="1706250" y="910167"/>
              <a:chExt cx="1435732" cy="1836033"/>
            </a:xfrm>
          </p:grpSpPr>
          <p:sp>
            <p:nvSpPr>
              <p:cNvPr id="123" name="等腰三角形 1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3064498" y="3597934"/>
              <a:ext cx="841368" cy="1075952"/>
              <a:chOff x="1706250" y="910167"/>
              <a:chExt cx="1435732" cy="1836033"/>
            </a:xfrm>
          </p:grpSpPr>
          <p:sp>
            <p:nvSpPr>
              <p:cNvPr id="119" name="等腰三角形 1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2939599" y="3707467"/>
              <a:ext cx="841368" cy="1075952"/>
              <a:chOff x="1706250" y="910167"/>
              <a:chExt cx="1435732" cy="1836033"/>
            </a:xfrm>
          </p:grpSpPr>
          <p:sp>
            <p:nvSpPr>
              <p:cNvPr id="115" name="等腰三角形 1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2801472" y="3799760"/>
              <a:ext cx="841368" cy="1075952"/>
              <a:chOff x="1706250" y="910167"/>
              <a:chExt cx="1435732" cy="1836033"/>
            </a:xfrm>
          </p:grpSpPr>
          <p:sp>
            <p:nvSpPr>
              <p:cNvPr id="111" name="等腰三角形 1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2652480" y="3873235"/>
              <a:ext cx="841368" cy="1075952"/>
              <a:chOff x="1706250" y="910167"/>
              <a:chExt cx="1435732" cy="1836033"/>
            </a:xfrm>
          </p:grpSpPr>
          <p:sp>
            <p:nvSpPr>
              <p:cNvPr id="107" name="等腰三角形 1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2495172" y="3926634"/>
              <a:ext cx="841368" cy="1075952"/>
              <a:chOff x="1706250" y="910167"/>
              <a:chExt cx="1435732" cy="1836033"/>
            </a:xfrm>
          </p:grpSpPr>
          <p:sp>
            <p:nvSpPr>
              <p:cNvPr id="103" name="等腰三角形 1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2332240" y="3959043"/>
              <a:ext cx="841368" cy="1075952"/>
              <a:chOff x="1706250" y="910167"/>
              <a:chExt cx="1435732" cy="1836033"/>
            </a:xfrm>
          </p:grpSpPr>
          <p:sp>
            <p:nvSpPr>
              <p:cNvPr id="99" name="等腰三角形 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2166472" y="3969908"/>
              <a:ext cx="841368" cy="1075952"/>
              <a:chOff x="1706250" y="910167"/>
              <a:chExt cx="1435732" cy="1836033"/>
            </a:xfrm>
          </p:grpSpPr>
          <p:sp>
            <p:nvSpPr>
              <p:cNvPr id="95" name="等腰三角形 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2000704" y="3959043"/>
              <a:ext cx="841368" cy="1075952"/>
              <a:chOff x="1706250" y="910167"/>
              <a:chExt cx="1435732" cy="1836033"/>
            </a:xfrm>
          </p:grpSpPr>
          <p:sp>
            <p:nvSpPr>
              <p:cNvPr id="91" name="等腰三角形 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1837772" y="3926634"/>
              <a:ext cx="841368" cy="1075952"/>
              <a:chOff x="1706250" y="910167"/>
              <a:chExt cx="1435732" cy="1836033"/>
            </a:xfrm>
          </p:grpSpPr>
          <p:sp>
            <p:nvSpPr>
              <p:cNvPr id="87" name="等腰三角形 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1680464" y="3873235"/>
              <a:ext cx="841368" cy="1075952"/>
              <a:chOff x="1706250" y="910167"/>
              <a:chExt cx="1435732" cy="1836033"/>
            </a:xfrm>
          </p:grpSpPr>
          <p:sp>
            <p:nvSpPr>
              <p:cNvPr id="83" name="等腰三角形 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1531472" y="3799760"/>
              <a:ext cx="841368" cy="1075952"/>
              <a:chOff x="1706250" y="910167"/>
              <a:chExt cx="1435732" cy="1836033"/>
            </a:xfrm>
          </p:grpSpPr>
          <p:sp>
            <p:nvSpPr>
              <p:cNvPr id="79" name="等腰三角形 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1393345" y="3707467"/>
              <a:ext cx="841368" cy="1075952"/>
              <a:chOff x="1706250" y="910167"/>
              <a:chExt cx="1435732" cy="1836033"/>
            </a:xfrm>
          </p:grpSpPr>
          <p:sp>
            <p:nvSpPr>
              <p:cNvPr id="75" name="等腰三角形 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1268446" y="3597934"/>
              <a:ext cx="841368" cy="1075952"/>
              <a:chOff x="1706250" y="910167"/>
              <a:chExt cx="1435732" cy="1836033"/>
            </a:xfrm>
          </p:grpSpPr>
          <p:sp>
            <p:nvSpPr>
              <p:cNvPr id="71" name="等腰三角形 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1158913" y="3473035"/>
              <a:ext cx="841368" cy="1075952"/>
              <a:chOff x="1706250" y="910167"/>
              <a:chExt cx="1435732" cy="1836033"/>
            </a:xfrm>
          </p:grpSpPr>
          <p:sp>
            <p:nvSpPr>
              <p:cNvPr id="67" name="等腰三角形 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1066620" y="3334908"/>
              <a:ext cx="841368" cy="1075952"/>
              <a:chOff x="1706250" y="910167"/>
              <a:chExt cx="1435732" cy="1836033"/>
            </a:xfrm>
          </p:grpSpPr>
          <p:sp>
            <p:nvSpPr>
              <p:cNvPr id="63" name="等腰三角形 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p:cNvGrpSpPr/>
            <p:nvPr/>
          </p:nvGrpSpPr>
          <p:grpSpPr>
            <a:xfrm>
              <a:off x="993145" y="3185916"/>
              <a:ext cx="841368" cy="1075952"/>
              <a:chOff x="1706250" y="910167"/>
              <a:chExt cx="1435732" cy="1836033"/>
            </a:xfrm>
          </p:grpSpPr>
          <p:sp>
            <p:nvSpPr>
              <p:cNvPr id="59" name="等腰三角形 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939746" y="3028609"/>
              <a:ext cx="841368" cy="1075952"/>
              <a:chOff x="1706250" y="910167"/>
              <a:chExt cx="1435732" cy="1836033"/>
            </a:xfrm>
          </p:grpSpPr>
          <p:sp>
            <p:nvSpPr>
              <p:cNvPr id="55" name="等腰三角形 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907337" y="2865676"/>
              <a:ext cx="841368" cy="1075952"/>
              <a:chOff x="1706250" y="910167"/>
              <a:chExt cx="1435732" cy="1836033"/>
            </a:xfrm>
          </p:grpSpPr>
          <p:sp>
            <p:nvSpPr>
              <p:cNvPr id="51" name="等腰三角形 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43" name="椭圆 242"/>
          <p:cNvSpPr/>
          <p:nvPr userDrawn="1"/>
        </p:nvSpPr>
        <p:spPr>
          <a:xfrm>
            <a:off x="2298847" y="2058270"/>
            <a:ext cx="2748046" cy="27480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文本占位符 244"/>
          <p:cNvSpPr>
            <a:spLocks noGrp="1"/>
          </p:cNvSpPr>
          <p:nvPr>
            <p:ph type="body" sz="quarter" idx="10"/>
          </p:nvPr>
        </p:nvSpPr>
        <p:spPr>
          <a:xfrm>
            <a:off x="2898775" y="2797175"/>
            <a:ext cx="1533525" cy="1344613"/>
          </a:xfrm>
          <a:prstGeom prst="rect">
            <a:avLst/>
          </a:prstGeom>
        </p:spPr>
        <p:txBody>
          <a:bodyPr/>
          <a:lstStyle>
            <a:lvl1pPr marL="0" indent="0">
              <a:buNone/>
              <a:defRPr/>
            </a:lvl1pPr>
          </a:lstStyle>
          <a:p>
            <a:pPr lvl="0"/>
            <a:endParaRPr lang="zh-CN" altLang="en-US" dirty="0"/>
          </a:p>
        </p:txBody>
      </p:sp>
      <p:sp>
        <p:nvSpPr>
          <p:cNvPr id="246" name="椭圆 245"/>
          <p:cNvSpPr/>
          <p:nvPr userDrawn="1"/>
        </p:nvSpPr>
        <p:spPr>
          <a:xfrm>
            <a:off x="6743053" y="2009661"/>
            <a:ext cx="211754" cy="21175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7" name="椭圆 246"/>
          <p:cNvSpPr/>
          <p:nvPr userDrawn="1"/>
        </p:nvSpPr>
        <p:spPr>
          <a:xfrm>
            <a:off x="6743053" y="2702834"/>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lumMod val="75000"/>
                  </a:schemeClr>
                </a:solidFill>
              </a:ln>
              <a:cs typeface="+mn-ea"/>
              <a:sym typeface="+mn-lt"/>
            </a:endParaRPr>
          </a:p>
        </p:txBody>
      </p:sp>
      <p:sp>
        <p:nvSpPr>
          <p:cNvPr id="248" name="椭圆 247"/>
          <p:cNvSpPr/>
          <p:nvPr userDrawn="1"/>
        </p:nvSpPr>
        <p:spPr>
          <a:xfrm>
            <a:off x="6743053" y="3396007"/>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9" name="椭圆 248"/>
          <p:cNvSpPr/>
          <p:nvPr userDrawn="1"/>
        </p:nvSpPr>
        <p:spPr>
          <a:xfrm>
            <a:off x="6743053" y="4089180"/>
            <a:ext cx="211754" cy="21175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0" name="椭圆 249"/>
          <p:cNvSpPr/>
          <p:nvPr userDrawn="1"/>
        </p:nvSpPr>
        <p:spPr>
          <a:xfrm>
            <a:off x="6743053" y="4782353"/>
            <a:ext cx="211754" cy="21175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8" name="文本占位符 251"/>
          <p:cNvSpPr>
            <a:spLocks noGrp="1"/>
          </p:cNvSpPr>
          <p:nvPr>
            <p:ph type="body" sz="quarter" idx="11"/>
          </p:nvPr>
        </p:nvSpPr>
        <p:spPr>
          <a:xfrm>
            <a:off x="7280709" y="1962982"/>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59" name="文本占位符 251"/>
          <p:cNvSpPr>
            <a:spLocks noGrp="1"/>
          </p:cNvSpPr>
          <p:nvPr>
            <p:ph type="body" sz="quarter" idx="12"/>
          </p:nvPr>
        </p:nvSpPr>
        <p:spPr>
          <a:xfrm>
            <a:off x="7280709" y="2639922"/>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0" name="文本占位符 251"/>
          <p:cNvSpPr>
            <a:spLocks noGrp="1"/>
          </p:cNvSpPr>
          <p:nvPr>
            <p:ph type="body" sz="quarter" idx="13"/>
          </p:nvPr>
        </p:nvSpPr>
        <p:spPr>
          <a:xfrm>
            <a:off x="7280709" y="3344607"/>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1" name="文本占位符 251"/>
          <p:cNvSpPr>
            <a:spLocks noGrp="1"/>
          </p:cNvSpPr>
          <p:nvPr>
            <p:ph type="body" sz="quarter" idx="14"/>
          </p:nvPr>
        </p:nvSpPr>
        <p:spPr>
          <a:xfrm>
            <a:off x="7280709" y="4017006"/>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2" name="文本占位符 251"/>
          <p:cNvSpPr>
            <a:spLocks noGrp="1"/>
          </p:cNvSpPr>
          <p:nvPr>
            <p:ph type="body" sz="quarter" idx="15"/>
          </p:nvPr>
        </p:nvSpPr>
        <p:spPr>
          <a:xfrm>
            <a:off x="7280709" y="4675804"/>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Tree>
    <p:extLst>
      <p:ext uri="{BB962C8B-B14F-4D97-AF65-F5344CB8AC3E}">
        <p14:creationId xmlns:p14="http://schemas.microsoft.com/office/powerpoint/2010/main" val="308289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六项目录">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1467630" y="880533"/>
            <a:ext cx="4512778" cy="4825852"/>
            <a:chOff x="896472" y="1429908"/>
            <a:chExt cx="3381368" cy="3615952"/>
          </a:xfrm>
        </p:grpSpPr>
        <p:grpSp>
          <p:nvGrpSpPr>
            <p:cNvPr id="3" name="组合 2"/>
            <p:cNvGrpSpPr/>
            <p:nvPr/>
          </p:nvGrpSpPr>
          <p:grpSpPr>
            <a:xfrm>
              <a:off x="896472" y="2699908"/>
              <a:ext cx="841368" cy="1075952"/>
              <a:chOff x="1706250" y="910167"/>
              <a:chExt cx="1435732" cy="1836033"/>
            </a:xfrm>
          </p:grpSpPr>
          <p:sp>
            <p:nvSpPr>
              <p:cNvPr id="239" name="等腰三角形 2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907337" y="2534140"/>
              <a:ext cx="841368" cy="1075952"/>
              <a:chOff x="1706250" y="910167"/>
              <a:chExt cx="1435732" cy="1836033"/>
            </a:xfrm>
          </p:grpSpPr>
          <p:sp>
            <p:nvSpPr>
              <p:cNvPr id="235" name="等腰三角形 2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939746" y="2371208"/>
              <a:ext cx="841368" cy="1075952"/>
              <a:chOff x="1706250" y="910167"/>
              <a:chExt cx="1435732" cy="1836033"/>
            </a:xfrm>
          </p:grpSpPr>
          <p:sp>
            <p:nvSpPr>
              <p:cNvPr id="231" name="等腰三角形 2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993145" y="2213900"/>
              <a:ext cx="841368" cy="1075952"/>
              <a:chOff x="1706250" y="910167"/>
              <a:chExt cx="1435732" cy="1836033"/>
            </a:xfrm>
          </p:grpSpPr>
          <p:sp>
            <p:nvSpPr>
              <p:cNvPr id="227" name="等腰三角形 2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1066620" y="2064908"/>
              <a:ext cx="841368" cy="1075952"/>
              <a:chOff x="1706250" y="910167"/>
              <a:chExt cx="1435732" cy="1836033"/>
            </a:xfrm>
          </p:grpSpPr>
          <p:sp>
            <p:nvSpPr>
              <p:cNvPr id="223" name="等腰三角形 2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158913" y="1926781"/>
              <a:ext cx="841368" cy="1075952"/>
              <a:chOff x="1706250" y="910167"/>
              <a:chExt cx="1435732" cy="1836033"/>
            </a:xfrm>
          </p:grpSpPr>
          <p:sp>
            <p:nvSpPr>
              <p:cNvPr id="219" name="等腰三角形 2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268446" y="1801882"/>
              <a:ext cx="841368" cy="1075952"/>
              <a:chOff x="1706250" y="910167"/>
              <a:chExt cx="1435732" cy="1836033"/>
            </a:xfrm>
          </p:grpSpPr>
          <p:sp>
            <p:nvSpPr>
              <p:cNvPr id="215" name="等腰三角形 2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1393345" y="1692349"/>
              <a:ext cx="841368" cy="1075952"/>
              <a:chOff x="1706250" y="910167"/>
              <a:chExt cx="1435732" cy="1836033"/>
            </a:xfrm>
          </p:grpSpPr>
          <p:sp>
            <p:nvSpPr>
              <p:cNvPr id="211" name="等腰三角形 2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531472" y="1600056"/>
              <a:ext cx="841368" cy="1075952"/>
              <a:chOff x="1706250" y="910167"/>
              <a:chExt cx="1435732" cy="1836033"/>
            </a:xfrm>
          </p:grpSpPr>
          <p:sp>
            <p:nvSpPr>
              <p:cNvPr id="207" name="等腰三角形 2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680464" y="1526581"/>
              <a:ext cx="841368" cy="1075952"/>
              <a:chOff x="1706250" y="910167"/>
              <a:chExt cx="1435732" cy="1836033"/>
            </a:xfrm>
          </p:grpSpPr>
          <p:sp>
            <p:nvSpPr>
              <p:cNvPr id="203" name="等腰三角形 2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837772" y="1473182"/>
              <a:ext cx="841368" cy="1075952"/>
              <a:chOff x="1706250" y="910167"/>
              <a:chExt cx="1435732" cy="1836033"/>
            </a:xfrm>
          </p:grpSpPr>
          <p:sp>
            <p:nvSpPr>
              <p:cNvPr id="199" name="等腰三角形 1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00704" y="1440773"/>
              <a:ext cx="841368" cy="1075952"/>
              <a:chOff x="1706250" y="910167"/>
              <a:chExt cx="1435732" cy="1836033"/>
            </a:xfrm>
          </p:grpSpPr>
          <p:sp>
            <p:nvSpPr>
              <p:cNvPr id="195" name="等腰三角形 1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166472" y="1429908"/>
              <a:ext cx="841368" cy="1075952"/>
              <a:chOff x="1706250" y="910167"/>
              <a:chExt cx="1435732" cy="1836033"/>
            </a:xfrm>
          </p:grpSpPr>
          <p:sp>
            <p:nvSpPr>
              <p:cNvPr id="191" name="等腰三角形 1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2332240" y="1440773"/>
              <a:ext cx="841368" cy="1075952"/>
              <a:chOff x="1706250" y="910167"/>
              <a:chExt cx="1435732" cy="1836033"/>
            </a:xfrm>
          </p:grpSpPr>
          <p:sp>
            <p:nvSpPr>
              <p:cNvPr id="187" name="等腰三角形 1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2495172" y="1473182"/>
              <a:ext cx="841368" cy="1075952"/>
              <a:chOff x="1706250" y="910167"/>
              <a:chExt cx="1435732" cy="1836033"/>
            </a:xfrm>
          </p:grpSpPr>
          <p:sp>
            <p:nvSpPr>
              <p:cNvPr id="183" name="等腰三角形 1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2652480" y="1526581"/>
              <a:ext cx="841368" cy="1075952"/>
              <a:chOff x="1706250" y="910167"/>
              <a:chExt cx="1435732" cy="1836033"/>
            </a:xfrm>
          </p:grpSpPr>
          <p:sp>
            <p:nvSpPr>
              <p:cNvPr id="179" name="等腰三角形 1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2801472" y="1600056"/>
              <a:ext cx="841368" cy="1075952"/>
              <a:chOff x="1706250" y="910167"/>
              <a:chExt cx="1435732" cy="1836033"/>
            </a:xfrm>
          </p:grpSpPr>
          <p:sp>
            <p:nvSpPr>
              <p:cNvPr id="175" name="等腰三角形 1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2939599" y="1692349"/>
              <a:ext cx="841368" cy="1075952"/>
              <a:chOff x="1706250" y="910167"/>
              <a:chExt cx="1435732" cy="1836033"/>
            </a:xfrm>
          </p:grpSpPr>
          <p:sp>
            <p:nvSpPr>
              <p:cNvPr id="171" name="等腰三角形 1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3064498" y="1801882"/>
              <a:ext cx="841368" cy="1075952"/>
              <a:chOff x="1706250" y="910167"/>
              <a:chExt cx="1435732" cy="1836033"/>
            </a:xfrm>
          </p:grpSpPr>
          <p:sp>
            <p:nvSpPr>
              <p:cNvPr id="167" name="等腰三角形 1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3174031" y="1926781"/>
              <a:ext cx="841368" cy="1075952"/>
              <a:chOff x="1706250" y="910167"/>
              <a:chExt cx="1435732" cy="1836033"/>
            </a:xfrm>
          </p:grpSpPr>
          <p:sp>
            <p:nvSpPr>
              <p:cNvPr id="163" name="等腰三角形 1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266324" y="2064908"/>
              <a:ext cx="841368" cy="1075952"/>
              <a:chOff x="1706250" y="910167"/>
              <a:chExt cx="1435732" cy="1836033"/>
            </a:xfrm>
          </p:grpSpPr>
          <p:sp>
            <p:nvSpPr>
              <p:cNvPr id="159" name="等腰三角形 1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3339799" y="2213900"/>
              <a:ext cx="841368" cy="1075952"/>
              <a:chOff x="1706250" y="910167"/>
              <a:chExt cx="1435732" cy="1836033"/>
            </a:xfrm>
          </p:grpSpPr>
          <p:sp>
            <p:nvSpPr>
              <p:cNvPr id="155" name="等腰三角形 1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3393198" y="2371208"/>
              <a:ext cx="841368" cy="1075952"/>
              <a:chOff x="1706250" y="910167"/>
              <a:chExt cx="1435732" cy="1836033"/>
            </a:xfrm>
          </p:grpSpPr>
          <p:sp>
            <p:nvSpPr>
              <p:cNvPr id="151" name="等腰三角形 1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3425607" y="2534140"/>
              <a:ext cx="841368" cy="1075952"/>
              <a:chOff x="1706250" y="910167"/>
              <a:chExt cx="1435732" cy="1836033"/>
            </a:xfrm>
          </p:grpSpPr>
          <p:sp>
            <p:nvSpPr>
              <p:cNvPr id="147" name="等腰三角形 14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3436472" y="2699908"/>
              <a:ext cx="841368" cy="1075952"/>
              <a:chOff x="1706250" y="910167"/>
              <a:chExt cx="1435732" cy="1836033"/>
            </a:xfrm>
          </p:grpSpPr>
          <p:sp>
            <p:nvSpPr>
              <p:cNvPr id="143" name="等腰三角形 14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3425607" y="2865676"/>
              <a:ext cx="841368" cy="1075952"/>
              <a:chOff x="1706250" y="910167"/>
              <a:chExt cx="1435732" cy="1836033"/>
            </a:xfrm>
          </p:grpSpPr>
          <p:sp>
            <p:nvSpPr>
              <p:cNvPr id="139" name="等腰三角形 1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3393198" y="3028609"/>
              <a:ext cx="841368" cy="1075952"/>
              <a:chOff x="1706250" y="910167"/>
              <a:chExt cx="1435732" cy="1836033"/>
            </a:xfrm>
          </p:grpSpPr>
          <p:sp>
            <p:nvSpPr>
              <p:cNvPr id="135" name="等腰三角形 1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3339799" y="3185916"/>
              <a:ext cx="841368" cy="1075952"/>
              <a:chOff x="1706250" y="910167"/>
              <a:chExt cx="1435732" cy="1836033"/>
            </a:xfrm>
          </p:grpSpPr>
          <p:sp>
            <p:nvSpPr>
              <p:cNvPr id="131" name="等腰三角形 1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3266324" y="3334908"/>
              <a:ext cx="841368" cy="1075952"/>
              <a:chOff x="1706250" y="910167"/>
              <a:chExt cx="1435732" cy="1836033"/>
            </a:xfrm>
          </p:grpSpPr>
          <p:sp>
            <p:nvSpPr>
              <p:cNvPr id="127" name="等腰三角形 1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3174031" y="3473035"/>
              <a:ext cx="841368" cy="1075952"/>
              <a:chOff x="1706250" y="910167"/>
              <a:chExt cx="1435732" cy="1836033"/>
            </a:xfrm>
          </p:grpSpPr>
          <p:sp>
            <p:nvSpPr>
              <p:cNvPr id="123" name="等腰三角形 1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3064498" y="3597934"/>
              <a:ext cx="841368" cy="1075952"/>
              <a:chOff x="1706250" y="910167"/>
              <a:chExt cx="1435732" cy="1836033"/>
            </a:xfrm>
          </p:grpSpPr>
          <p:sp>
            <p:nvSpPr>
              <p:cNvPr id="119" name="等腰三角形 1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2939599" y="3707467"/>
              <a:ext cx="841368" cy="1075952"/>
              <a:chOff x="1706250" y="910167"/>
              <a:chExt cx="1435732" cy="1836033"/>
            </a:xfrm>
          </p:grpSpPr>
          <p:sp>
            <p:nvSpPr>
              <p:cNvPr id="115" name="等腰三角形 1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2801472" y="3799760"/>
              <a:ext cx="841368" cy="1075952"/>
              <a:chOff x="1706250" y="910167"/>
              <a:chExt cx="1435732" cy="1836033"/>
            </a:xfrm>
          </p:grpSpPr>
          <p:sp>
            <p:nvSpPr>
              <p:cNvPr id="111" name="等腰三角形 1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2652480" y="3873235"/>
              <a:ext cx="841368" cy="1075952"/>
              <a:chOff x="1706250" y="910167"/>
              <a:chExt cx="1435732" cy="1836033"/>
            </a:xfrm>
          </p:grpSpPr>
          <p:sp>
            <p:nvSpPr>
              <p:cNvPr id="107" name="等腰三角形 1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2495172" y="3926634"/>
              <a:ext cx="841368" cy="1075952"/>
              <a:chOff x="1706250" y="910167"/>
              <a:chExt cx="1435732" cy="1836033"/>
            </a:xfrm>
          </p:grpSpPr>
          <p:sp>
            <p:nvSpPr>
              <p:cNvPr id="103" name="等腰三角形 1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2332240" y="3959043"/>
              <a:ext cx="841368" cy="1075952"/>
              <a:chOff x="1706250" y="910167"/>
              <a:chExt cx="1435732" cy="1836033"/>
            </a:xfrm>
          </p:grpSpPr>
          <p:sp>
            <p:nvSpPr>
              <p:cNvPr id="99" name="等腰三角形 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2166472" y="3969908"/>
              <a:ext cx="841368" cy="1075952"/>
              <a:chOff x="1706250" y="910167"/>
              <a:chExt cx="1435732" cy="1836033"/>
            </a:xfrm>
          </p:grpSpPr>
          <p:sp>
            <p:nvSpPr>
              <p:cNvPr id="95" name="等腰三角形 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2000704" y="3959043"/>
              <a:ext cx="841368" cy="1075952"/>
              <a:chOff x="1706250" y="910167"/>
              <a:chExt cx="1435732" cy="1836033"/>
            </a:xfrm>
          </p:grpSpPr>
          <p:sp>
            <p:nvSpPr>
              <p:cNvPr id="91" name="等腰三角形 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1837772" y="3926634"/>
              <a:ext cx="841368" cy="1075952"/>
              <a:chOff x="1706250" y="910167"/>
              <a:chExt cx="1435732" cy="1836033"/>
            </a:xfrm>
          </p:grpSpPr>
          <p:sp>
            <p:nvSpPr>
              <p:cNvPr id="87" name="等腰三角形 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1680464" y="3873235"/>
              <a:ext cx="841368" cy="1075952"/>
              <a:chOff x="1706250" y="910167"/>
              <a:chExt cx="1435732" cy="1836033"/>
            </a:xfrm>
          </p:grpSpPr>
          <p:sp>
            <p:nvSpPr>
              <p:cNvPr id="83" name="等腰三角形 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1531472" y="3799760"/>
              <a:ext cx="841368" cy="1075952"/>
              <a:chOff x="1706250" y="910167"/>
              <a:chExt cx="1435732" cy="1836033"/>
            </a:xfrm>
          </p:grpSpPr>
          <p:sp>
            <p:nvSpPr>
              <p:cNvPr id="79" name="等腰三角形 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1393345" y="3707467"/>
              <a:ext cx="841368" cy="1075952"/>
              <a:chOff x="1706250" y="910167"/>
              <a:chExt cx="1435732" cy="1836033"/>
            </a:xfrm>
          </p:grpSpPr>
          <p:sp>
            <p:nvSpPr>
              <p:cNvPr id="75" name="等腰三角形 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1268446" y="3597934"/>
              <a:ext cx="841368" cy="1075952"/>
              <a:chOff x="1706250" y="910167"/>
              <a:chExt cx="1435732" cy="1836033"/>
            </a:xfrm>
          </p:grpSpPr>
          <p:sp>
            <p:nvSpPr>
              <p:cNvPr id="71" name="等腰三角形 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1158913" y="3473035"/>
              <a:ext cx="841368" cy="1075952"/>
              <a:chOff x="1706250" y="910167"/>
              <a:chExt cx="1435732" cy="1836033"/>
            </a:xfrm>
          </p:grpSpPr>
          <p:sp>
            <p:nvSpPr>
              <p:cNvPr id="67" name="等腰三角形 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1066620" y="3334908"/>
              <a:ext cx="841368" cy="1075952"/>
              <a:chOff x="1706250" y="910167"/>
              <a:chExt cx="1435732" cy="1836033"/>
            </a:xfrm>
          </p:grpSpPr>
          <p:sp>
            <p:nvSpPr>
              <p:cNvPr id="63" name="等腰三角形 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p:cNvGrpSpPr/>
            <p:nvPr/>
          </p:nvGrpSpPr>
          <p:grpSpPr>
            <a:xfrm>
              <a:off x="993145" y="3185916"/>
              <a:ext cx="841368" cy="1075952"/>
              <a:chOff x="1706250" y="910167"/>
              <a:chExt cx="1435732" cy="1836033"/>
            </a:xfrm>
          </p:grpSpPr>
          <p:sp>
            <p:nvSpPr>
              <p:cNvPr id="59" name="等腰三角形 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939746" y="3028609"/>
              <a:ext cx="841368" cy="1075952"/>
              <a:chOff x="1706250" y="910167"/>
              <a:chExt cx="1435732" cy="1836033"/>
            </a:xfrm>
          </p:grpSpPr>
          <p:sp>
            <p:nvSpPr>
              <p:cNvPr id="55" name="等腰三角形 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907337" y="2865676"/>
              <a:ext cx="841368" cy="1075952"/>
              <a:chOff x="1706250" y="910167"/>
              <a:chExt cx="1435732" cy="1836033"/>
            </a:xfrm>
          </p:grpSpPr>
          <p:sp>
            <p:nvSpPr>
              <p:cNvPr id="51" name="等腰三角形 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43" name="椭圆 242"/>
          <p:cNvSpPr/>
          <p:nvPr userDrawn="1"/>
        </p:nvSpPr>
        <p:spPr>
          <a:xfrm>
            <a:off x="2298847" y="2058270"/>
            <a:ext cx="2748046" cy="27480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文本占位符 244"/>
          <p:cNvSpPr>
            <a:spLocks noGrp="1"/>
          </p:cNvSpPr>
          <p:nvPr>
            <p:ph type="body" sz="quarter" idx="10"/>
          </p:nvPr>
        </p:nvSpPr>
        <p:spPr>
          <a:xfrm>
            <a:off x="2898775" y="2797175"/>
            <a:ext cx="1533525" cy="1344613"/>
          </a:xfrm>
          <a:prstGeom prst="rect">
            <a:avLst/>
          </a:prstGeom>
        </p:spPr>
        <p:txBody>
          <a:bodyPr/>
          <a:lstStyle>
            <a:lvl1pPr marL="0" indent="0">
              <a:buNone/>
              <a:defRPr/>
            </a:lvl1pPr>
          </a:lstStyle>
          <a:p>
            <a:pPr lvl="0"/>
            <a:endParaRPr lang="zh-CN" altLang="en-US" dirty="0"/>
          </a:p>
        </p:txBody>
      </p:sp>
      <p:sp>
        <p:nvSpPr>
          <p:cNvPr id="246" name="椭圆 245"/>
          <p:cNvSpPr/>
          <p:nvPr userDrawn="1"/>
        </p:nvSpPr>
        <p:spPr>
          <a:xfrm>
            <a:off x="6743053" y="1656429"/>
            <a:ext cx="211754" cy="21175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7" name="椭圆 246"/>
          <p:cNvSpPr/>
          <p:nvPr userDrawn="1"/>
        </p:nvSpPr>
        <p:spPr>
          <a:xfrm>
            <a:off x="6743053" y="2349602"/>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lumMod val="75000"/>
                  </a:schemeClr>
                </a:solidFill>
              </a:ln>
              <a:cs typeface="+mn-ea"/>
              <a:sym typeface="+mn-lt"/>
            </a:endParaRPr>
          </a:p>
        </p:txBody>
      </p:sp>
      <p:sp>
        <p:nvSpPr>
          <p:cNvPr id="248" name="椭圆 247"/>
          <p:cNvSpPr/>
          <p:nvPr userDrawn="1"/>
        </p:nvSpPr>
        <p:spPr>
          <a:xfrm>
            <a:off x="6743053" y="3042775"/>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9" name="椭圆 248"/>
          <p:cNvSpPr/>
          <p:nvPr userDrawn="1"/>
        </p:nvSpPr>
        <p:spPr>
          <a:xfrm>
            <a:off x="6743053" y="3735948"/>
            <a:ext cx="211754" cy="21175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0" name="椭圆 249"/>
          <p:cNvSpPr/>
          <p:nvPr userDrawn="1"/>
        </p:nvSpPr>
        <p:spPr>
          <a:xfrm>
            <a:off x="6743053" y="4429121"/>
            <a:ext cx="211754" cy="21175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1" name="椭圆 250"/>
          <p:cNvSpPr/>
          <p:nvPr userDrawn="1"/>
        </p:nvSpPr>
        <p:spPr>
          <a:xfrm>
            <a:off x="6743053" y="5122293"/>
            <a:ext cx="211754" cy="21175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8" name="文本占位符 251"/>
          <p:cNvSpPr>
            <a:spLocks noGrp="1"/>
          </p:cNvSpPr>
          <p:nvPr>
            <p:ph type="body" sz="quarter" idx="11"/>
          </p:nvPr>
        </p:nvSpPr>
        <p:spPr>
          <a:xfrm>
            <a:off x="7280709" y="1610100"/>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59" name="文本占位符 251"/>
          <p:cNvSpPr>
            <a:spLocks noGrp="1"/>
          </p:cNvSpPr>
          <p:nvPr>
            <p:ph type="body" sz="quarter" idx="12"/>
          </p:nvPr>
        </p:nvSpPr>
        <p:spPr>
          <a:xfrm>
            <a:off x="7280709" y="2299551"/>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0" name="文本占位符 251"/>
          <p:cNvSpPr>
            <a:spLocks noGrp="1"/>
          </p:cNvSpPr>
          <p:nvPr>
            <p:ph type="body" sz="quarter" idx="13"/>
          </p:nvPr>
        </p:nvSpPr>
        <p:spPr>
          <a:xfrm>
            <a:off x="7280709" y="2989002"/>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1" name="文本占位符 251"/>
          <p:cNvSpPr>
            <a:spLocks noGrp="1"/>
          </p:cNvSpPr>
          <p:nvPr>
            <p:ph type="body" sz="quarter" idx="14"/>
          </p:nvPr>
        </p:nvSpPr>
        <p:spPr>
          <a:xfrm>
            <a:off x="7280709" y="3678453"/>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2" name="文本占位符 251"/>
          <p:cNvSpPr>
            <a:spLocks noGrp="1"/>
          </p:cNvSpPr>
          <p:nvPr>
            <p:ph type="body" sz="quarter" idx="15"/>
          </p:nvPr>
        </p:nvSpPr>
        <p:spPr>
          <a:xfrm>
            <a:off x="7280709" y="5057354"/>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
        <p:nvSpPr>
          <p:cNvPr id="263" name="文本占位符 251"/>
          <p:cNvSpPr>
            <a:spLocks noGrp="1"/>
          </p:cNvSpPr>
          <p:nvPr>
            <p:ph type="body" sz="quarter" idx="16"/>
          </p:nvPr>
        </p:nvSpPr>
        <p:spPr>
          <a:xfrm>
            <a:off x="7280709" y="4367904"/>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377"/>
            <a:endParaRPr lang="zh-CN" altLang="en-US" dirty="0"/>
          </a:p>
        </p:txBody>
      </p:sp>
    </p:spTree>
    <p:extLst>
      <p:ext uri="{BB962C8B-B14F-4D97-AF65-F5344CB8AC3E}">
        <p14:creationId xmlns:p14="http://schemas.microsoft.com/office/powerpoint/2010/main" val="1001711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t="868" b="92817"/>
          <a:stretch/>
        </p:blipFill>
        <p:spPr>
          <a:xfrm>
            <a:off x="3208866" y="541868"/>
            <a:ext cx="5774268" cy="5774264"/>
          </a:xfrm>
          <a:prstGeom prst="rect">
            <a:avLst/>
          </a:prstGeom>
        </p:spPr>
      </p:pic>
      <p:sp>
        <p:nvSpPr>
          <p:cNvPr id="6" name="文本占位符 5"/>
          <p:cNvSpPr>
            <a:spLocks noGrp="1"/>
          </p:cNvSpPr>
          <p:nvPr>
            <p:ph type="body" sz="quarter" idx="11"/>
          </p:nvPr>
        </p:nvSpPr>
        <p:spPr>
          <a:xfrm>
            <a:off x="4385865" y="2980266"/>
            <a:ext cx="3420269" cy="897467"/>
          </a:xfrm>
          <a:prstGeom prst="rect">
            <a:avLst/>
          </a:prstGeom>
          <a:ln>
            <a:noFill/>
          </a:ln>
        </p:spPr>
        <p:txBody>
          <a:bodyPr/>
          <a:lstStyle>
            <a:lvl1pPr marL="0" indent="0" algn="ctr">
              <a:buNone/>
              <a:defRPr sz="6000" b="1">
                <a:ln w="6350">
                  <a:solidFill>
                    <a:schemeClr val="tx1">
                      <a:lumMod val="75000"/>
                      <a:lumOff val="25000"/>
                    </a:schemeClr>
                  </a:solidFill>
                </a:ln>
                <a:solidFill>
                  <a:schemeClr val="accent1"/>
                </a:solidFill>
              </a:defRPr>
            </a:lvl1pPr>
          </a:lstStyle>
          <a:p>
            <a:pPr lvl="0"/>
            <a:endParaRPr lang="zh-CN" altLang="en-US" dirty="0"/>
          </a:p>
        </p:txBody>
      </p:sp>
    </p:spTree>
    <p:extLst>
      <p:ext uri="{BB962C8B-B14F-4D97-AF65-F5344CB8AC3E}">
        <p14:creationId xmlns:p14="http://schemas.microsoft.com/office/powerpoint/2010/main" val="1886374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lumMod val="95000"/>
          </a:schemeClr>
        </a:solidFill>
        <a:effectLst/>
      </p:bgPr>
    </p:bg>
    <p:spTree>
      <p:nvGrpSpPr>
        <p:cNvPr id="1" name=""/>
        <p:cNvGrpSpPr/>
        <p:nvPr/>
      </p:nvGrpSpPr>
      <p:grpSpPr>
        <a:xfrm>
          <a:off x="0" y="0"/>
          <a:ext cx="0" cy="0"/>
          <a:chOff x="0" y="0"/>
          <a:chExt cx="0" cy="0"/>
        </a:xfrm>
      </p:grpSpPr>
      <p:sp>
        <p:nvSpPr>
          <p:cNvPr id="7" name="矩形 6"/>
          <p:cNvSpPr/>
          <p:nvPr userDrawn="1"/>
        </p:nvSpPr>
        <p:spPr>
          <a:xfrm>
            <a:off x="762000" y="0"/>
            <a:ext cx="5079999" cy="54186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文本占位符 5"/>
          <p:cNvSpPr>
            <a:spLocks noGrp="1"/>
          </p:cNvSpPr>
          <p:nvPr>
            <p:ph type="body" sz="quarter" idx="10"/>
          </p:nvPr>
        </p:nvSpPr>
        <p:spPr>
          <a:xfrm>
            <a:off x="833967" y="51718"/>
            <a:ext cx="3424766" cy="46143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accent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zh-CN" altLang="en-US" sz="2800" b="1" dirty="0"/>
          </a:p>
        </p:txBody>
      </p:sp>
    </p:spTree>
    <p:extLst>
      <p:ext uri="{BB962C8B-B14F-4D97-AF65-F5344CB8AC3E}">
        <p14:creationId xmlns:p14="http://schemas.microsoft.com/office/powerpoint/2010/main" val="163262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1">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l="2266" t="29452" r="25122" b="10679"/>
          <a:stretch/>
        </p:blipFill>
        <p:spPr>
          <a:xfrm>
            <a:off x="9152467" y="-1"/>
            <a:ext cx="3039533" cy="3132667"/>
          </a:xfrm>
          <a:prstGeom prst="rect">
            <a:avLst/>
          </a:prstGeom>
        </p:spPr>
      </p:pic>
      <p:sp>
        <p:nvSpPr>
          <p:cNvPr id="3" name="矩形 2"/>
          <p:cNvSpPr/>
          <p:nvPr userDrawn="1"/>
        </p:nvSpPr>
        <p:spPr>
          <a:xfrm>
            <a:off x="762000" y="0"/>
            <a:ext cx="5079999" cy="5418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占位符 5"/>
          <p:cNvSpPr>
            <a:spLocks noGrp="1"/>
          </p:cNvSpPr>
          <p:nvPr>
            <p:ph type="body" sz="quarter" idx="10"/>
          </p:nvPr>
        </p:nvSpPr>
        <p:spPr>
          <a:xfrm>
            <a:off x="833967" y="40216"/>
            <a:ext cx="3424766" cy="46143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zh-CN" altLang="en-US" sz="2800" b="1" dirty="0"/>
          </a:p>
        </p:txBody>
      </p:sp>
    </p:spTree>
    <p:extLst>
      <p:ext uri="{BB962C8B-B14F-4D97-AF65-F5344CB8AC3E}">
        <p14:creationId xmlns:p14="http://schemas.microsoft.com/office/powerpoint/2010/main" val="1755470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2">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t="868" r="50000" b="92817"/>
          <a:stretch/>
        </p:blipFill>
        <p:spPr>
          <a:xfrm>
            <a:off x="8970432" y="207434"/>
            <a:ext cx="3221568" cy="6443132"/>
          </a:xfrm>
          <a:prstGeom prst="rect">
            <a:avLst/>
          </a:prstGeom>
        </p:spPr>
      </p:pic>
      <p:sp>
        <p:nvSpPr>
          <p:cNvPr id="6" name="矩形 5"/>
          <p:cNvSpPr/>
          <p:nvPr userDrawn="1"/>
        </p:nvSpPr>
        <p:spPr>
          <a:xfrm>
            <a:off x="762000" y="0"/>
            <a:ext cx="5079999" cy="5418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文本占位符 5"/>
          <p:cNvSpPr>
            <a:spLocks noGrp="1"/>
          </p:cNvSpPr>
          <p:nvPr>
            <p:ph type="body" sz="quarter" idx="10"/>
          </p:nvPr>
        </p:nvSpPr>
        <p:spPr>
          <a:xfrm>
            <a:off x="833967" y="40216"/>
            <a:ext cx="3424766" cy="46143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zh-CN" altLang="en-US" sz="2800" b="1" dirty="0"/>
          </a:p>
        </p:txBody>
      </p:sp>
    </p:spTree>
    <p:extLst>
      <p:ext uri="{BB962C8B-B14F-4D97-AF65-F5344CB8AC3E}">
        <p14:creationId xmlns:p14="http://schemas.microsoft.com/office/powerpoint/2010/main" val="1899120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92" r:id="rId3"/>
    <p:sldLayoutId id="2147483693" r:id="rId4"/>
    <p:sldLayoutId id="2147483694" r:id="rId5"/>
    <p:sldLayoutId id="2147483684" r:id="rId6"/>
    <p:sldLayoutId id="2147483662" r:id="rId7"/>
    <p:sldLayoutId id="2147483687" r:id="rId8"/>
    <p:sldLayoutId id="2147483688" r:id="rId9"/>
    <p:sldLayoutId id="2147483689" r:id="rId10"/>
    <p:sldLayoutId id="2147483690" r:id="rId11"/>
    <p:sldLayoutId id="2147483691" r:id="rId12"/>
    <p:sldLayoutId id="2147483686" r:id="rId13"/>
    <p:sldLayoutId id="214748369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087259"/>
      </p:ext>
    </p:extLst>
  </p:cSld>
  <p:clrMap bg1="lt1" tx1="dk1" bg2="lt2" tx2="dk2" accent1="accent1" accent2="accent2" accent3="accent3" accent4="accent4" accent5="accent5" accent6="accent6" hlink="hlink" folHlink="folHlink"/>
  <p:sldLayoutIdLst>
    <p:sldLayoutId id="2147483680" r:id="rId1"/>
    <p:sldLayoutId id="2147483685"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archive.ics.uci.edu/ml/datasets/bike+sharing+dataset" TargetMode="Externa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60CA1B7-6789-4998-962E-7BC97B9C763F}"/>
              </a:ext>
            </a:extLst>
          </p:cNvPr>
          <p:cNvSpPr/>
          <p:nvPr/>
        </p:nvSpPr>
        <p:spPr>
          <a:xfrm>
            <a:off x="2309673" y="2483528"/>
            <a:ext cx="7606684" cy="1919796"/>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 name="文本占位符 1"/>
          <p:cNvSpPr>
            <a:spLocks noGrp="1"/>
          </p:cNvSpPr>
          <p:nvPr>
            <p:ph type="body" sz="quarter" idx="10"/>
          </p:nvPr>
        </p:nvSpPr>
        <p:spPr>
          <a:xfrm>
            <a:off x="3111052" y="2817301"/>
            <a:ext cx="6003925" cy="1312862"/>
          </a:xfrm>
        </p:spPr>
        <p:txBody>
          <a:bodyPr>
            <a:normAutofit lnSpcReduction="10000"/>
          </a:bodyPr>
          <a:lstStyle/>
          <a:p>
            <a:r>
              <a:rPr lang="en-US" altLang="zh-CN" b="1" dirty="0">
                <a:solidFill>
                  <a:schemeClr val="bg1"/>
                </a:solidFill>
                <a:cs typeface="+mn-ea"/>
                <a:sym typeface="+mn-lt"/>
              </a:rPr>
              <a:t>Capital Bikeshare Analysis Report</a:t>
            </a:r>
          </a:p>
        </p:txBody>
      </p:sp>
    </p:spTree>
    <p:extLst>
      <p:ext uri="{BB962C8B-B14F-4D97-AF65-F5344CB8AC3E}">
        <p14:creationId xmlns:p14="http://schemas.microsoft.com/office/powerpoint/2010/main" val="118468704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74296E-7E18-40B9-A58E-64ABD09B469B}"/>
              </a:ext>
            </a:extLst>
          </p:cNvPr>
          <p:cNvSpPr/>
          <p:nvPr/>
        </p:nvSpPr>
        <p:spPr>
          <a:xfrm>
            <a:off x="258631" y="221942"/>
            <a:ext cx="4124774" cy="443884"/>
          </a:xfrm>
          <a:prstGeom prst="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3200" b="1" dirty="0">
                <a:solidFill>
                  <a:schemeClr val="accent1"/>
                </a:solidFill>
              </a:rPr>
              <a:t>EDA Analysis</a:t>
            </a:r>
            <a:endParaRPr lang="en-US" sz="3200" b="1" dirty="0">
              <a:solidFill>
                <a:schemeClr val="accent1"/>
              </a:solidFill>
            </a:endParaRPr>
          </a:p>
        </p:txBody>
      </p:sp>
      <p:sp>
        <p:nvSpPr>
          <p:cNvPr id="5" name="Rectangle 4">
            <a:extLst>
              <a:ext uri="{FF2B5EF4-FFF2-40B4-BE49-F238E27FC236}">
                <a16:creationId xmlns:a16="http://schemas.microsoft.com/office/drawing/2014/main" id="{FB8B19C7-9CB1-4CA4-982A-219D7C1697C0}"/>
              </a:ext>
            </a:extLst>
          </p:cNvPr>
          <p:cNvSpPr/>
          <p:nvPr/>
        </p:nvSpPr>
        <p:spPr>
          <a:xfrm>
            <a:off x="145131" y="864853"/>
            <a:ext cx="11714480" cy="461665"/>
          </a:xfrm>
          <a:prstGeom prst="rect">
            <a:avLst/>
          </a:prstGeom>
          <a:noFill/>
        </p:spPr>
        <p:txBody>
          <a:bodyPr wrap="square" lIns="91440" tIns="45720" rIns="91440" bIns="45720">
            <a:spAutoFit/>
          </a:bodyPr>
          <a:lstStyle/>
          <a:p>
            <a:r>
              <a:rPr lang="en-US" sz="2400" dirty="0">
                <a:ln w="0"/>
                <a:effectLst>
                  <a:outerShdw blurRad="38100" dist="19050" dir="2700000" algn="tl" rotWithShape="0">
                    <a:schemeClr val="dk1">
                      <a:alpha val="40000"/>
                    </a:schemeClr>
                  </a:outerShdw>
                </a:effectLst>
              </a:rPr>
              <a:t>For categorical variables in this dataset, we found that:</a:t>
            </a:r>
            <a:endParaRPr lang="en-US" sz="2400" b="0" cap="none" spc="0" dirty="0">
              <a:ln w="0"/>
              <a:solidFill>
                <a:schemeClr val="tx1"/>
              </a:solidFill>
              <a:effectLst>
                <a:outerShdw blurRad="38100" dist="19050" dir="2700000" algn="tl" rotWithShape="0">
                  <a:schemeClr val="dk1">
                    <a:alpha val="40000"/>
                  </a:schemeClr>
                </a:outerShdw>
              </a:effectLst>
            </a:endParaRPr>
          </a:p>
        </p:txBody>
      </p:sp>
      <p:pic>
        <p:nvPicPr>
          <p:cNvPr id="3" name="Picture 2">
            <a:extLst>
              <a:ext uri="{FF2B5EF4-FFF2-40B4-BE49-F238E27FC236}">
                <a16:creationId xmlns:a16="http://schemas.microsoft.com/office/drawing/2014/main" id="{D8CCE53A-24C9-40B4-B21D-F51F6F9419A4}"/>
              </a:ext>
            </a:extLst>
          </p:cNvPr>
          <p:cNvPicPr>
            <a:picLocks noChangeAspect="1"/>
          </p:cNvPicPr>
          <p:nvPr/>
        </p:nvPicPr>
        <p:blipFill>
          <a:blip r:embed="rId2"/>
          <a:stretch>
            <a:fillRect/>
          </a:stretch>
        </p:blipFill>
        <p:spPr>
          <a:xfrm>
            <a:off x="43500" y="1326518"/>
            <a:ext cx="3206689" cy="2847975"/>
          </a:xfrm>
          <a:prstGeom prst="rect">
            <a:avLst/>
          </a:prstGeom>
        </p:spPr>
      </p:pic>
      <p:pic>
        <p:nvPicPr>
          <p:cNvPr id="4" name="Picture 3">
            <a:extLst>
              <a:ext uri="{FF2B5EF4-FFF2-40B4-BE49-F238E27FC236}">
                <a16:creationId xmlns:a16="http://schemas.microsoft.com/office/drawing/2014/main" id="{1B2A84DE-F9EF-4BE7-91A4-64780586BB70}"/>
              </a:ext>
            </a:extLst>
          </p:cNvPr>
          <p:cNvPicPr>
            <a:picLocks noChangeAspect="1"/>
          </p:cNvPicPr>
          <p:nvPr/>
        </p:nvPicPr>
        <p:blipFill>
          <a:blip r:embed="rId3"/>
          <a:stretch>
            <a:fillRect/>
          </a:stretch>
        </p:blipFill>
        <p:spPr>
          <a:xfrm>
            <a:off x="4143374" y="1395409"/>
            <a:ext cx="2943225" cy="2779084"/>
          </a:xfrm>
          <a:prstGeom prst="rect">
            <a:avLst/>
          </a:prstGeom>
        </p:spPr>
      </p:pic>
      <p:pic>
        <p:nvPicPr>
          <p:cNvPr id="8" name="Picture 7">
            <a:extLst>
              <a:ext uri="{FF2B5EF4-FFF2-40B4-BE49-F238E27FC236}">
                <a16:creationId xmlns:a16="http://schemas.microsoft.com/office/drawing/2014/main" id="{784E9F18-E9BF-49E0-9C5F-9688F07C01AD}"/>
              </a:ext>
            </a:extLst>
          </p:cNvPr>
          <p:cNvPicPr>
            <a:picLocks noChangeAspect="1"/>
          </p:cNvPicPr>
          <p:nvPr/>
        </p:nvPicPr>
        <p:blipFill>
          <a:blip r:embed="rId4"/>
          <a:stretch>
            <a:fillRect/>
          </a:stretch>
        </p:blipFill>
        <p:spPr>
          <a:xfrm>
            <a:off x="8337610" y="1435076"/>
            <a:ext cx="2967701" cy="2739417"/>
          </a:xfrm>
          <a:prstGeom prst="rect">
            <a:avLst/>
          </a:prstGeom>
        </p:spPr>
      </p:pic>
      <p:sp>
        <p:nvSpPr>
          <p:cNvPr id="10" name="Rectangle 9">
            <a:extLst>
              <a:ext uri="{FF2B5EF4-FFF2-40B4-BE49-F238E27FC236}">
                <a16:creationId xmlns:a16="http://schemas.microsoft.com/office/drawing/2014/main" id="{65D2A4E5-AAED-4303-9B12-50E32D5050FE}"/>
              </a:ext>
            </a:extLst>
          </p:cNvPr>
          <p:cNvSpPr/>
          <p:nvPr/>
        </p:nvSpPr>
        <p:spPr>
          <a:xfrm>
            <a:off x="43500" y="4509435"/>
            <a:ext cx="3733800" cy="923330"/>
          </a:xfrm>
          <a:prstGeom prst="rect">
            <a:avLst/>
          </a:prstGeom>
          <a:noFill/>
        </p:spPr>
        <p:txBody>
          <a:bodyPr wrap="square" lIns="91440" tIns="45720" rIns="91440" bIns="45720">
            <a:spAutoFit/>
          </a:bodyPr>
          <a:lstStyle/>
          <a:p>
            <a:r>
              <a:rPr lang="en-US" dirty="0">
                <a:ln w="0"/>
                <a:effectLst>
                  <a:outerShdw blurRad="38100" dist="19050" dir="2700000" algn="tl" rotWithShape="0">
                    <a:schemeClr val="dk1">
                      <a:alpha val="40000"/>
                    </a:schemeClr>
                  </a:outerShdw>
                </a:effectLst>
              </a:rPr>
              <a:t>1. Comparing with the previous year (2011), the amount of bike usage is increasing</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a:extLst>
              <a:ext uri="{FF2B5EF4-FFF2-40B4-BE49-F238E27FC236}">
                <a16:creationId xmlns:a16="http://schemas.microsoft.com/office/drawing/2014/main" id="{F82AA384-30F8-446C-B64B-3382EAC040A3}"/>
              </a:ext>
            </a:extLst>
          </p:cNvPr>
          <p:cNvSpPr/>
          <p:nvPr/>
        </p:nvSpPr>
        <p:spPr>
          <a:xfrm>
            <a:off x="4229100" y="4509435"/>
            <a:ext cx="3733800" cy="923330"/>
          </a:xfrm>
          <a:prstGeom prst="rect">
            <a:avLst/>
          </a:prstGeom>
          <a:noFill/>
        </p:spPr>
        <p:txBody>
          <a:bodyPr wrap="square" lIns="91440" tIns="45720" rIns="91440" bIns="45720">
            <a:spAutoFit/>
          </a:bodyPr>
          <a:lstStyle/>
          <a:p>
            <a:r>
              <a:rPr lang="en-US" dirty="0">
                <a:ln w="0"/>
                <a:effectLst>
                  <a:outerShdw blurRad="38100" dist="19050" dir="2700000" algn="tl" rotWithShape="0">
                    <a:schemeClr val="dk1">
                      <a:alpha val="40000"/>
                    </a:schemeClr>
                  </a:outerShdw>
                </a:effectLst>
              </a:rPr>
              <a:t>2. People prefer riding bikes in Autumn, but not likely to rent bike in Spring</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B5BDDD4E-FCCB-4EE4-BED2-2DF9A7572AF8}"/>
              </a:ext>
            </a:extLst>
          </p:cNvPr>
          <p:cNvSpPr/>
          <p:nvPr/>
        </p:nvSpPr>
        <p:spPr>
          <a:xfrm>
            <a:off x="8239125" y="4414185"/>
            <a:ext cx="3733800" cy="923330"/>
          </a:xfrm>
          <a:prstGeom prst="rect">
            <a:avLst/>
          </a:prstGeom>
          <a:noFill/>
        </p:spPr>
        <p:txBody>
          <a:bodyPr wrap="square" lIns="91440" tIns="45720" rIns="91440" bIns="45720">
            <a:spAutoFit/>
          </a:bodyPr>
          <a:lstStyle/>
          <a:p>
            <a:r>
              <a:rPr lang="en-US" dirty="0">
                <a:ln w="0"/>
                <a:effectLst>
                  <a:outerShdw blurRad="38100" dist="19050" dir="2700000" algn="tl" rotWithShape="0">
                    <a:schemeClr val="dk1">
                      <a:alpha val="40000"/>
                    </a:schemeClr>
                  </a:outerShdw>
                </a:effectLst>
              </a:rPr>
              <a:t>2. If the weather is not bad (no rain, no snow) People are preferring riding bikes</a:t>
            </a: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84273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74296E-7E18-40B9-A58E-64ABD09B469B}"/>
              </a:ext>
            </a:extLst>
          </p:cNvPr>
          <p:cNvSpPr/>
          <p:nvPr/>
        </p:nvSpPr>
        <p:spPr>
          <a:xfrm>
            <a:off x="258631" y="221942"/>
            <a:ext cx="4124774" cy="443884"/>
          </a:xfrm>
          <a:prstGeom prst="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3200" b="1" dirty="0">
                <a:solidFill>
                  <a:schemeClr val="accent1"/>
                </a:solidFill>
              </a:rPr>
              <a:t>EDA Analysis</a:t>
            </a:r>
            <a:endParaRPr lang="en-US" sz="3200" b="1" dirty="0">
              <a:solidFill>
                <a:schemeClr val="accent1"/>
              </a:solidFill>
            </a:endParaRPr>
          </a:p>
        </p:txBody>
      </p:sp>
      <p:sp>
        <p:nvSpPr>
          <p:cNvPr id="5" name="Rectangle 4">
            <a:extLst>
              <a:ext uri="{FF2B5EF4-FFF2-40B4-BE49-F238E27FC236}">
                <a16:creationId xmlns:a16="http://schemas.microsoft.com/office/drawing/2014/main" id="{FB8B19C7-9CB1-4CA4-982A-219D7C1697C0}"/>
              </a:ext>
            </a:extLst>
          </p:cNvPr>
          <p:cNvSpPr/>
          <p:nvPr/>
        </p:nvSpPr>
        <p:spPr>
          <a:xfrm>
            <a:off x="145131" y="864853"/>
            <a:ext cx="11714480" cy="461665"/>
          </a:xfrm>
          <a:prstGeom prst="rect">
            <a:avLst/>
          </a:prstGeom>
          <a:noFill/>
        </p:spPr>
        <p:txBody>
          <a:bodyPr wrap="square" lIns="91440" tIns="45720" rIns="91440" bIns="45720">
            <a:spAutoFit/>
          </a:bodyPr>
          <a:lstStyle/>
          <a:p>
            <a:r>
              <a:rPr lang="en-US" sz="2400" dirty="0">
                <a:ln w="0"/>
                <a:effectLst>
                  <a:outerShdw blurRad="38100" dist="19050" dir="2700000" algn="tl" rotWithShape="0">
                    <a:schemeClr val="dk1">
                      <a:alpha val="40000"/>
                    </a:schemeClr>
                  </a:outerShdw>
                </a:effectLst>
              </a:rPr>
              <a:t>For the categorical variables in this dataset, we found that:</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65D2A4E5-AAED-4303-9B12-50E32D5050FE}"/>
              </a:ext>
            </a:extLst>
          </p:cNvPr>
          <p:cNvSpPr/>
          <p:nvPr/>
        </p:nvSpPr>
        <p:spPr>
          <a:xfrm>
            <a:off x="2043749" y="4590839"/>
            <a:ext cx="6957375" cy="923330"/>
          </a:xfrm>
          <a:prstGeom prst="rect">
            <a:avLst/>
          </a:prstGeom>
          <a:noFill/>
        </p:spPr>
        <p:txBody>
          <a:bodyPr wrap="square" lIns="91440" tIns="45720" rIns="91440" bIns="45720">
            <a:spAutoFit/>
          </a:bodyPr>
          <a:lstStyle/>
          <a:p>
            <a:r>
              <a:rPr lang="en-US" dirty="0">
                <a:ln w="0"/>
                <a:effectLst>
                  <a:outerShdw blurRad="38100" dist="19050" dir="2700000" algn="tl" rotWithShape="0">
                    <a:schemeClr val="dk1">
                      <a:alpha val="40000"/>
                    </a:schemeClr>
                  </a:outerShdw>
                </a:effectLst>
              </a:rPr>
              <a:t>4. Whether is a working day won’t impact the daily amount of bike usages. However, if the day is a holiday, lots of people will stop choosing to ride bike</a:t>
            </a:r>
            <a:endParaRPr lang="en-US" b="0" cap="none" spc="0" dirty="0">
              <a:ln w="0"/>
              <a:solidFill>
                <a:schemeClr val="tx1"/>
              </a:solidFill>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9FDE1552-657E-42A3-86B5-F6F045A99C9E}"/>
              </a:ext>
            </a:extLst>
          </p:cNvPr>
          <p:cNvPicPr>
            <a:picLocks noChangeAspect="1"/>
          </p:cNvPicPr>
          <p:nvPr/>
        </p:nvPicPr>
        <p:blipFill>
          <a:blip r:embed="rId2"/>
          <a:stretch>
            <a:fillRect/>
          </a:stretch>
        </p:blipFill>
        <p:spPr>
          <a:xfrm>
            <a:off x="1657350" y="1700721"/>
            <a:ext cx="3124200" cy="2668709"/>
          </a:xfrm>
          <a:prstGeom prst="rect">
            <a:avLst/>
          </a:prstGeom>
        </p:spPr>
      </p:pic>
      <p:pic>
        <p:nvPicPr>
          <p:cNvPr id="7" name="Picture 6">
            <a:extLst>
              <a:ext uri="{FF2B5EF4-FFF2-40B4-BE49-F238E27FC236}">
                <a16:creationId xmlns:a16="http://schemas.microsoft.com/office/drawing/2014/main" id="{64D2AE8C-E6A8-4A9C-A969-878D5D560749}"/>
              </a:ext>
            </a:extLst>
          </p:cNvPr>
          <p:cNvPicPr>
            <a:picLocks noChangeAspect="1"/>
          </p:cNvPicPr>
          <p:nvPr/>
        </p:nvPicPr>
        <p:blipFill>
          <a:blip r:embed="rId3"/>
          <a:stretch>
            <a:fillRect/>
          </a:stretch>
        </p:blipFill>
        <p:spPr>
          <a:xfrm>
            <a:off x="5267325" y="1668420"/>
            <a:ext cx="2838450" cy="2701010"/>
          </a:xfrm>
          <a:prstGeom prst="rect">
            <a:avLst/>
          </a:prstGeom>
        </p:spPr>
      </p:pic>
    </p:spTree>
    <p:extLst>
      <p:ext uri="{BB962C8B-B14F-4D97-AF65-F5344CB8AC3E}">
        <p14:creationId xmlns:p14="http://schemas.microsoft.com/office/powerpoint/2010/main" val="1682798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74296E-7E18-40B9-A58E-64ABD09B469B}"/>
              </a:ext>
            </a:extLst>
          </p:cNvPr>
          <p:cNvSpPr/>
          <p:nvPr/>
        </p:nvSpPr>
        <p:spPr>
          <a:xfrm>
            <a:off x="258631" y="221942"/>
            <a:ext cx="4124774" cy="443884"/>
          </a:xfrm>
          <a:prstGeom prst="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3200" b="1" dirty="0">
                <a:solidFill>
                  <a:schemeClr val="accent1"/>
                </a:solidFill>
              </a:rPr>
              <a:t>EDA Analysis</a:t>
            </a:r>
            <a:endParaRPr lang="en-US" sz="3200" b="1" dirty="0">
              <a:solidFill>
                <a:schemeClr val="accent1"/>
              </a:solidFill>
            </a:endParaRPr>
          </a:p>
        </p:txBody>
      </p:sp>
      <p:sp>
        <p:nvSpPr>
          <p:cNvPr id="5" name="Rectangle 4">
            <a:extLst>
              <a:ext uri="{FF2B5EF4-FFF2-40B4-BE49-F238E27FC236}">
                <a16:creationId xmlns:a16="http://schemas.microsoft.com/office/drawing/2014/main" id="{FB8B19C7-9CB1-4CA4-982A-219D7C1697C0}"/>
              </a:ext>
            </a:extLst>
          </p:cNvPr>
          <p:cNvSpPr/>
          <p:nvPr/>
        </p:nvSpPr>
        <p:spPr>
          <a:xfrm>
            <a:off x="945066" y="864853"/>
            <a:ext cx="9856284" cy="1200329"/>
          </a:xfrm>
          <a:prstGeom prst="rect">
            <a:avLst/>
          </a:prstGeom>
          <a:noFill/>
        </p:spPr>
        <p:txBody>
          <a:bodyPr wrap="square" lIns="91440" tIns="45720" rIns="91440" bIns="45720">
            <a:spAutoFit/>
          </a:bodyPr>
          <a:lstStyle/>
          <a:p>
            <a:r>
              <a:rPr lang="en-US" sz="2400" dirty="0">
                <a:ln w="0"/>
                <a:effectLst>
                  <a:outerShdw blurRad="38100" dist="19050" dir="2700000" algn="tl" rotWithShape="0">
                    <a:schemeClr val="dk1">
                      <a:alpha val="40000"/>
                    </a:schemeClr>
                  </a:outerShdw>
                </a:effectLst>
              </a:rPr>
              <a:t>For continuous variables in this dataset, we found that they do have relationship with the amount of total users (‘</a:t>
            </a:r>
            <a:r>
              <a:rPr lang="en-US" sz="2400" dirty="0" err="1">
                <a:ln w="0"/>
                <a:effectLst>
                  <a:outerShdw blurRad="38100" dist="19050" dir="2700000" algn="tl" rotWithShape="0">
                    <a:schemeClr val="dk1">
                      <a:alpha val="40000"/>
                    </a:schemeClr>
                  </a:outerShdw>
                </a:effectLst>
              </a:rPr>
              <a:t>cnt</a:t>
            </a:r>
            <a:r>
              <a:rPr lang="en-US" sz="2400" dirty="0">
                <a:ln w="0"/>
                <a:effectLst>
                  <a:outerShdw blurRad="38100" dist="19050" dir="2700000" algn="tl" rotWithShape="0">
                    <a:schemeClr val="dk1">
                      <a:alpha val="40000"/>
                    </a:schemeClr>
                  </a:outerShdw>
                </a:effectLst>
              </a:rPr>
              <a:t>’) So, we make a chart to show it:</a:t>
            </a:r>
            <a:endParaRPr lang="en-US" sz="24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3" name="Table 3">
            <a:extLst>
              <a:ext uri="{FF2B5EF4-FFF2-40B4-BE49-F238E27FC236}">
                <a16:creationId xmlns:a16="http://schemas.microsoft.com/office/drawing/2014/main" id="{E73D9922-8C95-408C-9F79-8C1D8EFEA3C0}"/>
              </a:ext>
            </a:extLst>
          </p:cNvPr>
          <p:cNvGraphicFramePr>
            <a:graphicFrameLocks noGrp="1"/>
          </p:cNvGraphicFramePr>
          <p:nvPr>
            <p:extLst>
              <p:ext uri="{D42A27DB-BD31-4B8C-83A1-F6EECF244321}">
                <p14:modId xmlns:p14="http://schemas.microsoft.com/office/powerpoint/2010/main" val="183197968"/>
              </p:ext>
            </p:extLst>
          </p:nvPr>
        </p:nvGraphicFramePr>
        <p:xfrm>
          <a:off x="1171575" y="2378509"/>
          <a:ext cx="10106025" cy="3484880"/>
        </p:xfrm>
        <a:graphic>
          <a:graphicData uri="http://schemas.openxmlformats.org/drawingml/2006/table">
            <a:tbl>
              <a:tblPr firstRow="1" bandRow="1">
                <a:tableStyleId>{5C22544A-7EE6-4342-B048-85BDC9FD1C3A}</a:tableStyleId>
              </a:tblPr>
              <a:tblGrid>
                <a:gridCol w="3368675">
                  <a:extLst>
                    <a:ext uri="{9D8B030D-6E8A-4147-A177-3AD203B41FA5}">
                      <a16:colId xmlns:a16="http://schemas.microsoft.com/office/drawing/2014/main" val="1499293298"/>
                    </a:ext>
                  </a:extLst>
                </a:gridCol>
                <a:gridCol w="3368675">
                  <a:extLst>
                    <a:ext uri="{9D8B030D-6E8A-4147-A177-3AD203B41FA5}">
                      <a16:colId xmlns:a16="http://schemas.microsoft.com/office/drawing/2014/main" val="3022596098"/>
                    </a:ext>
                  </a:extLst>
                </a:gridCol>
                <a:gridCol w="3368675">
                  <a:extLst>
                    <a:ext uri="{9D8B030D-6E8A-4147-A177-3AD203B41FA5}">
                      <a16:colId xmlns:a16="http://schemas.microsoft.com/office/drawing/2014/main" val="2648839799"/>
                    </a:ext>
                  </a:extLst>
                </a:gridCol>
              </a:tblGrid>
              <a:tr h="370840">
                <a:tc>
                  <a:txBody>
                    <a:bodyPr/>
                    <a:lstStyle/>
                    <a:p>
                      <a:r>
                        <a:rPr lang="en-US" dirty="0"/>
                        <a:t>Variable Name</a:t>
                      </a:r>
                    </a:p>
                  </a:txBody>
                  <a:tcPr/>
                </a:tc>
                <a:tc>
                  <a:txBody>
                    <a:bodyPr/>
                    <a:lstStyle/>
                    <a:p>
                      <a:pPr algn="ctr"/>
                      <a:r>
                        <a:rPr lang="en-US" dirty="0"/>
                        <a:t>Correlation with ‘</a:t>
                      </a:r>
                      <a:r>
                        <a:rPr lang="en-US" dirty="0" err="1"/>
                        <a:t>cnt</a:t>
                      </a:r>
                      <a:r>
                        <a:rPr lang="en-US" dirty="0"/>
                        <a:t>’</a:t>
                      </a:r>
                    </a:p>
                  </a:txBody>
                  <a:tcPr/>
                </a:tc>
                <a:tc>
                  <a:txBody>
                    <a:bodyPr/>
                    <a:lstStyle/>
                    <a:p>
                      <a:pPr algn="ctr"/>
                      <a:r>
                        <a:rPr lang="en-US" dirty="0">
                          <a:solidFill>
                            <a:srgbClr val="FF0000"/>
                          </a:solidFill>
                        </a:rPr>
                        <a:t>knot point</a:t>
                      </a:r>
                    </a:p>
                  </a:txBody>
                  <a:tcPr/>
                </a:tc>
                <a:extLst>
                  <a:ext uri="{0D108BD9-81ED-4DB2-BD59-A6C34878D82A}">
                    <a16:rowId xmlns:a16="http://schemas.microsoft.com/office/drawing/2014/main" val="251765315"/>
                  </a:ext>
                </a:extLst>
              </a:tr>
              <a:tr h="370840">
                <a:tc>
                  <a:txBody>
                    <a:bodyPr/>
                    <a:lstStyle/>
                    <a:p>
                      <a:r>
                        <a:rPr lang="en-US" dirty="0"/>
                        <a:t>Temp</a:t>
                      </a:r>
                    </a:p>
                  </a:txBody>
                  <a:tcPr/>
                </a:tc>
                <a:tc>
                  <a:txBody>
                    <a:bodyPr/>
                    <a:lstStyle/>
                    <a:p>
                      <a:r>
                        <a:rPr lang="en-US" dirty="0"/>
                        <a:t>Positive, but will turn negative when reaches at a certain point</a:t>
                      </a:r>
                    </a:p>
                  </a:txBody>
                  <a:tcPr/>
                </a:tc>
                <a:tc>
                  <a:txBody>
                    <a:bodyPr/>
                    <a:lstStyle/>
                    <a:p>
                      <a:pPr algn="ctr"/>
                      <a:r>
                        <a:rPr lang="en-US" dirty="0"/>
                        <a:t>0.6, 0.7</a:t>
                      </a:r>
                    </a:p>
                  </a:txBody>
                  <a:tcPr/>
                </a:tc>
                <a:extLst>
                  <a:ext uri="{0D108BD9-81ED-4DB2-BD59-A6C34878D82A}">
                    <a16:rowId xmlns:a16="http://schemas.microsoft.com/office/drawing/2014/main" val="367889432"/>
                  </a:ext>
                </a:extLst>
              </a:tr>
              <a:tr h="370840">
                <a:tc>
                  <a:txBody>
                    <a:bodyPr/>
                    <a:lstStyle/>
                    <a:p>
                      <a:r>
                        <a:rPr lang="en-US" dirty="0" err="1"/>
                        <a:t>Atemp</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Positive, but will turn negative when reaches at a certain point</a:t>
                      </a:r>
                    </a:p>
                  </a:txBody>
                  <a:tcPr/>
                </a:tc>
                <a:tc>
                  <a:txBody>
                    <a:bodyPr/>
                    <a:lstStyle/>
                    <a:p>
                      <a:pPr algn="ctr"/>
                      <a:r>
                        <a:rPr lang="en-US" dirty="0"/>
                        <a:t>0.6, 0.7</a:t>
                      </a:r>
                    </a:p>
                  </a:txBody>
                  <a:tcPr/>
                </a:tc>
                <a:extLst>
                  <a:ext uri="{0D108BD9-81ED-4DB2-BD59-A6C34878D82A}">
                    <a16:rowId xmlns:a16="http://schemas.microsoft.com/office/drawing/2014/main" val="2201393670"/>
                  </a:ext>
                </a:extLst>
              </a:tr>
              <a:tr h="370840">
                <a:tc>
                  <a:txBody>
                    <a:bodyPr/>
                    <a:lstStyle/>
                    <a:p>
                      <a:r>
                        <a:rPr lang="en-US" dirty="0"/>
                        <a:t>Hum</a:t>
                      </a:r>
                    </a:p>
                  </a:txBody>
                  <a:tcPr/>
                </a:tc>
                <a:tc>
                  <a:txBody>
                    <a:bodyPr/>
                    <a:lstStyle/>
                    <a:p>
                      <a:r>
                        <a:rPr lang="en-US" dirty="0"/>
                        <a:t>positive, but will turn negative when reaches at a certain point</a:t>
                      </a:r>
                    </a:p>
                  </a:txBody>
                  <a:tcPr/>
                </a:tc>
                <a:tc>
                  <a:txBody>
                    <a:bodyPr/>
                    <a:lstStyle/>
                    <a:p>
                      <a:pPr algn="ctr"/>
                      <a:r>
                        <a:rPr lang="en-US" dirty="0"/>
                        <a:t>0.61</a:t>
                      </a:r>
                    </a:p>
                  </a:txBody>
                  <a:tcPr/>
                </a:tc>
                <a:extLst>
                  <a:ext uri="{0D108BD9-81ED-4DB2-BD59-A6C34878D82A}">
                    <a16:rowId xmlns:a16="http://schemas.microsoft.com/office/drawing/2014/main" val="1014276841"/>
                  </a:ext>
                </a:extLst>
              </a:tr>
              <a:tr h="370840">
                <a:tc>
                  <a:txBody>
                    <a:bodyPr/>
                    <a:lstStyle/>
                    <a:p>
                      <a:r>
                        <a:rPr lang="en-US" dirty="0"/>
                        <a:t>windspeed</a:t>
                      </a:r>
                    </a:p>
                  </a:txBody>
                  <a:tcPr/>
                </a:tc>
                <a:tc>
                  <a:txBody>
                    <a:bodyPr/>
                    <a:lstStyle/>
                    <a:p>
                      <a:r>
                        <a:rPr lang="en-US" dirty="0"/>
                        <a:t>Negative</a:t>
                      </a:r>
                    </a:p>
                  </a:txBody>
                  <a:tcPr/>
                </a:tc>
                <a:tc>
                  <a:txBody>
                    <a:bodyPr/>
                    <a:lstStyle/>
                    <a:p>
                      <a:endParaRPr lang="en-US" dirty="0"/>
                    </a:p>
                  </a:txBody>
                  <a:tcPr/>
                </a:tc>
                <a:extLst>
                  <a:ext uri="{0D108BD9-81ED-4DB2-BD59-A6C34878D82A}">
                    <a16:rowId xmlns:a16="http://schemas.microsoft.com/office/drawing/2014/main" val="2247563637"/>
                  </a:ext>
                </a:extLst>
              </a:tr>
            </a:tbl>
          </a:graphicData>
        </a:graphic>
      </p:graphicFrame>
    </p:spTree>
    <p:extLst>
      <p:ext uri="{BB962C8B-B14F-4D97-AF65-F5344CB8AC3E}">
        <p14:creationId xmlns:p14="http://schemas.microsoft.com/office/powerpoint/2010/main" val="1725970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1E806C-37A3-487B-AAC8-F236AD9EB2E1}"/>
              </a:ext>
            </a:extLst>
          </p:cNvPr>
          <p:cNvSpPr/>
          <p:nvPr/>
        </p:nvSpPr>
        <p:spPr>
          <a:xfrm>
            <a:off x="258631" y="221942"/>
            <a:ext cx="4124774" cy="443884"/>
          </a:xfrm>
          <a:prstGeom prst="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3200" b="1" dirty="0">
                <a:solidFill>
                  <a:schemeClr val="accent1"/>
                </a:solidFill>
              </a:rPr>
              <a:t>EDA Analysis</a:t>
            </a:r>
            <a:endParaRPr lang="en-US" sz="3200" b="1" dirty="0">
              <a:solidFill>
                <a:schemeClr val="accent1"/>
              </a:solidFill>
            </a:endParaRPr>
          </a:p>
        </p:txBody>
      </p:sp>
      <p:sp>
        <p:nvSpPr>
          <p:cNvPr id="3" name="Rectangle 2">
            <a:extLst>
              <a:ext uri="{FF2B5EF4-FFF2-40B4-BE49-F238E27FC236}">
                <a16:creationId xmlns:a16="http://schemas.microsoft.com/office/drawing/2014/main" id="{4EACE0F8-4D95-4F6A-B13E-1036D0C80799}"/>
              </a:ext>
            </a:extLst>
          </p:cNvPr>
          <p:cNvSpPr/>
          <p:nvPr/>
        </p:nvSpPr>
        <p:spPr>
          <a:xfrm>
            <a:off x="735516" y="905496"/>
            <a:ext cx="9856284" cy="461665"/>
          </a:xfrm>
          <a:prstGeom prst="rect">
            <a:avLst/>
          </a:prstGeom>
          <a:noFill/>
        </p:spPr>
        <p:txBody>
          <a:bodyPr wrap="square" lIns="91440" tIns="45720" rIns="91440" bIns="45720">
            <a:spAutoFit/>
          </a:bodyPr>
          <a:lstStyle/>
          <a:p>
            <a:r>
              <a:rPr lang="en-US" sz="2400" dirty="0">
                <a:ln w="0"/>
                <a:effectLst>
                  <a:outerShdw blurRad="38100" dist="19050" dir="2700000" algn="tl" rotWithShape="0">
                    <a:schemeClr val="dk1">
                      <a:alpha val="40000"/>
                    </a:schemeClr>
                  </a:outerShdw>
                </a:effectLst>
              </a:rPr>
              <a:t>Here are graphics from above charts:</a:t>
            </a:r>
            <a:endParaRPr lang="en-US" sz="2400" b="0" cap="none" spc="0"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F0FDE57C-0808-40D7-A8A7-65C3228B132D}"/>
              </a:ext>
            </a:extLst>
          </p:cNvPr>
          <p:cNvPicPr>
            <a:picLocks noChangeAspect="1"/>
          </p:cNvPicPr>
          <p:nvPr/>
        </p:nvPicPr>
        <p:blipFill>
          <a:blip r:embed="rId2"/>
          <a:stretch>
            <a:fillRect/>
          </a:stretch>
        </p:blipFill>
        <p:spPr>
          <a:xfrm>
            <a:off x="1295399" y="1502078"/>
            <a:ext cx="4019550" cy="2578977"/>
          </a:xfrm>
          <a:prstGeom prst="rect">
            <a:avLst/>
          </a:prstGeom>
        </p:spPr>
      </p:pic>
      <p:pic>
        <p:nvPicPr>
          <p:cNvPr id="5" name="Picture 4">
            <a:extLst>
              <a:ext uri="{FF2B5EF4-FFF2-40B4-BE49-F238E27FC236}">
                <a16:creationId xmlns:a16="http://schemas.microsoft.com/office/drawing/2014/main" id="{0A3EE2C8-0D8B-4CD7-9311-465C6A64C8B5}"/>
              </a:ext>
            </a:extLst>
          </p:cNvPr>
          <p:cNvPicPr>
            <a:picLocks noChangeAspect="1"/>
          </p:cNvPicPr>
          <p:nvPr/>
        </p:nvPicPr>
        <p:blipFill>
          <a:blip r:embed="rId3"/>
          <a:stretch>
            <a:fillRect/>
          </a:stretch>
        </p:blipFill>
        <p:spPr>
          <a:xfrm>
            <a:off x="5505448" y="1367902"/>
            <a:ext cx="4019549" cy="2773120"/>
          </a:xfrm>
          <a:prstGeom prst="rect">
            <a:avLst/>
          </a:prstGeom>
        </p:spPr>
      </p:pic>
      <p:pic>
        <p:nvPicPr>
          <p:cNvPr id="6" name="Picture 5">
            <a:extLst>
              <a:ext uri="{FF2B5EF4-FFF2-40B4-BE49-F238E27FC236}">
                <a16:creationId xmlns:a16="http://schemas.microsoft.com/office/drawing/2014/main" id="{E3D2EEFD-F41F-41BE-AE2D-C42BB9C945A6}"/>
              </a:ext>
            </a:extLst>
          </p:cNvPr>
          <p:cNvPicPr>
            <a:picLocks noChangeAspect="1"/>
          </p:cNvPicPr>
          <p:nvPr/>
        </p:nvPicPr>
        <p:blipFill>
          <a:blip r:embed="rId4"/>
          <a:stretch>
            <a:fillRect/>
          </a:stretch>
        </p:blipFill>
        <p:spPr>
          <a:xfrm>
            <a:off x="1402556" y="4081055"/>
            <a:ext cx="3702844" cy="2689866"/>
          </a:xfrm>
          <a:prstGeom prst="rect">
            <a:avLst/>
          </a:prstGeom>
        </p:spPr>
      </p:pic>
      <p:pic>
        <p:nvPicPr>
          <p:cNvPr id="7" name="Picture 6">
            <a:extLst>
              <a:ext uri="{FF2B5EF4-FFF2-40B4-BE49-F238E27FC236}">
                <a16:creationId xmlns:a16="http://schemas.microsoft.com/office/drawing/2014/main" id="{EDB07F36-24FA-4A37-BE60-3665B77CC8BD}"/>
              </a:ext>
            </a:extLst>
          </p:cNvPr>
          <p:cNvPicPr>
            <a:picLocks noChangeAspect="1"/>
          </p:cNvPicPr>
          <p:nvPr/>
        </p:nvPicPr>
        <p:blipFill>
          <a:blip r:embed="rId5"/>
          <a:stretch>
            <a:fillRect/>
          </a:stretch>
        </p:blipFill>
        <p:spPr>
          <a:xfrm>
            <a:off x="5422106" y="3937592"/>
            <a:ext cx="4248152" cy="2689866"/>
          </a:xfrm>
          <a:prstGeom prst="rect">
            <a:avLst/>
          </a:prstGeom>
        </p:spPr>
      </p:pic>
    </p:spTree>
    <p:extLst>
      <p:ext uri="{BB962C8B-B14F-4D97-AF65-F5344CB8AC3E}">
        <p14:creationId xmlns:p14="http://schemas.microsoft.com/office/powerpoint/2010/main" val="3330817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c 33"/>
          <p:cNvSpPr/>
          <p:nvPr/>
        </p:nvSpPr>
        <p:spPr>
          <a:xfrm>
            <a:off x="9218988" y="412779"/>
            <a:ext cx="5946023" cy="5943542"/>
          </a:xfrm>
          <a:prstGeom prst="arc">
            <a:avLst>
              <a:gd name="adj1" fmla="val 10758056"/>
              <a:gd name="adj2" fmla="val 16174588"/>
            </a:avLst>
          </a:prstGeom>
          <a:ln w="114300" cap="rnd">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cs typeface="+mn-ea"/>
              <a:sym typeface="+mn-lt"/>
            </a:endParaRPr>
          </a:p>
        </p:txBody>
      </p:sp>
      <p:sp>
        <p:nvSpPr>
          <p:cNvPr id="5" name="Arc 33"/>
          <p:cNvSpPr/>
          <p:nvPr/>
        </p:nvSpPr>
        <p:spPr>
          <a:xfrm flipV="1">
            <a:off x="9218988" y="412779"/>
            <a:ext cx="5946023" cy="5943542"/>
          </a:xfrm>
          <a:prstGeom prst="arc">
            <a:avLst>
              <a:gd name="adj1" fmla="val 10758056"/>
              <a:gd name="adj2" fmla="val 16174588"/>
            </a:avLst>
          </a:prstGeom>
          <a:ln w="11430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cs typeface="+mn-ea"/>
              <a:sym typeface="+mn-lt"/>
            </a:endParaRPr>
          </a:p>
        </p:txBody>
      </p:sp>
      <p:sp>
        <p:nvSpPr>
          <p:cNvPr id="6" name="Arc 33"/>
          <p:cNvSpPr/>
          <p:nvPr/>
        </p:nvSpPr>
        <p:spPr>
          <a:xfrm flipV="1">
            <a:off x="9218987" y="412779"/>
            <a:ext cx="5946023" cy="5943542"/>
          </a:xfrm>
          <a:prstGeom prst="arc">
            <a:avLst>
              <a:gd name="adj1" fmla="val 10758056"/>
              <a:gd name="adj2" fmla="val 16174588"/>
            </a:avLst>
          </a:prstGeom>
          <a:ln w="114300" cap="rnd">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cs typeface="+mn-ea"/>
              <a:sym typeface="+mn-lt"/>
            </a:endParaRPr>
          </a:p>
        </p:txBody>
      </p:sp>
      <p:sp>
        <p:nvSpPr>
          <p:cNvPr id="8" name="Text Placeholder 7">
            <a:extLst>
              <a:ext uri="{FF2B5EF4-FFF2-40B4-BE49-F238E27FC236}">
                <a16:creationId xmlns:a16="http://schemas.microsoft.com/office/drawing/2014/main" id="{5C52E407-22C9-4EDC-A511-DB627EB5C593}"/>
              </a:ext>
            </a:extLst>
          </p:cNvPr>
          <p:cNvSpPr>
            <a:spLocks noGrp="1"/>
          </p:cNvSpPr>
          <p:nvPr>
            <p:ph type="body" sz="quarter" idx="10"/>
          </p:nvPr>
        </p:nvSpPr>
        <p:spPr>
          <a:xfrm>
            <a:off x="767077" y="0"/>
            <a:ext cx="4953003" cy="461434"/>
          </a:xfrm>
        </p:spPr>
        <p:txBody>
          <a:bodyPr/>
          <a:lstStyle/>
          <a:p>
            <a:r>
              <a:rPr lang="en-US" sz="3200" b="1" dirty="0"/>
              <a:t>Hypothesis</a:t>
            </a:r>
          </a:p>
        </p:txBody>
      </p:sp>
      <p:sp>
        <p:nvSpPr>
          <p:cNvPr id="10" name="Content Placeholder 2">
            <a:extLst>
              <a:ext uri="{FF2B5EF4-FFF2-40B4-BE49-F238E27FC236}">
                <a16:creationId xmlns:a16="http://schemas.microsoft.com/office/drawing/2014/main" id="{68EE4881-23F5-43D9-9E91-F368A746F158}"/>
              </a:ext>
            </a:extLst>
          </p:cNvPr>
          <p:cNvSpPr txBox="1">
            <a:spLocks/>
          </p:cNvSpPr>
          <p:nvPr/>
        </p:nvSpPr>
        <p:spPr>
          <a:xfrm>
            <a:off x="685797" y="1264890"/>
            <a:ext cx="8163563" cy="4812059"/>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a:ln w="0"/>
                <a:solidFill>
                  <a:schemeClr val="bg1"/>
                </a:solidFill>
              </a:rPr>
              <a:t>The usage amount of sharing bikes relates to seasons (Because different seasons have different average temperature).</a:t>
            </a:r>
          </a:p>
          <a:p>
            <a:r>
              <a:rPr lang="en-US" sz="3600" dirty="0">
                <a:ln w="0"/>
                <a:solidFill>
                  <a:schemeClr val="bg1"/>
                </a:solidFill>
              </a:rPr>
              <a:t>The usage amount of sharing bikes relates to  </a:t>
            </a:r>
            <a:r>
              <a:rPr lang="en-US" altLang="zh-CN" sz="3600" dirty="0">
                <a:ln w="0"/>
                <a:solidFill>
                  <a:schemeClr val="bg1"/>
                </a:solidFill>
              </a:rPr>
              <a:t>w</a:t>
            </a:r>
            <a:r>
              <a:rPr lang="en-US" sz="3600" dirty="0">
                <a:ln w="0"/>
                <a:solidFill>
                  <a:schemeClr val="bg1"/>
                </a:solidFill>
              </a:rPr>
              <a:t>eather factors (humidity, Windspeed, etc.)</a:t>
            </a:r>
          </a:p>
          <a:p>
            <a:r>
              <a:rPr lang="en-US" sz="3600" dirty="0">
                <a:ln w="0"/>
                <a:solidFill>
                  <a:schemeClr val="bg1"/>
                </a:solidFill>
              </a:rPr>
              <a:t>The usage amount of sharing bikes may be determined by whether a day is holiday.</a:t>
            </a:r>
          </a:p>
          <a:p>
            <a:pPr marL="0" indent="0">
              <a:buNone/>
            </a:pPr>
            <a:r>
              <a:rPr lang="en-US" sz="3600" dirty="0">
                <a:ln w="0"/>
                <a:solidFill>
                  <a:schemeClr val="bg1"/>
                </a:solidFill>
              </a:rPr>
              <a:t> </a:t>
            </a:r>
          </a:p>
          <a:p>
            <a:pPr marL="0" indent="0">
              <a:buFont typeface="Arial" panose="020B0604020202020204" pitchFamily="34" charset="0"/>
              <a:buNone/>
            </a:pPr>
            <a:endParaRPr lang="en-US" altLang="zh-CN" sz="3600" dirty="0">
              <a:solidFill>
                <a:schemeClr val="bg1"/>
              </a:solidFill>
            </a:endParaRPr>
          </a:p>
        </p:txBody>
      </p:sp>
      <p:sp>
        <p:nvSpPr>
          <p:cNvPr id="2" name="Rectangle 1">
            <a:extLst>
              <a:ext uri="{FF2B5EF4-FFF2-40B4-BE49-F238E27FC236}">
                <a16:creationId xmlns:a16="http://schemas.microsoft.com/office/drawing/2014/main" id="{47174107-264D-4015-BC05-D5D878717AC0}"/>
              </a:ext>
            </a:extLst>
          </p:cNvPr>
          <p:cNvSpPr/>
          <p:nvPr/>
        </p:nvSpPr>
        <p:spPr>
          <a:xfrm>
            <a:off x="3243578" y="-1"/>
            <a:ext cx="2598422" cy="57912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1576064"/>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972936" y="1174536"/>
            <a:ext cx="2246128" cy="4508927"/>
          </a:xfrm>
          <a:prstGeom prst="rect">
            <a:avLst/>
          </a:prstGeom>
          <a:noFill/>
        </p:spPr>
        <p:txBody>
          <a:bodyPr wrap="none" rtlCol="0">
            <a:spAutoFit/>
          </a:bodyPr>
          <a:lstStyle/>
          <a:p>
            <a:r>
              <a:rPr lang="en-US" altLang="zh-CN" sz="28700" dirty="0">
                <a:solidFill>
                  <a:schemeClr val="bg1"/>
                </a:solidFill>
                <a:cs typeface="+mn-ea"/>
                <a:sym typeface="+mn-lt"/>
              </a:rPr>
              <a:t>4</a:t>
            </a:r>
            <a:endParaRPr lang="zh-CN" altLang="en-US" sz="28700" dirty="0">
              <a:solidFill>
                <a:schemeClr val="bg1"/>
              </a:solidFill>
              <a:cs typeface="+mn-ea"/>
              <a:sym typeface="+mn-lt"/>
            </a:endParaRPr>
          </a:p>
        </p:txBody>
      </p:sp>
      <p:sp>
        <p:nvSpPr>
          <p:cNvPr id="2" name="文本占位符 1"/>
          <p:cNvSpPr>
            <a:spLocks noGrp="1"/>
          </p:cNvSpPr>
          <p:nvPr>
            <p:ph type="body" sz="quarter" idx="11"/>
          </p:nvPr>
        </p:nvSpPr>
        <p:spPr>
          <a:xfrm>
            <a:off x="4263945" y="2668692"/>
            <a:ext cx="4168855" cy="1520614"/>
          </a:xfrm>
        </p:spPr>
        <p:txBody>
          <a:bodyPr/>
          <a:lstStyle/>
          <a:p>
            <a:r>
              <a:rPr lang="en-US" dirty="0"/>
              <a:t>Feature </a:t>
            </a:r>
            <a:r>
              <a:rPr kumimoji="1" lang="en-US" altLang="zh-CN" dirty="0">
                <a:cs typeface="+mn-ea"/>
                <a:sym typeface="+mn-lt"/>
              </a:rPr>
              <a:t> Selection</a:t>
            </a:r>
            <a:endParaRPr kumimoji="1" lang="zh-CN" altLang="en-US" dirty="0">
              <a:cs typeface="+mn-ea"/>
              <a:sym typeface="+mn-lt"/>
            </a:endParaRPr>
          </a:p>
        </p:txBody>
      </p:sp>
    </p:spTree>
    <p:extLst>
      <p:ext uri="{BB962C8B-B14F-4D97-AF65-F5344CB8AC3E}">
        <p14:creationId xmlns:p14="http://schemas.microsoft.com/office/powerpoint/2010/main" val="345320936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1E806C-37A3-487B-AAC8-F236AD9EB2E1}"/>
              </a:ext>
            </a:extLst>
          </p:cNvPr>
          <p:cNvSpPr/>
          <p:nvPr/>
        </p:nvSpPr>
        <p:spPr>
          <a:xfrm>
            <a:off x="258631" y="221942"/>
            <a:ext cx="4124774" cy="443884"/>
          </a:xfrm>
          <a:prstGeom prst="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3200" b="1" dirty="0">
                <a:solidFill>
                  <a:schemeClr val="accent1"/>
                </a:solidFill>
              </a:rPr>
              <a:t>Features Selection</a:t>
            </a:r>
            <a:endParaRPr lang="en-US" sz="3200" b="1" dirty="0">
              <a:solidFill>
                <a:schemeClr val="accent1"/>
              </a:solidFill>
            </a:endParaRPr>
          </a:p>
        </p:txBody>
      </p:sp>
      <p:sp>
        <p:nvSpPr>
          <p:cNvPr id="3" name="Rectangle 2">
            <a:extLst>
              <a:ext uri="{FF2B5EF4-FFF2-40B4-BE49-F238E27FC236}">
                <a16:creationId xmlns:a16="http://schemas.microsoft.com/office/drawing/2014/main" id="{4EACE0F8-4D95-4F6A-B13E-1036D0C80799}"/>
              </a:ext>
            </a:extLst>
          </p:cNvPr>
          <p:cNvSpPr/>
          <p:nvPr/>
        </p:nvSpPr>
        <p:spPr>
          <a:xfrm>
            <a:off x="735515" y="929632"/>
            <a:ext cx="10627809" cy="461665"/>
          </a:xfrm>
          <a:prstGeom prst="rect">
            <a:avLst/>
          </a:prstGeom>
          <a:noFill/>
        </p:spPr>
        <p:txBody>
          <a:bodyPr wrap="square" lIns="91440" tIns="45720" rIns="91440" bIns="45720">
            <a:spAutoFit/>
          </a:bodyPr>
          <a:lstStyle/>
          <a:p>
            <a:r>
              <a:rPr lang="en-US" sz="2400" b="0" cap="none" spc="0" dirty="0">
                <a:ln w="0"/>
                <a:solidFill>
                  <a:schemeClr val="tx1"/>
                </a:solidFill>
                <a:effectLst>
                  <a:outerShdw blurRad="38100" dist="19050" dir="2700000" algn="tl" rotWithShape="0">
                    <a:schemeClr val="dk1">
                      <a:alpha val="40000"/>
                    </a:schemeClr>
                  </a:outerShdw>
                </a:effectLst>
              </a:rPr>
              <a:t>Step 1: </a:t>
            </a:r>
            <a:r>
              <a:rPr lang="en-US" sz="2400" dirty="0">
                <a:ln w="0"/>
                <a:effectLst>
                  <a:outerShdw blurRad="38100" dist="19050" dir="2700000" algn="tl" rotWithShape="0">
                    <a:schemeClr val="dk1">
                      <a:alpha val="40000"/>
                    </a:schemeClr>
                  </a:outerShdw>
                </a:effectLst>
              </a:rPr>
              <a:t>Confirm the coefficient between each features (continuous)</a:t>
            </a:r>
            <a:endParaRPr lang="en-US" sz="2400" b="0" cap="none" spc="0" dirty="0">
              <a:ln w="0"/>
              <a:solidFill>
                <a:schemeClr val="tx1"/>
              </a:solidFill>
              <a:effectLst>
                <a:outerShdw blurRad="38100" dist="19050" dir="2700000" algn="tl" rotWithShape="0">
                  <a:schemeClr val="dk1">
                    <a:alpha val="40000"/>
                  </a:schemeClr>
                </a:outerShdw>
              </a:effectLst>
            </a:endParaRPr>
          </a:p>
        </p:txBody>
      </p:sp>
      <p:pic>
        <p:nvPicPr>
          <p:cNvPr id="9" name="Picture 8">
            <a:extLst>
              <a:ext uri="{FF2B5EF4-FFF2-40B4-BE49-F238E27FC236}">
                <a16:creationId xmlns:a16="http://schemas.microsoft.com/office/drawing/2014/main" id="{E62CB4A0-F12C-46E5-A5C6-0B6EA0E29102}"/>
              </a:ext>
            </a:extLst>
          </p:cNvPr>
          <p:cNvPicPr>
            <a:picLocks noChangeAspect="1"/>
          </p:cNvPicPr>
          <p:nvPr/>
        </p:nvPicPr>
        <p:blipFill>
          <a:blip r:embed="rId2"/>
          <a:stretch>
            <a:fillRect/>
          </a:stretch>
        </p:blipFill>
        <p:spPr>
          <a:xfrm>
            <a:off x="1719262" y="1471612"/>
            <a:ext cx="8277225" cy="4867275"/>
          </a:xfrm>
          <a:prstGeom prst="rect">
            <a:avLst/>
          </a:prstGeom>
        </p:spPr>
      </p:pic>
    </p:spTree>
    <p:extLst>
      <p:ext uri="{BB962C8B-B14F-4D97-AF65-F5344CB8AC3E}">
        <p14:creationId xmlns:p14="http://schemas.microsoft.com/office/powerpoint/2010/main" val="4066188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1E806C-37A3-487B-AAC8-F236AD9EB2E1}"/>
              </a:ext>
            </a:extLst>
          </p:cNvPr>
          <p:cNvSpPr/>
          <p:nvPr/>
        </p:nvSpPr>
        <p:spPr>
          <a:xfrm>
            <a:off x="258631" y="221942"/>
            <a:ext cx="4124774" cy="443884"/>
          </a:xfrm>
          <a:prstGeom prst="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3200" b="1" dirty="0">
                <a:solidFill>
                  <a:schemeClr val="accent1"/>
                </a:solidFill>
              </a:rPr>
              <a:t>Features Selection</a:t>
            </a:r>
            <a:endParaRPr lang="en-US" sz="3200" b="1" dirty="0">
              <a:solidFill>
                <a:schemeClr val="accent1"/>
              </a:solidFill>
            </a:endParaRPr>
          </a:p>
        </p:txBody>
      </p:sp>
      <p:sp>
        <p:nvSpPr>
          <p:cNvPr id="3" name="Rectangle 2">
            <a:extLst>
              <a:ext uri="{FF2B5EF4-FFF2-40B4-BE49-F238E27FC236}">
                <a16:creationId xmlns:a16="http://schemas.microsoft.com/office/drawing/2014/main" id="{4EACE0F8-4D95-4F6A-B13E-1036D0C80799}"/>
              </a:ext>
            </a:extLst>
          </p:cNvPr>
          <p:cNvSpPr/>
          <p:nvPr/>
        </p:nvSpPr>
        <p:spPr>
          <a:xfrm>
            <a:off x="735515" y="929632"/>
            <a:ext cx="10627809" cy="830997"/>
          </a:xfrm>
          <a:prstGeom prst="rect">
            <a:avLst/>
          </a:prstGeom>
          <a:noFill/>
        </p:spPr>
        <p:txBody>
          <a:bodyPr wrap="square" lIns="91440" tIns="45720" rIns="91440" bIns="45720">
            <a:spAutoFit/>
          </a:bodyPr>
          <a:lstStyle/>
          <a:p>
            <a:r>
              <a:rPr lang="en-US" sz="2400" b="0" cap="none" spc="0" dirty="0">
                <a:ln w="0"/>
                <a:solidFill>
                  <a:schemeClr val="tx1"/>
                </a:solidFill>
                <a:effectLst>
                  <a:outerShdw blurRad="38100" dist="19050" dir="2700000" algn="tl" rotWithShape="0">
                    <a:schemeClr val="dk1">
                      <a:alpha val="40000"/>
                    </a:schemeClr>
                  </a:outerShdw>
                </a:effectLst>
              </a:rPr>
              <a:t>Step 2: Use Spline term to process features which doesn’t have strong linear relationship </a:t>
            </a:r>
            <a:r>
              <a:rPr lang="en-US" sz="2400" dirty="0">
                <a:ln w="0"/>
                <a:effectLst>
                  <a:outerShdw blurRad="38100" dist="19050" dir="2700000" algn="tl" rotWithShape="0">
                    <a:schemeClr val="dk1">
                      <a:alpha val="40000"/>
                    </a:schemeClr>
                  </a:outerShdw>
                </a:effectLst>
              </a:rPr>
              <a:t>with the dependent variable</a:t>
            </a:r>
            <a:endParaRPr lang="en-US" sz="2400" b="0" cap="none" spc="0"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42398C03-4A38-411E-8434-25D2475D3297}"/>
              </a:ext>
            </a:extLst>
          </p:cNvPr>
          <p:cNvPicPr>
            <a:picLocks noChangeAspect="1"/>
          </p:cNvPicPr>
          <p:nvPr/>
        </p:nvPicPr>
        <p:blipFill>
          <a:blip r:embed="rId2"/>
          <a:stretch>
            <a:fillRect/>
          </a:stretch>
        </p:blipFill>
        <p:spPr>
          <a:xfrm>
            <a:off x="735515" y="2024435"/>
            <a:ext cx="10963275" cy="3085098"/>
          </a:xfrm>
          <a:prstGeom prst="rect">
            <a:avLst/>
          </a:prstGeom>
        </p:spPr>
      </p:pic>
    </p:spTree>
    <p:extLst>
      <p:ext uri="{BB962C8B-B14F-4D97-AF65-F5344CB8AC3E}">
        <p14:creationId xmlns:p14="http://schemas.microsoft.com/office/powerpoint/2010/main" val="4283341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1E806C-37A3-487B-AAC8-F236AD9EB2E1}"/>
              </a:ext>
            </a:extLst>
          </p:cNvPr>
          <p:cNvSpPr/>
          <p:nvPr/>
        </p:nvSpPr>
        <p:spPr>
          <a:xfrm>
            <a:off x="258631" y="221942"/>
            <a:ext cx="4124774" cy="443884"/>
          </a:xfrm>
          <a:prstGeom prst="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3200" b="1" dirty="0">
                <a:solidFill>
                  <a:schemeClr val="accent1"/>
                </a:solidFill>
              </a:rPr>
              <a:t>Features Selection</a:t>
            </a:r>
            <a:endParaRPr lang="en-US" sz="3200" b="1" dirty="0">
              <a:solidFill>
                <a:schemeClr val="accent1"/>
              </a:solidFill>
            </a:endParaRPr>
          </a:p>
        </p:txBody>
      </p:sp>
      <p:sp>
        <p:nvSpPr>
          <p:cNvPr id="3" name="Rectangle 2">
            <a:extLst>
              <a:ext uri="{FF2B5EF4-FFF2-40B4-BE49-F238E27FC236}">
                <a16:creationId xmlns:a16="http://schemas.microsoft.com/office/drawing/2014/main" id="{4EACE0F8-4D95-4F6A-B13E-1036D0C80799}"/>
              </a:ext>
            </a:extLst>
          </p:cNvPr>
          <p:cNvSpPr/>
          <p:nvPr/>
        </p:nvSpPr>
        <p:spPr>
          <a:xfrm>
            <a:off x="735515" y="929632"/>
            <a:ext cx="10627809" cy="830997"/>
          </a:xfrm>
          <a:prstGeom prst="rect">
            <a:avLst/>
          </a:prstGeom>
          <a:noFill/>
        </p:spPr>
        <p:txBody>
          <a:bodyPr wrap="square" lIns="91440" tIns="45720" rIns="91440" bIns="45720">
            <a:spAutoFit/>
          </a:bodyPr>
          <a:lstStyle/>
          <a:p>
            <a:r>
              <a:rPr lang="en-US" sz="2400" b="0" cap="none" spc="0" dirty="0">
                <a:ln w="0"/>
                <a:solidFill>
                  <a:schemeClr val="tx1"/>
                </a:solidFill>
                <a:effectLst>
                  <a:outerShdw blurRad="38100" dist="19050" dir="2700000" algn="tl" rotWithShape="0">
                    <a:schemeClr val="dk1">
                      <a:alpha val="40000"/>
                    </a:schemeClr>
                  </a:outerShdw>
                </a:effectLst>
              </a:rPr>
              <a:t>Step 3: Confirm the features and produce new datasets, ready to build the model</a:t>
            </a:r>
          </a:p>
        </p:txBody>
      </p:sp>
      <p:pic>
        <p:nvPicPr>
          <p:cNvPr id="5" name="Picture 4">
            <a:extLst>
              <a:ext uri="{FF2B5EF4-FFF2-40B4-BE49-F238E27FC236}">
                <a16:creationId xmlns:a16="http://schemas.microsoft.com/office/drawing/2014/main" id="{E8D627C1-8BD6-4546-9A1D-1E5FA81C83C2}"/>
              </a:ext>
            </a:extLst>
          </p:cNvPr>
          <p:cNvPicPr>
            <a:picLocks noChangeAspect="1"/>
          </p:cNvPicPr>
          <p:nvPr/>
        </p:nvPicPr>
        <p:blipFill>
          <a:blip r:embed="rId2"/>
          <a:stretch>
            <a:fillRect/>
          </a:stretch>
        </p:blipFill>
        <p:spPr>
          <a:xfrm>
            <a:off x="1449890" y="2024435"/>
            <a:ext cx="9027609" cy="4420366"/>
          </a:xfrm>
          <a:prstGeom prst="rect">
            <a:avLst/>
          </a:prstGeom>
        </p:spPr>
      </p:pic>
    </p:spTree>
    <p:extLst>
      <p:ext uri="{BB962C8B-B14F-4D97-AF65-F5344CB8AC3E}">
        <p14:creationId xmlns:p14="http://schemas.microsoft.com/office/powerpoint/2010/main" val="3246123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972936" y="1174536"/>
            <a:ext cx="2246128" cy="4508927"/>
          </a:xfrm>
          <a:prstGeom prst="rect">
            <a:avLst/>
          </a:prstGeom>
          <a:noFill/>
        </p:spPr>
        <p:txBody>
          <a:bodyPr wrap="none" rtlCol="0">
            <a:spAutoFit/>
          </a:bodyPr>
          <a:lstStyle/>
          <a:p>
            <a:r>
              <a:rPr lang="en-US" altLang="zh-CN" sz="28700" dirty="0">
                <a:solidFill>
                  <a:schemeClr val="bg1"/>
                </a:solidFill>
                <a:cs typeface="+mn-ea"/>
                <a:sym typeface="+mn-lt"/>
              </a:rPr>
              <a:t>5</a:t>
            </a:r>
            <a:endParaRPr lang="zh-CN" altLang="en-US" sz="28700" dirty="0">
              <a:solidFill>
                <a:schemeClr val="bg1"/>
              </a:solidFill>
              <a:cs typeface="+mn-ea"/>
              <a:sym typeface="+mn-lt"/>
            </a:endParaRPr>
          </a:p>
        </p:txBody>
      </p:sp>
      <p:sp>
        <p:nvSpPr>
          <p:cNvPr id="2" name="文本占位符 1"/>
          <p:cNvSpPr>
            <a:spLocks noGrp="1"/>
          </p:cNvSpPr>
          <p:nvPr>
            <p:ph type="body" sz="quarter" idx="11"/>
          </p:nvPr>
        </p:nvSpPr>
        <p:spPr>
          <a:xfrm>
            <a:off x="4385865" y="2653453"/>
            <a:ext cx="3420269" cy="1551094"/>
          </a:xfrm>
        </p:spPr>
        <p:txBody>
          <a:bodyPr/>
          <a:lstStyle/>
          <a:p>
            <a:r>
              <a:rPr kumimoji="1" lang="en-US" altLang="zh-CN" dirty="0">
                <a:cs typeface="+mn-ea"/>
                <a:sym typeface="+mn-lt"/>
              </a:rPr>
              <a:t>Model Tuning</a:t>
            </a:r>
            <a:endParaRPr kumimoji="1" lang="zh-CN" altLang="en-US" dirty="0">
              <a:cs typeface="+mn-ea"/>
              <a:sym typeface="+mn-lt"/>
            </a:endParaRPr>
          </a:p>
        </p:txBody>
      </p:sp>
    </p:spTree>
    <p:extLst>
      <p:ext uri="{BB962C8B-B14F-4D97-AF65-F5344CB8AC3E}">
        <p14:creationId xmlns:p14="http://schemas.microsoft.com/office/powerpoint/2010/main" val="108913169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 name="椭圆 1023"/>
          <p:cNvSpPr/>
          <p:nvPr/>
        </p:nvSpPr>
        <p:spPr>
          <a:xfrm>
            <a:off x="6743053" y="1656429"/>
            <a:ext cx="211754" cy="21175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5" name="椭圆 644"/>
          <p:cNvSpPr/>
          <p:nvPr/>
        </p:nvSpPr>
        <p:spPr>
          <a:xfrm>
            <a:off x="6743053" y="2349602"/>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lumMod val="75000"/>
                  </a:schemeClr>
                </a:solidFill>
              </a:ln>
              <a:cs typeface="+mn-ea"/>
              <a:sym typeface="+mn-lt"/>
            </a:endParaRPr>
          </a:p>
        </p:txBody>
      </p:sp>
      <p:sp>
        <p:nvSpPr>
          <p:cNvPr id="646" name="椭圆 645"/>
          <p:cNvSpPr/>
          <p:nvPr/>
        </p:nvSpPr>
        <p:spPr>
          <a:xfrm>
            <a:off x="6743053" y="3042775"/>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7" name="椭圆 646"/>
          <p:cNvSpPr/>
          <p:nvPr/>
        </p:nvSpPr>
        <p:spPr>
          <a:xfrm>
            <a:off x="6743053" y="3735948"/>
            <a:ext cx="211754" cy="21175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8" name="椭圆 647"/>
          <p:cNvSpPr/>
          <p:nvPr/>
        </p:nvSpPr>
        <p:spPr>
          <a:xfrm>
            <a:off x="6743053" y="4429121"/>
            <a:ext cx="211754" cy="21175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2" name="椭圆 651"/>
          <p:cNvSpPr/>
          <p:nvPr/>
        </p:nvSpPr>
        <p:spPr>
          <a:xfrm>
            <a:off x="6743053" y="5122293"/>
            <a:ext cx="211754" cy="21175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25" name="矩形 1024"/>
          <p:cNvSpPr/>
          <p:nvPr/>
        </p:nvSpPr>
        <p:spPr>
          <a:xfrm>
            <a:off x="7247378" y="1577640"/>
            <a:ext cx="3350597" cy="369332"/>
          </a:xfrm>
          <a:prstGeom prst="rect">
            <a:avLst/>
          </a:prstGeom>
        </p:spPr>
        <p:txBody>
          <a:bodyPr wrap="none">
            <a:spAutoFit/>
          </a:bodyPr>
          <a:lstStyle/>
          <a:p>
            <a:r>
              <a:rPr lang="en-US" altLang="zh-CN" dirty="0">
                <a:cs typeface="+mn-ea"/>
                <a:sym typeface="+mn-lt"/>
              </a:rPr>
              <a:t>Part 1 Research Introduction</a:t>
            </a:r>
            <a:endParaRPr lang="zh-CN" altLang="en-US" dirty="0">
              <a:cs typeface="+mn-ea"/>
              <a:sym typeface="+mn-lt"/>
            </a:endParaRPr>
          </a:p>
        </p:txBody>
      </p:sp>
      <p:sp>
        <p:nvSpPr>
          <p:cNvPr id="655" name="矩形 654"/>
          <p:cNvSpPr/>
          <p:nvPr/>
        </p:nvSpPr>
        <p:spPr>
          <a:xfrm>
            <a:off x="7247378" y="2271527"/>
            <a:ext cx="2528256" cy="369332"/>
          </a:xfrm>
          <a:prstGeom prst="rect">
            <a:avLst/>
          </a:prstGeom>
        </p:spPr>
        <p:txBody>
          <a:bodyPr wrap="none">
            <a:spAutoFit/>
          </a:bodyPr>
          <a:lstStyle/>
          <a:p>
            <a:r>
              <a:rPr lang="en-US" altLang="zh-CN" dirty="0">
                <a:cs typeface="+mn-ea"/>
                <a:sym typeface="+mn-lt"/>
              </a:rPr>
              <a:t>Part 2 About Dataset</a:t>
            </a:r>
            <a:endParaRPr lang="zh-CN" altLang="en-US" dirty="0">
              <a:cs typeface="+mn-ea"/>
              <a:sym typeface="+mn-lt"/>
            </a:endParaRPr>
          </a:p>
        </p:txBody>
      </p:sp>
      <p:sp>
        <p:nvSpPr>
          <p:cNvPr id="656" name="矩形 655"/>
          <p:cNvSpPr/>
          <p:nvPr/>
        </p:nvSpPr>
        <p:spPr>
          <a:xfrm>
            <a:off x="7247378" y="2965414"/>
            <a:ext cx="3804247" cy="923330"/>
          </a:xfrm>
          <a:prstGeom prst="rect">
            <a:avLst/>
          </a:prstGeom>
        </p:spPr>
        <p:txBody>
          <a:bodyPr wrap="none">
            <a:spAutoFit/>
          </a:bodyPr>
          <a:lstStyle/>
          <a:p>
            <a:r>
              <a:rPr lang="en-US" altLang="zh-CN" dirty="0">
                <a:cs typeface="+mn-ea"/>
                <a:sym typeface="+mn-lt"/>
              </a:rPr>
              <a:t>Part 3  exploratory data analysis </a:t>
            </a:r>
          </a:p>
          <a:p>
            <a:r>
              <a:rPr lang="en-US" altLang="zh-CN" dirty="0">
                <a:cs typeface="+mn-ea"/>
                <a:sym typeface="+mn-lt"/>
              </a:rPr>
              <a:t>	Analysis</a:t>
            </a:r>
            <a:endParaRPr lang="zh-CN" altLang="en-US" dirty="0">
              <a:cs typeface="+mn-ea"/>
              <a:sym typeface="+mn-lt"/>
            </a:endParaRPr>
          </a:p>
          <a:p>
            <a:endParaRPr lang="zh-CN" altLang="en-US" dirty="0">
              <a:cs typeface="+mn-ea"/>
              <a:sym typeface="+mn-lt"/>
            </a:endParaRPr>
          </a:p>
        </p:txBody>
      </p:sp>
      <p:sp>
        <p:nvSpPr>
          <p:cNvPr id="657" name="矩形 656"/>
          <p:cNvSpPr/>
          <p:nvPr/>
        </p:nvSpPr>
        <p:spPr>
          <a:xfrm>
            <a:off x="7247378" y="3659301"/>
            <a:ext cx="2929007" cy="369332"/>
          </a:xfrm>
          <a:prstGeom prst="rect">
            <a:avLst/>
          </a:prstGeom>
        </p:spPr>
        <p:txBody>
          <a:bodyPr wrap="none">
            <a:spAutoFit/>
          </a:bodyPr>
          <a:lstStyle/>
          <a:p>
            <a:r>
              <a:rPr lang="en-US" altLang="zh-CN" dirty="0">
                <a:cs typeface="+mn-ea"/>
                <a:sym typeface="+mn-lt"/>
              </a:rPr>
              <a:t>Part 4 Features Selecting</a:t>
            </a:r>
            <a:endParaRPr lang="zh-CN" altLang="en-US" dirty="0">
              <a:cs typeface="+mn-ea"/>
              <a:sym typeface="+mn-lt"/>
            </a:endParaRPr>
          </a:p>
        </p:txBody>
      </p:sp>
      <p:sp>
        <p:nvSpPr>
          <p:cNvPr id="658" name="矩形 657"/>
          <p:cNvSpPr/>
          <p:nvPr/>
        </p:nvSpPr>
        <p:spPr>
          <a:xfrm>
            <a:off x="7247378" y="5047074"/>
            <a:ext cx="3427541" cy="646331"/>
          </a:xfrm>
          <a:prstGeom prst="rect">
            <a:avLst/>
          </a:prstGeom>
        </p:spPr>
        <p:txBody>
          <a:bodyPr wrap="none">
            <a:spAutoFit/>
          </a:bodyPr>
          <a:lstStyle/>
          <a:p>
            <a:r>
              <a:rPr lang="en-US" altLang="zh-CN" dirty="0">
                <a:cs typeface="+mn-ea"/>
                <a:sym typeface="+mn-lt"/>
              </a:rPr>
              <a:t>Part 6 Conclusion and future </a:t>
            </a:r>
          </a:p>
          <a:p>
            <a:r>
              <a:rPr lang="en-US" altLang="zh-CN" dirty="0">
                <a:cs typeface="+mn-ea"/>
                <a:sym typeface="+mn-lt"/>
              </a:rPr>
              <a:t>	research direction</a:t>
            </a:r>
            <a:endParaRPr lang="zh-CN" altLang="en-US" dirty="0">
              <a:cs typeface="+mn-ea"/>
              <a:sym typeface="+mn-lt"/>
            </a:endParaRPr>
          </a:p>
        </p:txBody>
      </p:sp>
      <p:sp>
        <p:nvSpPr>
          <p:cNvPr id="2" name="Oval 1">
            <a:extLst>
              <a:ext uri="{FF2B5EF4-FFF2-40B4-BE49-F238E27FC236}">
                <a16:creationId xmlns:a16="http://schemas.microsoft.com/office/drawing/2014/main" id="{60F69CBC-E579-4936-9F34-2FD5AE8A68A1}"/>
              </a:ext>
            </a:extLst>
          </p:cNvPr>
          <p:cNvSpPr/>
          <p:nvPr/>
        </p:nvSpPr>
        <p:spPr>
          <a:xfrm>
            <a:off x="2290440" y="2050742"/>
            <a:ext cx="2749128" cy="2743200"/>
          </a:xfrm>
          <a:prstGeom prst="ellipse">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29" name="文本占位符 1028"/>
          <p:cNvSpPr>
            <a:spLocks noGrp="1"/>
          </p:cNvSpPr>
          <p:nvPr>
            <p:ph type="body" sz="quarter" idx="10"/>
          </p:nvPr>
        </p:nvSpPr>
        <p:spPr>
          <a:xfrm>
            <a:off x="2340873" y="2965414"/>
            <a:ext cx="2648262" cy="1344613"/>
          </a:xfrm>
        </p:spPr>
        <p:txBody>
          <a:bodyPr>
            <a:normAutofit/>
          </a:bodyPr>
          <a:lstStyle/>
          <a:p>
            <a:pPr lvl="0" algn="ctr" defTabSz="914377">
              <a:lnSpc>
                <a:spcPct val="100000"/>
              </a:lnSpc>
              <a:spcBef>
                <a:spcPts val="0"/>
              </a:spcBef>
            </a:pPr>
            <a:r>
              <a:rPr lang="en-US" altLang="zh-CN" sz="4800" b="1" dirty="0">
                <a:ln w="0"/>
                <a:effectLst>
                  <a:outerShdw blurRad="38100" dist="19050" dir="2700000" algn="tl" rotWithShape="0">
                    <a:schemeClr val="dk1">
                      <a:alpha val="40000"/>
                    </a:schemeClr>
                  </a:outerShdw>
                </a:effectLst>
                <a:cs typeface="+mn-ea"/>
                <a:sym typeface="+mn-lt"/>
              </a:rPr>
              <a:t>Agenda</a:t>
            </a:r>
            <a:endParaRPr lang="zh-CN" altLang="en-US" sz="2400" b="1" dirty="0">
              <a:ln w="0"/>
              <a:effectLst>
                <a:outerShdw blurRad="38100" dist="19050" dir="2700000" algn="tl" rotWithShape="0">
                  <a:schemeClr val="dk1">
                    <a:alpha val="40000"/>
                  </a:schemeClr>
                </a:outerShdw>
              </a:effectLst>
              <a:cs typeface="+mn-ea"/>
              <a:sym typeface="+mn-lt"/>
            </a:endParaRPr>
          </a:p>
        </p:txBody>
      </p:sp>
      <p:sp>
        <p:nvSpPr>
          <p:cNvPr id="16" name="矩形 656">
            <a:extLst>
              <a:ext uri="{FF2B5EF4-FFF2-40B4-BE49-F238E27FC236}">
                <a16:creationId xmlns:a16="http://schemas.microsoft.com/office/drawing/2014/main" id="{CF49AA25-1EEF-40B2-BB8A-0C2E1188DA98}"/>
              </a:ext>
            </a:extLst>
          </p:cNvPr>
          <p:cNvSpPr/>
          <p:nvPr/>
        </p:nvSpPr>
        <p:spPr>
          <a:xfrm>
            <a:off x="7247377" y="4353187"/>
            <a:ext cx="2367956" cy="369332"/>
          </a:xfrm>
          <a:prstGeom prst="rect">
            <a:avLst/>
          </a:prstGeom>
        </p:spPr>
        <p:txBody>
          <a:bodyPr wrap="none">
            <a:spAutoFit/>
          </a:bodyPr>
          <a:lstStyle/>
          <a:p>
            <a:r>
              <a:rPr lang="en-US" altLang="zh-CN" dirty="0">
                <a:cs typeface="+mn-ea"/>
                <a:sym typeface="+mn-lt"/>
              </a:rPr>
              <a:t>Part 5 Model tuning</a:t>
            </a:r>
            <a:endParaRPr lang="zh-CN" altLang="en-US" dirty="0">
              <a:cs typeface="+mn-ea"/>
              <a:sym typeface="+mn-lt"/>
            </a:endParaRPr>
          </a:p>
        </p:txBody>
      </p:sp>
    </p:spTree>
    <p:extLst>
      <p:ext uri="{BB962C8B-B14F-4D97-AF65-F5344CB8AC3E}">
        <p14:creationId xmlns:p14="http://schemas.microsoft.com/office/powerpoint/2010/main" val="2436776302"/>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1E806C-37A3-487B-AAC8-F236AD9EB2E1}"/>
              </a:ext>
            </a:extLst>
          </p:cNvPr>
          <p:cNvSpPr/>
          <p:nvPr/>
        </p:nvSpPr>
        <p:spPr>
          <a:xfrm>
            <a:off x="258631" y="221942"/>
            <a:ext cx="4124774" cy="443884"/>
          </a:xfrm>
          <a:prstGeom prst="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3200" b="1" dirty="0">
                <a:solidFill>
                  <a:schemeClr val="accent1"/>
                </a:solidFill>
              </a:rPr>
              <a:t>Tuning</a:t>
            </a:r>
          </a:p>
        </p:txBody>
      </p:sp>
      <p:sp>
        <p:nvSpPr>
          <p:cNvPr id="3" name="Rectangle 2">
            <a:extLst>
              <a:ext uri="{FF2B5EF4-FFF2-40B4-BE49-F238E27FC236}">
                <a16:creationId xmlns:a16="http://schemas.microsoft.com/office/drawing/2014/main" id="{4EACE0F8-4D95-4F6A-B13E-1036D0C80799}"/>
              </a:ext>
            </a:extLst>
          </p:cNvPr>
          <p:cNvSpPr/>
          <p:nvPr/>
        </p:nvSpPr>
        <p:spPr>
          <a:xfrm>
            <a:off x="735515" y="929632"/>
            <a:ext cx="10627809" cy="461665"/>
          </a:xfrm>
          <a:prstGeom prst="rect">
            <a:avLst/>
          </a:prstGeom>
          <a:noFill/>
        </p:spPr>
        <p:txBody>
          <a:bodyPr wrap="square" lIns="91440" tIns="45720" rIns="91440" bIns="45720">
            <a:spAutoFit/>
          </a:bodyPr>
          <a:lstStyle/>
          <a:p>
            <a:r>
              <a:rPr lang="en-US" sz="2400" b="0" cap="none" spc="0" dirty="0">
                <a:ln w="0"/>
                <a:solidFill>
                  <a:schemeClr val="tx1"/>
                </a:solidFill>
                <a:effectLst>
                  <a:outerShdw blurRad="38100" dist="19050" dir="2700000" algn="tl" rotWithShape="0">
                    <a:schemeClr val="dk1">
                      <a:alpha val="40000"/>
                    </a:schemeClr>
                  </a:outerShdw>
                </a:effectLst>
              </a:rPr>
              <a:t>Before Tuning</a:t>
            </a:r>
          </a:p>
        </p:txBody>
      </p:sp>
      <p:pic>
        <p:nvPicPr>
          <p:cNvPr id="4" name="Picture 3">
            <a:extLst>
              <a:ext uri="{FF2B5EF4-FFF2-40B4-BE49-F238E27FC236}">
                <a16:creationId xmlns:a16="http://schemas.microsoft.com/office/drawing/2014/main" id="{2020304E-B46B-4265-AAE2-558B8D3A8F26}"/>
              </a:ext>
            </a:extLst>
          </p:cNvPr>
          <p:cNvPicPr>
            <a:picLocks noChangeAspect="1"/>
          </p:cNvPicPr>
          <p:nvPr/>
        </p:nvPicPr>
        <p:blipFill>
          <a:blip r:embed="rId2"/>
          <a:stretch>
            <a:fillRect/>
          </a:stretch>
        </p:blipFill>
        <p:spPr>
          <a:xfrm>
            <a:off x="1628775" y="1531952"/>
            <a:ext cx="8763000" cy="5104106"/>
          </a:xfrm>
          <a:prstGeom prst="rect">
            <a:avLst/>
          </a:prstGeom>
        </p:spPr>
      </p:pic>
    </p:spTree>
    <p:extLst>
      <p:ext uri="{BB962C8B-B14F-4D97-AF65-F5344CB8AC3E}">
        <p14:creationId xmlns:p14="http://schemas.microsoft.com/office/powerpoint/2010/main" val="1000009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1E806C-37A3-487B-AAC8-F236AD9EB2E1}"/>
              </a:ext>
            </a:extLst>
          </p:cNvPr>
          <p:cNvSpPr/>
          <p:nvPr/>
        </p:nvSpPr>
        <p:spPr>
          <a:xfrm>
            <a:off x="258631" y="221942"/>
            <a:ext cx="4124774" cy="443884"/>
          </a:xfrm>
          <a:prstGeom prst="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3200" b="1" dirty="0">
                <a:solidFill>
                  <a:schemeClr val="accent1"/>
                </a:solidFill>
              </a:rPr>
              <a:t>Tuning</a:t>
            </a:r>
          </a:p>
        </p:txBody>
      </p:sp>
      <p:sp>
        <p:nvSpPr>
          <p:cNvPr id="3" name="Rectangle 2">
            <a:extLst>
              <a:ext uri="{FF2B5EF4-FFF2-40B4-BE49-F238E27FC236}">
                <a16:creationId xmlns:a16="http://schemas.microsoft.com/office/drawing/2014/main" id="{4EACE0F8-4D95-4F6A-B13E-1036D0C80799}"/>
              </a:ext>
            </a:extLst>
          </p:cNvPr>
          <p:cNvSpPr/>
          <p:nvPr/>
        </p:nvSpPr>
        <p:spPr>
          <a:xfrm>
            <a:off x="735515" y="809170"/>
            <a:ext cx="10627809" cy="461665"/>
          </a:xfrm>
          <a:prstGeom prst="rect">
            <a:avLst/>
          </a:prstGeom>
          <a:noFill/>
        </p:spPr>
        <p:txBody>
          <a:bodyPr wrap="square" lIns="91440" tIns="45720" rIns="91440" bIns="45720">
            <a:spAutoFit/>
          </a:bodyPr>
          <a:lstStyle/>
          <a:p>
            <a:r>
              <a:rPr lang="en-US" sz="2400" dirty="0">
                <a:ln w="0"/>
                <a:effectLst>
                  <a:outerShdw blurRad="38100" dist="19050" dir="2700000" algn="tl" rotWithShape="0">
                    <a:schemeClr val="dk1">
                      <a:alpha val="40000"/>
                    </a:schemeClr>
                  </a:outerShdw>
                </a:effectLst>
              </a:rPr>
              <a:t>After</a:t>
            </a:r>
            <a:r>
              <a:rPr lang="en-US" sz="2400" b="0" cap="none" spc="0" dirty="0">
                <a:ln w="0"/>
                <a:solidFill>
                  <a:schemeClr val="tx1"/>
                </a:solidFill>
                <a:effectLst>
                  <a:outerShdw blurRad="38100" dist="19050" dir="2700000" algn="tl" rotWithShape="0">
                    <a:schemeClr val="dk1">
                      <a:alpha val="40000"/>
                    </a:schemeClr>
                  </a:outerShdw>
                </a:effectLst>
              </a:rPr>
              <a:t> Tuning</a:t>
            </a:r>
          </a:p>
        </p:txBody>
      </p:sp>
      <p:pic>
        <p:nvPicPr>
          <p:cNvPr id="6" name="Picture 5">
            <a:extLst>
              <a:ext uri="{FF2B5EF4-FFF2-40B4-BE49-F238E27FC236}">
                <a16:creationId xmlns:a16="http://schemas.microsoft.com/office/drawing/2014/main" id="{12436644-090B-442F-9244-93B99B86725D}"/>
              </a:ext>
            </a:extLst>
          </p:cNvPr>
          <p:cNvPicPr>
            <a:picLocks noChangeAspect="1"/>
          </p:cNvPicPr>
          <p:nvPr/>
        </p:nvPicPr>
        <p:blipFill>
          <a:blip r:embed="rId3"/>
          <a:stretch>
            <a:fillRect/>
          </a:stretch>
        </p:blipFill>
        <p:spPr>
          <a:xfrm>
            <a:off x="2066924" y="1595617"/>
            <a:ext cx="6096001" cy="4822684"/>
          </a:xfrm>
          <a:prstGeom prst="rect">
            <a:avLst/>
          </a:prstGeom>
        </p:spPr>
      </p:pic>
    </p:spTree>
    <p:extLst>
      <p:ext uri="{BB962C8B-B14F-4D97-AF65-F5344CB8AC3E}">
        <p14:creationId xmlns:p14="http://schemas.microsoft.com/office/powerpoint/2010/main" val="2631819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1E806C-37A3-487B-AAC8-F236AD9EB2E1}"/>
              </a:ext>
            </a:extLst>
          </p:cNvPr>
          <p:cNvSpPr/>
          <p:nvPr/>
        </p:nvSpPr>
        <p:spPr>
          <a:xfrm>
            <a:off x="258631" y="221942"/>
            <a:ext cx="4124774" cy="443884"/>
          </a:xfrm>
          <a:prstGeom prst="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3200" b="1" dirty="0">
                <a:solidFill>
                  <a:schemeClr val="accent1"/>
                </a:solidFill>
              </a:rPr>
              <a:t>Tuning</a:t>
            </a:r>
          </a:p>
        </p:txBody>
      </p:sp>
      <p:sp>
        <p:nvSpPr>
          <p:cNvPr id="3" name="Rectangle 2">
            <a:extLst>
              <a:ext uri="{FF2B5EF4-FFF2-40B4-BE49-F238E27FC236}">
                <a16:creationId xmlns:a16="http://schemas.microsoft.com/office/drawing/2014/main" id="{4EACE0F8-4D95-4F6A-B13E-1036D0C80799}"/>
              </a:ext>
            </a:extLst>
          </p:cNvPr>
          <p:cNvSpPr/>
          <p:nvPr/>
        </p:nvSpPr>
        <p:spPr>
          <a:xfrm>
            <a:off x="735515" y="809170"/>
            <a:ext cx="10627809" cy="1692771"/>
          </a:xfrm>
          <a:prstGeom prst="rect">
            <a:avLst/>
          </a:prstGeom>
          <a:noFill/>
        </p:spPr>
        <p:txBody>
          <a:bodyPr wrap="square" lIns="91440" tIns="45720" rIns="91440" bIns="45720">
            <a:spAutoFit/>
          </a:bodyPr>
          <a:lstStyle/>
          <a:p>
            <a:r>
              <a:rPr lang="en-US" sz="2400" dirty="0">
                <a:ln w="0"/>
                <a:effectLst>
                  <a:outerShdw blurRad="38100" dist="19050" dir="2700000" algn="tl" rotWithShape="0">
                    <a:schemeClr val="dk1">
                      <a:alpha val="40000"/>
                    </a:schemeClr>
                  </a:outerShdw>
                </a:effectLst>
              </a:rPr>
              <a:t>The concept of tuning:</a:t>
            </a:r>
          </a:p>
          <a:p>
            <a:endParaRPr lang="en-US" sz="2000" dirty="0">
              <a:ln w="0"/>
              <a:effectLst>
                <a:outerShdw blurRad="38100" dist="19050" dir="2700000" algn="tl" rotWithShape="0">
                  <a:schemeClr val="dk1">
                    <a:alpha val="40000"/>
                  </a:schemeClr>
                </a:outerShdw>
              </a:effectLst>
            </a:endParaRPr>
          </a:p>
          <a:p>
            <a:r>
              <a:rPr lang="en-US" sz="2000" b="0" cap="none" spc="0" dirty="0">
                <a:ln w="0"/>
                <a:solidFill>
                  <a:schemeClr val="tx1"/>
                </a:solidFill>
                <a:effectLst>
                  <a:outerShdw blurRad="38100" dist="19050" dir="2700000" algn="tl" rotWithShape="0">
                    <a:schemeClr val="dk1">
                      <a:alpha val="40000"/>
                    </a:schemeClr>
                  </a:outerShdw>
                </a:effectLst>
              </a:rPr>
              <a:t>When we plot the usage graphic, we found that the feature ‘</a:t>
            </a:r>
            <a:r>
              <a:rPr lang="en-US" sz="2000" b="0" cap="none" spc="0" dirty="0" err="1">
                <a:ln w="0"/>
                <a:solidFill>
                  <a:schemeClr val="tx1"/>
                </a:solidFill>
                <a:effectLst>
                  <a:outerShdw blurRad="38100" dist="19050" dir="2700000" algn="tl" rotWithShape="0">
                    <a:schemeClr val="dk1">
                      <a:alpha val="40000"/>
                    </a:schemeClr>
                  </a:outerShdw>
                </a:effectLst>
              </a:rPr>
              <a:t>yr</a:t>
            </a:r>
            <a:r>
              <a:rPr lang="en-US" sz="2000" b="0" cap="none" spc="0" dirty="0">
                <a:ln w="0"/>
                <a:solidFill>
                  <a:schemeClr val="tx1"/>
                </a:solidFill>
                <a:effectLst>
                  <a:outerShdw blurRad="38100" dist="19050" dir="2700000" algn="tl" rotWithShape="0">
                    <a:schemeClr val="dk1">
                      <a:alpha val="40000"/>
                    </a:schemeClr>
                  </a:outerShdw>
                </a:effectLst>
              </a:rPr>
              <a:t>’ could be modified more details since there is the “month” feature in it, Therefore ,we redefined the </a:t>
            </a:r>
            <a:r>
              <a:rPr lang="en-US" sz="2000" b="0" cap="none" spc="0" dirty="0" err="1">
                <a:ln w="0"/>
                <a:solidFill>
                  <a:schemeClr val="tx1"/>
                </a:solidFill>
                <a:effectLst>
                  <a:outerShdw blurRad="38100" dist="19050" dir="2700000" algn="tl" rotWithShape="0">
                    <a:schemeClr val="dk1">
                      <a:alpha val="40000"/>
                    </a:schemeClr>
                  </a:outerShdw>
                </a:effectLst>
              </a:rPr>
              <a:t>yr</a:t>
            </a:r>
            <a:r>
              <a:rPr lang="en-US" sz="2000" b="0" cap="none" spc="0" dirty="0">
                <a:ln w="0"/>
                <a:solidFill>
                  <a:schemeClr val="tx1"/>
                </a:solidFill>
                <a:effectLst>
                  <a:outerShdw blurRad="38100" dist="19050" dir="2700000" algn="tl" rotWithShape="0">
                    <a:schemeClr val="dk1">
                      <a:alpha val="40000"/>
                    </a:schemeClr>
                  </a:outerShdw>
                </a:effectLst>
              </a:rPr>
              <a:t> columns </a:t>
            </a:r>
            <a:endParaRPr lang="en-US" b="0" cap="none" spc="0"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94AE305D-D9D7-45B7-A00D-7416E3894944}"/>
              </a:ext>
            </a:extLst>
          </p:cNvPr>
          <p:cNvPicPr>
            <a:picLocks noChangeAspect="1"/>
          </p:cNvPicPr>
          <p:nvPr/>
        </p:nvPicPr>
        <p:blipFill>
          <a:blip r:embed="rId2"/>
          <a:stretch>
            <a:fillRect/>
          </a:stretch>
        </p:blipFill>
        <p:spPr>
          <a:xfrm>
            <a:off x="1071563" y="3629386"/>
            <a:ext cx="3948112" cy="2684454"/>
          </a:xfrm>
          <a:prstGeom prst="rect">
            <a:avLst/>
          </a:prstGeom>
        </p:spPr>
      </p:pic>
      <p:pic>
        <p:nvPicPr>
          <p:cNvPr id="5" name="Picture 4">
            <a:extLst>
              <a:ext uri="{FF2B5EF4-FFF2-40B4-BE49-F238E27FC236}">
                <a16:creationId xmlns:a16="http://schemas.microsoft.com/office/drawing/2014/main" id="{F914D256-2AFB-4F87-B6C9-5C3EC33ABC8C}"/>
              </a:ext>
            </a:extLst>
          </p:cNvPr>
          <p:cNvPicPr>
            <a:picLocks noChangeAspect="1"/>
          </p:cNvPicPr>
          <p:nvPr/>
        </p:nvPicPr>
        <p:blipFill>
          <a:blip r:embed="rId3"/>
          <a:stretch>
            <a:fillRect/>
          </a:stretch>
        </p:blipFill>
        <p:spPr>
          <a:xfrm>
            <a:off x="6443662" y="3629386"/>
            <a:ext cx="4167187" cy="2819039"/>
          </a:xfrm>
          <a:prstGeom prst="rect">
            <a:avLst/>
          </a:prstGeom>
        </p:spPr>
      </p:pic>
      <p:pic>
        <p:nvPicPr>
          <p:cNvPr id="7" name="Picture 6">
            <a:extLst>
              <a:ext uri="{FF2B5EF4-FFF2-40B4-BE49-F238E27FC236}">
                <a16:creationId xmlns:a16="http://schemas.microsoft.com/office/drawing/2014/main" id="{BC41DD99-0353-4C45-8F23-86A699B56C0E}"/>
              </a:ext>
            </a:extLst>
          </p:cNvPr>
          <p:cNvPicPr>
            <a:picLocks noChangeAspect="1"/>
          </p:cNvPicPr>
          <p:nvPr/>
        </p:nvPicPr>
        <p:blipFill>
          <a:blip r:embed="rId4"/>
          <a:stretch>
            <a:fillRect/>
          </a:stretch>
        </p:blipFill>
        <p:spPr>
          <a:xfrm>
            <a:off x="699320" y="2461856"/>
            <a:ext cx="10571614" cy="1034930"/>
          </a:xfrm>
          <a:prstGeom prst="rect">
            <a:avLst/>
          </a:prstGeom>
        </p:spPr>
      </p:pic>
    </p:spTree>
    <p:extLst>
      <p:ext uri="{BB962C8B-B14F-4D97-AF65-F5344CB8AC3E}">
        <p14:creationId xmlns:p14="http://schemas.microsoft.com/office/powerpoint/2010/main" val="1520757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972936" y="1174536"/>
            <a:ext cx="2246128" cy="4508927"/>
          </a:xfrm>
          <a:prstGeom prst="rect">
            <a:avLst/>
          </a:prstGeom>
          <a:noFill/>
        </p:spPr>
        <p:txBody>
          <a:bodyPr wrap="none" rtlCol="0">
            <a:spAutoFit/>
          </a:bodyPr>
          <a:lstStyle/>
          <a:p>
            <a:r>
              <a:rPr lang="en-US" altLang="zh-CN" sz="28700" dirty="0">
                <a:solidFill>
                  <a:schemeClr val="bg1"/>
                </a:solidFill>
                <a:cs typeface="+mn-ea"/>
                <a:sym typeface="+mn-lt"/>
              </a:rPr>
              <a:t>6</a:t>
            </a:r>
            <a:endParaRPr lang="zh-CN" altLang="en-US" sz="28700" dirty="0">
              <a:solidFill>
                <a:schemeClr val="bg1"/>
              </a:solidFill>
              <a:cs typeface="+mn-ea"/>
              <a:sym typeface="+mn-lt"/>
            </a:endParaRPr>
          </a:p>
        </p:txBody>
      </p:sp>
      <p:sp>
        <p:nvSpPr>
          <p:cNvPr id="2" name="文本占位符 1"/>
          <p:cNvSpPr>
            <a:spLocks noGrp="1"/>
          </p:cNvSpPr>
          <p:nvPr>
            <p:ph type="body" sz="quarter" idx="11"/>
          </p:nvPr>
        </p:nvSpPr>
        <p:spPr>
          <a:xfrm>
            <a:off x="3884572" y="2980266"/>
            <a:ext cx="4422855" cy="897467"/>
          </a:xfrm>
        </p:spPr>
        <p:txBody>
          <a:bodyPr/>
          <a:lstStyle/>
          <a:p>
            <a:r>
              <a:rPr kumimoji="1" lang="en-US" altLang="zh-CN" dirty="0">
                <a:cs typeface="+mn-ea"/>
                <a:sym typeface="+mn-lt"/>
              </a:rPr>
              <a:t>Conclusion</a:t>
            </a:r>
            <a:r>
              <a:rPr kumimoji="1" lang="zh-CN" altLang="en-US" dirty="0">
                <a:cs typeface="+mn-ea"/>
                <a:sym typeface="+mn-lt"/>
              </a:rPr>
              <a:t> </a:t>
            </a:r>
          </a:p>
        </p:txBody>
      </p:sp>
    </p:spTree>
    <p:extLst>
      <p:ext uri="{BB962C8B-B14F-4D97-AF65-F5344CB8AC3E}">
        <p14:creationId xmlns:p14="http://schemas.microsoft.com/office/powerpoint/2010/main" val="189514641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69BB4E4-B817-49BE-BEFE-C6B95715DB21}"/>
              </a:ext>
            </a:extLst>
          </p:cNvPr>
          <p:cNvSpPr/>
          <p:nvPr/>
        </p:nvSpPr>
        <p:spPr>
          <a:xfrm>
            <a:off x="5811520" y="-28939"/>
            <a:ext cx="1767840" cy="5645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3"/>
          <p:cNvSpPr/>
          <p:nvPr/>
        </p:nvSpPr>
        <p:spPr>
          <a:xfrm>
            <a:off x="9218988" y="412779"/>
            <a:ext cx="5946023" cy="5943542"/>
          </a:xfrm>
          <a:prstGeom prst="arc">
            <a:avLst>
              <a:gd name="adj1" fmla="val 10758056"/>
              <a:gd name="adj2" fmla="val 16174588"/>
            </a:avLst>
          </a:prstGeom>
          <a:ln w="114300" cap="rnd">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cs typeface="+mn-ea"/>
              <a:sym typeface="+mn-lt"/>
            </a:endParaRPr>
          </a:p>
        </p:txBody>
      </p:sp>
      <p:sp>
        <p:nvSpPr>
          <p:cNvPr id="5" name="Arc 33"/>
          <p:cNvSpPr/>
          <p:nvPr/>
        </p:nvSpPr>
        <p:spPr>
          <a:xfrm flipV="1">
            <a:off x="9218988" y="412779"/>
            <a:ext cx="5946023" cy="5943542"/>
          </a:xfrm>
          <a:prstGeom prst="arc">
            <a:avLst>
              <a:gd name="adj1" fmla="val 10758056"/>
              <a:gd name="adj2" fmla="val 16174588"/>
            </a:avLst>
          </a:prstGeom>
          <a:ln w="11430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cs typeface="+mn-ea"/>
              <a:sym typeface="+mn-lt"/>
            </a:endParaRPr>
          </a:p>
        </p:txBody>
      </p:sp>
      <p:sp>
        <p:nvSpPr>
          <p:cNvPr id="6" name="Arc 33"/>
          <p:cNvSpPr/>
          <p:nvPr/>
        </p:nvSpPr>
        <p:spPr>
          <a:xfrm flipV="1">
            <a:off x="9218987" y="412779"/>
            <a:ext cx="5946023" cy="5943542"/>
          </a:xfrm>
          <a:prstGeom prst="arc">
            <a:avLst>
              <a:gd name="adj1" fmla="val 10758056"/>
              <a:gd name="adj2" fmla="val 16174588"/>
            </a:avLst>
          </a:prstGeom>
          <a:ln w="114300" cap="rnd">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cs typeface="+mn-ea"/>
              <a:sym typeface="+mn-lt"/>
            </a:endParaRPr>
          </a:p>
        </p:txBody>
      </p:sp>
      <p:sp>
        <p:nvSpPr>
          <p:cNvPr id="8" name="Text Placeholder 7">
            <a:extLst>
              <a:ext uri="{FF2B5EF4-FFF2-40B4-BE49-F238E27FC236}">
                <a16:creationId xmlns:a16="http://schemas.microsoft.com/office/drawing/2014/main" id="{5C52E407-22C9-4EDC-A511-DB627EB5C593}"/>
              </a:ext>
            </a:extLst>
          </p:cNvPr>
          <p:cNvSpPr>
            <a:spLocks noGrp="1"/>
          </p:cNvSpPr>
          <p:nvPr>
            <p:ph type="body" sz="quarter" idx="10"/>
          </p:nvPr>
        </p:nvSpPr>
        <p:spPr>
          <a:xfrm>
            <a:off x="685797" y="103141"/>
            <a:ext cx="6991846" cy="461434"/>
          </a:xfrm>
        </p:spPr>
        <p:txBody>
          <a:bodyPr/>
          <a:lstStyle/>
          <a:p>
            <a:r>
              <a:rPr lang="en-US" sz="3200" b="1" dirty="0"/>
              <a:t>Future research direction</a:t>
            </a:r>
          </a:p>
        </p:txBody>
      </p:sp>
      <p:sp>
        <p:nvSpPr>
          <p:cNvPr id="45" name="Content Placeholder 2">
            <a:extLst>
              <a:ext uri="{FF2B5EF4-FFF2-40B4-BE49-F238E27FC236}">
                <a16:creationId xmlns:a16="http://schemas.microsoft.com/office/drawing/2014/main" id="{90A9D3B4-268F-4D2B-807A-B1B71A8C6A26}"/>
              </a:ext>
            </a:extLst>
          </p:cNvPr>
          <p:cNvSpPr txBox="1">
            <a:spLocks/>
          </p:cNvSpPr>
          <p:nvPr/>
        </p:nvSpPr>
        <p:spPr>
          <a:xfrm>
            <a:off x="685797" y="1239520"/>
            <a:ext cx="8380786" cy="51168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r>
              <a:rPr lang="en-US" altLang="zh-CN" dirty="0"/>
              <a:t> </a:t>
            </a:r>
          </a:p>
          <a:p>
            <a:endParaRPr lang="en-US" altLang="zh-CN" dirty="0"/>
          </a:p>
          <a:p>
            <a:endParaRPr lang="zh-CN" altLang="en-US" dirty="0"/>
          </a:p>
        </p:txBody>
      </p:sp>
      <p:sp>
        <p:nvSpPr>
          <p:cNvPr id="10" name="Content Placeholder 2">
            <a:extLst>
              <a:ext uri="{FF2B5EF4-FFF2-40B4-BE49-F238E27FC236}">
                <a16:creationId xmlns:a16="http://schemas.microsoft.com/office/drawing/2014/main" id="{8EBD6F17-700D-49D1-9DF9-EB248C08B871}"/>
              </a:ext>
            </a:extLst>
          </p:cNvPr>
          <p:cNvSpPr txBox="1">
            <a:spLocks/>
          </p:cNvSpPr>
          <p:nvPr/>
        </p:nvSpPr>
        <p:spPr>
          <a:xfrm>
            <a:off x="685797" y="1264890"/>
            <a:ext cx="8810628" cy="481205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ln w="0"/>
                <a:solidFill>
                  <a:schemeClr val="bg1"/>
                </a:solidFill>
              </a:rPr>
              <a:t>According to the analysis, Capital Bikeshare needs to increase more bikes</a:t>
            </a:r>
          </a:p>
          <a:p>
            <a:r>
              <a:rPr lang="en-US" sz="3200" dirty="0">
                <a:ln w="0"/>
                <a:solidFill>
                  <a:schemeClr val="bg1"/>
                </a:solidFill>
              </a:rPr>
              <a:t>Capital Bikeshare could distribute bikes based on the next day’s weather</a:t>
            </a:r>
          </a:p>
          <a:p>
            <a:r>
              <a:rPr lang="en-US" sz="3200" dirty="0">
                <a:ln w="0"/>
                <a:solidFill>
                  <a:schemeClr val="bg1"/>
                </a:solidFill>
              </a:rPr>
              <a:t>When comes to holiday, Capital Bike could retrieve some bikes to prevent unnecessary damage</a:t>
            </a:r>
          </a:p>
          <a:p>
            <a:pPr marL="0" indent="0">
              <a:buFont typeface="Arial" panose="020B0604020202020204" pitchFamily="34" charset="0"/>
              <a:buNone/>
            </a:pPr>
            <a:endParaRPr lang="en-US" altLang="zh-CN" sz="3200" dirty="0">
              <a:solidFill>
                <a:schemeClr val="bg1"/>
              </a:solidFill>
            </a:endParaRPr>
          </a:p>
        </p:txBody>
      </p:sp>
    </p:spTree>
    <p:extLst>
      <p:ext uri="{BB962C8B-B14F-4D97-AF65-F5344CB8AC3E}">
        <p14:creationId xmlns:p14="http://schemas.microsoft.com/office/powerpoint/2010/main" val="3646093921"/>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69BB4E4-B817-49BE-BEFE-C6B95715DB21}"/>
              </a:ext>
            </a:extLst>
          </p:cNvPr>
          <p:cNvSpPr/>
          <p:nvPr/>
        </p:nvSpPr>
        <p:spPr>
          <a:xfrm>
            <a:off x="5811520" y="-28939"/>
            <a:ext cx="1767840" cy="5645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3"/>
          <p:cNvSpPr/>
          <p:nvPr/>
        </p:nvSpPr>
        <p:spPr>
          <a:xfrm>
            <a:off x="9218988" y="412779"/>
            <a:ext cx="5946023" cy="5943542"/>
          </a:xfrm>
          <a:prstGeom prst="arc">
            <a:avLst>
              <a:gd name="adj1" fmla="val 10758056"/>
              <a:gd name="adj2" fmla="val 16174588"/>
            </a:avLst>
          </a:prstGeom>
          <a:ln w="114300" cap="rnd">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cs typeface="+mn-ea"/>
              <a:sym typeface="+mn-lt"/>
            </a:endParaRPr>
          </a:p>
        </p:txBody>
      </p:sp>
      <p:sp>
        <p:nvSpPr>
          <p:cNvPr id="5" name="Arc 33"/>
          <p:cNvSpPr/>
          <p:nvPr/>
        </p:nvSpPr>
        <p:spPr>
          <a:xfrm flipV="1">
            <a:off x="9218988" y="412779"/>
            <a:ext cx="5946023" cy="5943542"/>
          </a:xfrm>
          <a:prstGeom prst="arc">
            <a:avLst>
              <a:gd name="adj1" fmla="val 10758056"/>
              <a:gd name="adj2" fmla="val 16174588"/>
            </a:avLst>
          </a:prstGeom>
          <a:ln w="11430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cs typeface="+mn-ea"/>
              <a:sym typeface="+mn-lt"/>
            </a:endParaRPr>
          </a:p>
        </p:txBody>
      </p:sp>
      <p:sp>
        <p:nvSpPr>
          <p:cNvPr id="6" name="Arc 33"/>
          <p:cNvSpPr/>
          <p:nvPr/>
        </p:nvSpPr>
        <p:spPr>
          <a:xfrm flipV="1">
            <a:off x="9218987" y="412779"/>
            <a:ext cx="5946023" cy="5943542"/>
          </a:xfrm>
          <a:prstGeom prst="arc">
            <a:avLst>
              <a:gd name="adj1" fmla="val 10758056"/>
              <a:gd name="adj2" fmla="val 16174588"/>
            </a:avLst>
          </a:prstGeom>
          <a:ln w="114300" cap="rnd">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cs typeface="+mn-ea"/>
              <a:sym typeface="+mn-lt"/>
            </a:endParaRPr>
          </a:p>
        </p:txBody>
      </p:sp>
      <p:sp>
        <p:nvSpPr>
          <p:cNvPr id="8" name="Text Placeholder 7">
            <a:extLst>
              <a:ext uri="{FF2B5EF4-FFF2-40B4-BE49-F238E27FC236}">
                <a16:creationId xmlns:a16="http://schemas.microsoft.com/office/drawing/2014/main" id="{5C52E407-22C9-4EDC-A511-DB627EB5C593}"/>
              </a:ext>
            </a:extLst>
          </p:cNvPr>
          <p:cNvSpPr>
            <a:spLocks noGrp="1"/>
          </p:cNvSpPr>
          <p:nvPr>
            <p:ph type="body" sz="quarter" idx="10"/>
          </p:nvPr>
        </p:nvSpPr>
        <p:spPr>
          <a:xfrm>
            <a:off x="685797" y="103141"/>
            <a:ext cx="6991846" cy="461434"/>
          </a:xfrm>
        </p:spPr>
        <p:txBody>
          <a:bodyPr/>
          <a:lstStyle/>
          <a:p>
            <a:r>
              <a:rPr lang="en-US" sz="3200" b="1" dirty="0"/>
              <a:t>Conclusion</a:t>
            </a:r>
          </a:p>
        </p:txBody>
      </p:sp>
      <p:sp>
        <p:nvSpPr>
          <p:cNvPr id="45" name="Content Placeholder 2">
            <a:extLst>
              <a:ext uri="{FF2B5EF4-FFF2-40B4-BE49-F238E27FC236}">
                <a16:creationId xmlns:a16="http://schemas.microsoft.com/office/drawing/2014/main" id="{90A9D3B4-268F-4D2B-807A-B1B71A8C6A26}"/>
              </a:ext>
            </a:extLst>
          </p:cNvPr>
          <p:cNvSpPr txBox="1">
            <a:spLocks/>
          </p:cNvSpPr>
          <p:nvPr/>
        </p:nvSpPr>
        <p:spPr>
          <a:xfrm>
            <a:off x="685797" y="1239520"/>
            <a:ext cx="8380786" cy="51168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r>
              <a:rPr lang="en-US" altLang="zh-CN" dirty="0"/>
              <a:t> </a:t>
            </a:r>
          </a:p>
          <a:p>
            <a:endParaRPr lang="en-US" altLang="zh-CN" dirty="0"/>
          </a:p>
          <a:p>
            <a:endParaRPr lang="zh-CN" altLang="en-US" dirty="0"/>
          </a:p>
        </p:txBody>
      </p:sp>
      <p:sp>
        <p:nvSpPr>
          <p:cNvPr id="10" name="Content Placeholder 2">
            <a:extLst>
              <a:ext uri="{FF2B5EF4-FFF2-40B4-BE49-F238E27FC236}">
                <a16:creationId xmlns:a16="http://schemas.microsoft.com/office/drawing/2014/main" id="{8EBD6F17-700D-49D1-9DF9-EB248C08B871}"/>
              </a:ext>
            </a:extLst>
          </p:cNvPr>
          <p:cNvSpPr txBox="1">
            <a:spLocks/>
          </p:cNvSpPr>
          <p:nvPr/>
        </p:nvSpPr>
        <p:spPr>
          <a:xfrm>
            <a:off x="685797" y="1264890"/>
            <a:ext cx="8810628" cy="481205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solidFill>
                  <a:schemeClr val="bg1"/>
                </a:solidFill>
              </a:rPr>
              <a:t>Records more details information about the bike usages, such as length of use, rental distance, popular rent station, etc.</a:t>
            </a:r>
          </a:p>
          <a:p>
            <a:r>
              <a:rPr lang="en-US" altLang="zh-CN" sz="3200" dirty="0">
                <a:solidFill>
                  <a:schemeClr val="bg1"/>
                </a:solidFill>
              </a:rPr>
              <a:t>Collect daily news and confirm any special events during the recording period</a:t>
            </a:r>
          </a:p>
          <a:p>
            <a:r>
              <a:rPr lang="en-US" altLang="zh-CN" sz="3200" dirty="0">
                <a:solidFill>
                  <a:schemeClr val="bg1"/>
                </a:solidFill>
              </a:rPr>
              <a:t>Collect Capital Bikeshares daily distributing bikes data </a:t>
            </a:r>
          </a:p>
        </p:txBody>
      </p:sp>
    </p:spTree>
    <p:extLst>
      <p:ext uri="{BB962C8B-B14F-4D97-AF65-F5344CB8AC3E}">
        <p14:creationId xmlns:p14="http://schemas.microsoft.com/office/powerpoint/2010/main" val="2136575826"/>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972936" y="1174536"/>
            <a:ext cx="2246128" cy="4508927"/>
          </a:xfrm>
          <a:prstGeom prst="rect">
            <a:avLst/>
          </a:prstGeom>
          <a:noFill/>
        </p:spPr>
        <p:txBody>
          <a:bodyPr wrap="none" rtlCol="0">
            <a:spAutoFit/>
          </a:bodyPr>
          <a:lstStyle/>
          <a:p>
            <a:r>
              <a:rPr lang="en-US" altLang="zh-CN" sz="28700" dirty="0">
                <a:solidFill>
                  <a:schemeClr val="bg1"/>
                </a:solidFill>
                <a:cs typeface="+mn-ea"/>
                <a:sym typeface="+mn-lt"/>
              </a:rPr>
              <a:t>1</a:t>
            </a:r>
            <a:endParaRPr lang="zh-CN" altLang="en-US" sz="28700" dirty="0">
              <a:solidFill>
                <a:schemeClr val="bg1"/>
              </a:solidFill>
              <a:cs typeface="+mn-ea"/>
              <a:sym typeface="+mn-lt"/>
            </a:endParaRPr>
          </a:p>
        </p:txBody>
      </p:sp>
      <p:sp>
        <p:nvSpPr>
          <p:cNvPr id="2" name="文本占位符 1"/>
          <p:cNvSpPr>
            <a:spLocks noGrp="1"/>
          </p:cNvSpPr>
          <p:nvPr>
            <p:ph type="body" sz="quarter" idx="11"/>
          </p:nvPr>
        </p:nvSpPr>
        <p:spPr>
          <a:xfrm>
            <a:off x="3595012" y="2618315"/>
            <a:ext cx="5001975" cy="897467"/>
          </a:xfrm>
        </p:spPr>
        <p:txBody>
          <a:bodyPr/>
          <a:lstStyle/>
          <a:p>
            <a:r>
              <a:rPr lang="en-US" altLang="zh-CN" dirty="0">
                <a:cs typeface="+mn-ea"/>
                <a:sym typeface="+mn-lt"/>
              </a:rPr>
              <a:t>Research Introduction</a:t>
            </a:r>
            <a:endParaRPr lang="zh-CN" altLang="en-US" dirty="0">
              <a:cs typeface="+mn-ea"/>
              <a:sym typeface="+mn-lt"/>
            </a:endParaRPr>
          </a:p>
          <a:p>
            <a:endParaRPr lang="zh-CN" altLang="en-US" dirty="0">
              <a:cs typeface="+mn-ea"/>
              <a:sym typeface="+mn-lt"/>
            </a:endParaRPr>
          </a:p>
        </p:txBody>
      </p:sp>
    </p:spTree>
    <p:extLst>
      <p:ext uri="{BB962C8B-B14F-4D97-AF65-F5344CB8AC3E}">
        <p14:creationId xmlns:p14="http://schemas.microsoft.com/office/powerpoint/2010/main" val="42661169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7428F7E-0922-4E7F-98A4-F798FF9AF071}"/>
              </a:ext>
            </a:extLst>
          </p:cNvPr>
          <p:cNvSpPr/>
          <p:nvPr/>
        </p:nvSpPr>
        <p:spPr>
          <a:xfrm>
            <a:off x="478506" y="9864"/>
            <a:ext cx="3568824" cy="443884"/>
          </a:xfrm>
          <a:prstGeom prst="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3200" b="1" dirty="0">
                <a:solidFill>
                  <a:schemeClr val="accent1"/>
                </a:solidFill>
              </a:rPr>
              <a:t>Introduction</a:t>
            </a:r>
          </a:p>
        </p:txBody>
      </p:sp>
      <p:sp>
        <p:nvSpPr>
          <p:cNvPr id="7" name="Rectangle 6">
            <a:extLst>
              <a:ext uri="{FF2B5EF4-FFF2-40B4-BE49-F238E27FC236}">
                <a16:creationId xmlns:a16="http://schemas.microsoft.com/office/drawing/2014/main" id="{1A06AD5C-3B30-4A07-BB5A-65DF71F7F6EB}"/>
              </a:ext>
            </a:extLst>
          </p:cNvPr>
          <p:cNvSpPr/>
          <p:nvPr/>
        </p:nvSpPr>
        <p:spPr>
          <a:xfrm>
            <a:off x="402306" y="626728"/>
            <a:ext cx="11714480" cy="2308324"/>
          </a:xfrm>
          <a:prstGeom prst="rect">
            <a:avLst/>
          </a:prstGeom>
          <a:noFill/>
        </p:spPr>
        <p:txBody>
          <a:bodyPr wrap="square" lIns="91440" tIns="45720" rIns="91440" bIns="45720">
            <a:spAutoFit/>
          </a:bodyPr>
          <a:lstStyle/>
          <a:p>
            <a:r>
              <a:rPr lang="en-US" sz="2400" dirty="0">
                <a:ln w="0"/>
                <a:effectLst>
                  <a:outerShdw blurRad="38100" dist="19050" dir="2700000" algn="tl" rotWithShape="0">
                    <a:schemeClr val="dk1">
                      <a:alpha val="40000"/>
                    </a:schemeClr>
                  </a:outerShdw>
                </a:effectLst>
              </a:rPr>
              <a:t>Until now, Capital Bikeshare has been operating for over 10 years. It provides public bicycle for people to satisfy different purposes (Last mile, bike tour, exercise, etc.) Because of the development of the city, Capital Bikeshare needs to consider expanding service locations and increasing the number of bikes. Thus, this analysis will build up a bike usage prediction model (based on daily) to provide data insight for The Capital Bikeshare. </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EDF53B7B-D5F3-497D-B197-E56176A98950}"/>
              </a:ext>
            </a:extLst>
          </p:cNvPr>
          <p:cNvSpPr/>
          <p:nvPr/>
        </p:nvSpPr>
        <p:spPr>
          <a:xfrm>
            <a:off x="3140393" y="9864"/>
            <a:ext cx="920747" cy="5232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939D4C8-1B6F-4DA7-9280-92AF6543FDCA}"/>
              </a:ext>
            </a:extLst>
          </p:cNvPr>
          <p:cNvPicPr>
            <a:picLocks noChangeAspect="1"/>
          </p:cNvPicPr>
          <p:nvPr/>
        </p:nvPicPr>
        <p:blipFill>
          <a:blip r:embed="rId2"/>
          <a:stretch>
            <a:fillRect/>
          </a:stretch>
        </p:blipFill>
        <p:spPr>
          <a:xfrm>
            <a:off x="800100" y="3028696"/>
            <a:ext cx="9934575" cy="3639630"/>
          </a:xfrm>
          <a:prstGeom prst="rect">
            <a:avLst/>
          </a:prstGeom>
        </p:spPr>
      </p:pic>
    </p:spTree>
    <p:extLst>
      <p:ext uri="{BB962C8B-B14F-4D97-AF65-F5344CB8AC3E}">
        <p14:creationId xmlns:p14="http://schemas.microsoft.com/office/powerpoint/2010/main" val="643216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4FB5CAC-DE42-4974-BC82-121C4387FE60}"/>
              </a:ext>
            </a:extLst>
          </p:cNvPr>
          <p:cNvSpPr/>
          <p:nvPr/>
        </p:nvSpPr>
        <p:spPr>
          <a:xfrm>
            <a:off x="486962" y="0"/>
            <a:ext cx="6564078" cy="443884"/>
          </a:xfrm>
          <a:prstGeom prst="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3200" b="1" dirty="0">
                <a:solidFill>
                  <a:schemeClr val="accent1"/>
                </a:solidFill>
              </a:rPr>
              <a:t>Introduction </a:t>
            </a:r>
          </a:p>
        </p:txBody>
      </p:sp>
      <p:sp>
        <p:nvSpPr>
          <p:cNvPr id="7" name="Rectangle 6">
            <a:extLst>
              <a:ext uri="{FF2B5EF4-FFF2-40B4-BE49-F238E27FC236}">
                <a16:creationId xmlns:a16="http://schemas.microsoft.com/office/drawing/2014/main" id="{68714A3C-85AE-48C9-8139-12C7ED880D46}"/>
              </a:ext>
            </a:extLst>
          </p:cNvPr>
          <p:cNvSpPr/>
          <p:nvPr/>
        </p:nvSpPr>
        <p:spPr>
          <a:xfrm>
            <a:off x="402306" y="626728"/>
            <a:ext cx="11714480" cy="1200329"/>
          </a:xfrm>
          <a:prstGeom prst="rect">
            <a:avLst/>
          </a:prstGeom>
          <a:noFill/>
        </p:spPr>
        <p:txBody>
          <a:bodyPr wrap="square" lIns="91440" tIns="45720" rIns="91440" bIns="45720">
            <a:spAutoFit/>
          </a:bodyPr>
          <a:lstStyle/>
          <a:p>
            <a:r>
              <a:rPr lang="en-US" sz="2400" dirty="0">
                <a:ln w="0"/>
                <a:effectLst>
                  <a:outerShdw blurRad="38100" dist="19050" dir="2700000" algn="tl" rotWithShape="0">
                    <a:schemeClr val="dk1">
                      <a:alpha val="40000"/>
                    </a:schemeClr>
                  </a:outerShdw>
                </a:effectLst>
              </a:rPr>
              <a:t>Considering that there is only 731 records of data and our purpose is to predict the number of bikes usage, this research implements Linear Regression model in data analysis</a:t>
            </a:r>
            <a:endParaRPr lang="en-US" sz="2400" b="0" cap="none" spc="0" dirty="0">
              <a:ln w="0"/>
              <a:solidFill>
                <a:schemeClr val="tx1"/>
              </a:solidFill>
              <a:effectLst>
                <a:outerShdw blurRad="38100" dist="19050" dir="2700000" algn="tl" rotWithShape="0">
                  <a:schemeClr val="dk1">
                    <a:alpha val="40000"/>
                  </a:schemeClr>
                </a:outerShdw>
              </a:effectLst>
            </a:endParaRPr>
          </a:p>
        </p:txBody>
      </p:sp>
      <p:pic>
        <p:nvPicPr>
          <p:cNvPr id="2" name="Picture 1">
            <a:extLst>
              <a:ext uri="{FF2B5EF4-FFF2-40B4-BE49-F238E27FC236}">
                <a16:creationId xmlns:a16="http://schemas.microsoft.com/office/drawing/2014/main" id="{2EEF5474-0327-4663-B9DA-FD640EE1FF61}"/>
              </a:ext>
            </a:extLst>
          </p:cNvPr>
          <p:cNvPicPr>
            <a:picLocks noChangeAspect="1"/>
          </p:cNvPicPr>
          <p:nvPr/>
        </p:nvPicPr>
        <p:blipFill>
          <a:blip r:embed="rId3"/>
          <a:stretch>
            <a:fillRect/>
          </a:stretch>
        </p:blipFill>
        <p:spPr>
          <a:xfrm>
            <a:off x="486962" y="1847850"/>
            <a:ext cx="11229975" cy="1581150"/>
          </a:xfrm>
          <a:prstGeom prst="rect">
            <a:avLst/>
          </a:prstGeom>
        </p:spPr>
      </p:pic>
      <p:sp>
        <p:nvSpPr>
          <p:cNvPr id="8" name="Rectangle 7">
            <a:extLst>
              <a:ext uri="{FF2B5EF4-FFF2-40B4-BE49-F238E27FC236}">
                <a16:creationId xmlns:a16="http://schemas.microsoft.com/office/drawing/2014/main" id="{D8E5D22A-F869-40BF-968D-E761B787BD06}"/>
              </a:ext>
            </a:extLst>
          </p:cNvPr>
          <p:cNvSpPr/>
          <p:nvPr/>
        </p:nvSpPr>
        <p:spPr>
          <a:xfrm>
            <a:off x="402306" y="3587925"/>
            <a:ext cx="4893594" cy="2677656"/>
          </a:xfrm>
          <a:prstGeom prst="rect">
            <a:avLst/>
          </a:prstGeom>
          <a:noFill/>
        </p:spPr>
        <p:txBody>
          <a:bodyPr wrap="square" lIns="91440" tIns="45720" rIns="91440" bIns="45720">
            <a:spAutoFit/>
          </a:bodyPr>
          <a:lstStyle/>
          <a:p>
            <a:r>
              <a:rPr lang="en-US" sz="2400" dirty="0">
                <a:ln w="0"/>
                <a:effectLst>
                  <a:outerShdw blurRad="38100" dist="19050" dir="2700000" algn="tl" rotWithShape="0">
                    <a:schemeClr val="dk1">
                      <a:alpha val="40000"/>
                    </a:schemeClr>
                  </a:outerShdw>
                </a:effectLst>
              </a:rPr>
              <a:t>Here are details about </a:t>
            </a:r>
          </a:p>
          <a:p>
            <a:r>
              <a:rPr lang="en-US" sz="2400" dirty="0">
                <a:ln w="0"/>
                <a:effectLst>
                  <a:outerShdw blurRad="38100" dist="19050" dir="2700000" algn="tl" rotWithShape="0">
                    <a:schemeClr val="dk1">
                      <a:alpha val="40000"/>
                    </a:schemeClr>
                  </a:outerShdw>
                </a:effectLst>
              </a:rPr>
              <a:t>the linear regression model </a:t>
            </a:r>
          </a:p>
          <a:p>
            <a:r>
              <a:rPr lang="en-US" sz="2400" dirty="0">
                <a:ln w="0"/>
                <a:effectLst>
                  <a:outerShdw blurRad="38100" dist="19050" dir="2700000" algn="tl" rotWithShape="0">
                    <a:schemeClr val="dk1">
                      <a:alpha val="40000"/>
                    </a:schemeClr>
                  </a:outerShdw>
                </a:effectLst>
              </a:rPr>
              <a:t>Parameters. In our model, </a:t>
            </a:r>
            <a:r>
              <a:rPr lang="en-US" sz="2400" dirty="0" err="1">
                <a:ln w="0"/>
                <a:solidFill>
                  <a:srgbClr val="FF0000"/>
                </a:solidFill>
                <a:effectLst>
                  <a:outerShdw blurRad="38100" dist="19050" dir="2700000" algn="tl" rotWithShape="0">
                    <a:schemeClr val="dk1">
                      <a:alpha val="40000"/>
                    </a:schemeClr>
                  </a:outerShdw>
                </a:effectLst>
              </a:rPr>
              <a:t>atemp</a:t>
            </a:r>
            <a:r>
              <a:rPr lang="en-US" sz="2400" dirty="0">
                <a:ln w="0"/>
                <a:effectLst>
                  <a:outerShdw blurRad="38100" dist="19050" dir="2700000" algn="tl" rotWithShape="0">
                    <a:schemeClr val="dk1">
                      <a:alpha val="40000"/>
                    </a:schemeClr>
                  </a:outerShdw>
                </a:effectLst>
              </a:rPr>
              <a:t>, </a:t>
            </a:r>
            <a:r>
              <a:rPr lang="en-US" sz="2400" dirty="0">
                <a:ln w="0"/>
                <a:solidFill>
                  <a:srgbClr val="FF0000"/>
                </a:solidFill>
                <a:effectLst>
                  <a:outerShdw blurRad="38100" dist="19050" dir="2700000" algn="tl" rotWithShape="0">
                    <a:schemeClr val="dk1">
                      <a:alpha val="40000"/>
                    </a:schemeClr>
                  </a:outerShdw>
                </a:effectLst>
              </a:rPr>
              <a:t>holiday</a:t>
            </a:r>
            <a:r>
              <a:rPr lang="en-US" sz="2400" dirty="0">
                <a:ln w="0"/>
                <a:effectLst>
                  <a:outerShdw blurRad="38100" dist="19050" dir="2700000" algn="tl" rotWithShape="0">
                    <a:schemeClr val="dk1">
                      <a:alpha val="40000"/>
                    </a:schemeClr>
                  </a:outerShdw>
                </a:effectLst>
              </a:rPr>
              <a:t>, </a:t>
            </a:r>
            <a:r>
              <a:rPr lang="en-US" sz="2400" dirty="0">
                <a:ln w="0"/>
                <a:solidFill>
                  <a:srgbClr val="FF0000"/>
                </a:solidFill>
                <a:effectLst>
                  <a:outerShdw blurRad="38100" dist="19050" dir="2700000" algn="tl" rotWithShape="0">
                    <a:schemeClr val="dk1">
                      <a:alpha val="40000"/>
                    </a:schemeClr>
                  </a:outerShdw>
                </a:effectLst>
              </a:rPr>
              <a:t>hum</a:t>
            </a:r>
            <a:r>
              <a:rPr lang="en-US" sz="2400" dirty="0">
                <a:ln w="0"/>
                <a:effectLst>
                  <a:outerShdw blurRad="38100" dist="19050" dir="2700000" algn="tl" rotWithShape="0">
                    <a:schemeClr val="dk1">
                      <a:alpha val="40000"/>
                    </a:schemeClr>
                  </a:outerShdw>
                </a:effectLst>
              </a:rPr>
              <a:t>, </a:t>
            </a:r>
            <a:r>
              <a:rPr lang="en-US" sz="2400" dirty="0" err="1">
                <a:ln w="0"/>
                <a:solidFill>
                  <a:srgbClr val="FF0000"/>
                </a:solidFill>
                <a:effectLst>
                  <a:outerShdw blurRad="38100" dist="19050" dir="2700000" algn="tl" rotWithShape="0">
                    <a:schemeClr val="dk1">
                      <a:alpha val="40000"/>
                    </a:schemeClr>
                  </a:outerShdw>
                </a:effectLst>
              </a:rPr>
              <a:t>weathersit</a:t>
            </a:r>
            <a:r>
              <a:rPr lang="en-US" sz="2400" dirty="0">
                <a:ln w="0"/>
                <a:effectLst>
                  <a:outerShdw blurRad="38100" dist="19050" dir="2700000" algn="tl" rotWithShape="0">
                    <a:schemeClr val="dk1">
                      <a:alpha val="40000"/>
                    </a:schemeClr>
                  </a:outerShdw>
                </a:effectLst>
              </a:rPr>
              <a:t>, </a:t>
            </a:r>
            <a:r>
              <a:rPr lang="en-US" sz="2400" dirty="0">
                <a:ln w="0"/>
                <a:solidFill>
                  <a:srgbClr val="FF0000"/>
                </a:solidFill>
                <a:effectLst>
                  <a:outerShdw blurRad="38100" dist="19050" dir="2700000" algn="tl" rotWithShape="0">
                    <a:schemeClr val="dk1">
                      <a:alpha val="40000"/>
                    </a:schemeClr>
                  </a:outerShdw>
                </a:effectLst>
              </a:rPr>
              <a:t>windspeed</a:t>
            </a:r>
            <a:r>
              <a:rPr lang="en-US" sz="2400" dirty="0">
                <a:ln w="0"/>
                <a:effectLst>
                  <a:outerShdw blurRad="38100" dist="19050" dir="2700000" algn="tl" rotWithShape="0">
                    <a:schemeClr val="dk1">
                      <a:alpha val="40000"/>
                    </a:schemeClr>
                  </a:outerShdw>
                </a:effectLst>
              </a:rPr>
              <a:t>, </a:t>
            </a:r>
            <a:r>
              <a:rPr lang="en-US" sz="2400" dirty="0" err="1">
                <a:ln w="0"/>
                <a:solidFill>
                  <a:srgbClr val="FF0000"/>
                </a:solidFill>
                <a:effectLst>
                  <a:outerShdw blurRad="38100" dist="19050" dir="2700000" algn="tl" rotWithShape="0">
                    <a:schemeClr val="dk1">
                      <a:alpha val="40000"/>
                    </a:schemeClr>
                  </a:outerShdw>
                </a:effectLst>
              </a:rPr>
              <a:t>workingday</a:t>
            </a:r>
            <a:r>
              <a:rPr lang="en-US" sz="2400" dirty="0">
                <a:ln w="0"/>
                <a:effectLst>
                  <a:outerShdw blurRad="38100" dist="19050" dir="2700000" algn="tl" rotWithShape="0">
                    <a:schemeClr val="dk1">
                      <a:alpha val="40000"/>
                    </a:schemeClr>
                  </a:outerShdw>
                </a:effectLst>
              </a:rPr>
              <a:t>, and </a:t>
            </a:r>
            <a:r>
              <a:rPr lang="en-US" sz="2400" dirty="0" err="1">
                <a:ln w="0"/>
                <a:solidFill>
                  <a:srgbClr val="FF0000"/>
                </a:solidFill>
                <a:effectLst>
                  <a:outerShdw blurRad="38100" dist="19050" dir="2700000" algn="tl" rotWithShape="0">
                    <a:schemeClr val="dk1">
                      <a:alpha val="40000"/>
                    </a:schemeClr>
                  </a:outerShdw>
                </a:effectLst>
              </a:rPr>
              <a:t>yr</a:t>
            </a:r>
            <a:r>
              <a:rPr lang="en-US" sz="2400" dirty="0">
                <a:ln w="0"/>
                <a:effectLst>
                  <a:outerShdw blurRad="38100" dist="19050" dir="2700000" algn="tl" rotWithShape="0">
                    <a:schemeClr val="dk1">
                      <a:alpha val="40000"/>
                    </a:schemeClr>
                  </a:outerShdw>
                </a:effectLst>
              </a:rPr>
              <a:t> </a:t>
            </a:r>
            <a:r>
              <a:rPr lang="en-US" altLang="zh-CN" sz="2400" dirty="0">
                <a:ln w="0"/>
                <a:effectLst>
                  <a:outerShdw blurRad="38100" dist="19050" dir="2700000" algn="tl" rotWithShape="0">
                    <a:schemeClr val="dk1">
                      <a:alpha val="40000"/>
                    </a:schemeClr>
                  </a:outerShdw>
                </a:effectLst>
              </a:rPr>
              <a:t>would impact the prediction result</a:t>
            </a:r>
            <a:endParaRPr lang="en-US" sz="2400" dirty="0">
              <a:ln w="0"/>
              <a:effectLst>
                <a:outerShdw blurRad="38100" dist="19050" dir="2700000" algn="tl" rotWithShape="0">
                  <a:schemeClr val="dk1">
                    <a:alpha val="40000"/>
                  </a:schemeClr>
                </a:outerShdw>
              </a:effectLst>
            </a:endParaRPr>
          </a:p>
        </p:txBody>
      </p:sp>
      <p:pic>
        <p:nvPicPr>
          <p:cNvPr id="3" name="Picture 2">
            <a:extLst>
              <a:ext uri="{FF2B5EF4-FFF2-40B4-BE49-F238E27FC236}">
                <a16:creationId xmlns:a16="http://schemas.microsoft.com/office/drawing/2014/main" id="{E7D3B00D-5928-449B-9B2A-BD24BDEED013}"/>
              </a:ext>
            </a:extLst>
          </p:cNvPr>
          <p:cNvPicPr>
            <a:picLocks noChangeAspect="1"/>
          </p:cNvPicPr>
          <p:nvPr/>
        </p:nvPicPr>
        <p:blipFill>
          <a:blip r:embed="rId4"/>
          <a:stretch>
            <a:fillRect/>
          </a:stretch>
        </p:blipFill>
        <p:spPr>
          <a:xfrm>
            <a:off x="5355272" y="3616757"/>
            <a:ext cx="6296025" cy="2949274"/>
          </a:xfrm>
          <a:prstGeom prst="rect">
            <a:avLst/>
          </a:prstGeom>
        </p:spPr>
      </p:pic>
    </p:spTree>
    <p:extLst>
      <p:ext uri="{BB962C8B-B14F-4D97-AF65-F5344CB8AC3E}">
        <p14:creationId xmlns:p14="http://schemas.microsoft.com/office/powerpoint/2010/main" val="2813856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896736" y="1069761"/>
            <a:ext cx="2246128" cy="4508927"/>
          </a:xfrm>
          <a:prstGeom prst="rect">
            <a:avLst/>
          </a:prstGeom>
          <a:noFill/>
        </p:spPr>
        <p:txBody>
          <a:bodyPr wrap="none" rtlCol="0">
            <a:spAutoFit/>
          </a:bodyPr>
          <a:lstStyle/>
          <a:p>
            <a:r>
              <a:rPr lang="en-US" altLang="zh-CN" sz="28700" dirty="0">
                <a:solidFill>
                  <a:schemeClr val="bg1"/>
                </a:solidFill>
                <a:cs typeface="+mn-ea"/>
                <a:sym typeface="+mn-lt"/>
              </a:rPr>
              <a:t>2</a:t>
            </a:r>
            <a:endParaRPr lang="zh-CN" altLang="en-US" sz="28700" dirty="0">
              <a:solidFill>
                <a:schemeClr val="bg1"/>
              </a:solidFill>
              <a:cs typeface="+mn-ea"/>
              <a:sym typeface="+mn-lt"/>
            </a:endParaRPr>
          </a:p>
        </p:txBody>
      </p:sp>
      <p:sp>
        <p:nvSpPr>
          <p:cNvPr id="2" name="文本占位符 1"/>
          <p:cNvSpPr>
            <a:spLocks noGrp="1"/>
          </p:cNvSpPr>
          <p:nvPr>
            <p:ph type="body" sz="quarter" idx="11"/>
          </p:nvPr>
        </p:nvSpPr>
        <p:spPr>
          <a:xfrm>
            <a:off x="3504068" y="2462317"/>
            <a:ext cx="5031463" cy="1723814"/>
          </a:xfrm>
        </p:spPr>
        <p:txBody>
          <a:bodyPr/>
          <a:lstStyle/>
          <a:p>
            <a:r>
              <a:rPr lang="en-US" altLang="zh-CN" dirty="0">
                <a:cs typeface="+mn-ea"/>
                <a:sym typeface="+mn-lt"/>
              </a:rPr>
              <a:t>About </a:t>
            </a:r>
          </a:p>
          <a:p>
            <a:r>
              <a:rPr lang="en-US" altLang="zh-CN" dirty="0">
                <a:cs typeface="+mn-ea"/>
                <a:sym typeface="+mn-lt"/>
              </a:rPr>
              <a:t>The Dataset</a:t>
            </a:r>
            <a:endParaRPr lang="zh-CN" altLang="en-US" dirty="0">
              <a:cs typeface="+mn-ea"/>
              <a:sym typeface="+mn-lt"/>
            </a:endParaRPr>
          </a:p>
        </p:txBody>
      </p:sp>
    </p:spTree>
    <p:extLst>
      <p:ext uri="{BB962C8B-B14F-4D97-AF65-F5344CB8AC3E}">
        <p14:creationId xmlns:p14="http://schemas.microsoft.com/office/powerpoint/2010/main" val="266167394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23E211-45BA-411D-BADD-8CF8434BE0EB}"/>
              </a:ext>
            </a:extLst>
          </p:cNvPr>
          <p:cNvSpPr/>
          <p:nvPr/>
        </p:nvSpPr>
        <p:spPr>
          <a:xfrm>
            <a:off x="221331" y="221942"/>
            <a:ext cx="4743734" cy="443884"/>
          </a:xfrm>
          <a:prstGeom prst="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3200" b="1" dirty="0">
                <a:solidFill>
                  <a:schemeClr val="accent1"/>
                </a:solidFill>
              </a:rPr>
              <a:t>A</a:t>
            </a:r>
            <a:r>
              <a:rPr lang="en-US" altLang="zh-CN" sz="3200" b="1" dirty="0">
                <a:solidFill>
                  <a:schemeClr val="accent1"/>
                </a:solidFill>
              </a:rPr>
              <a:t>bout the dataset</a:t>
            </a:r>
            <a:endParaRPr lang="en-US" sz="3200" b="1" dirty="0">
              <a:solidFill>
                <a:schemeClr val="accent1"/>
              </a:solidFill>
            </a:endParaRPr>
          </a:p>
        </p:txBody>
      </p:sp>
      <p:sp>
        <p:nvSpPr>
          <p:cNvPr id="11" name="Rectangle 10">
            <a:extLst>
              <a:ext uri="{FF2B5EF4-FFF2-40B4-BE49-F238E27FC236}">
                <a16:creationId xmlns:a16="http://schemas.microsoft.com/office/drawing/2014/main" id="{9BA6CAB3-A10F-44C0-AB29-4D96CEBEABB3}"/>
              </a:ext>
            </a:extLst>
          </p:cNvPr>
          <p:cNvSpPr/>
          <p:nvPr/>
        </p:nvSpPr>
        <p:spPr>
          <a:xfrm>
            <a:off x="145131" y="864853"/>
            <a:ext cx="11714480" cy="1200329"/>
          </a:xfrm>
          <a:prstGeom prst="rect">
            <a:avLst/>
          </a:prstGeom>
          <a:noFill/>
        </p:spPr>
        <p:txBody>
          <a:bodyPr wrap="square" lIns="91440" tIns="45720" rIns="91440" bIns="45720">
            <a:spAutoFit/>
          </a:bodyPr>
          <a:lstStyle/>
          <a:p>
            <a:r>
              <a:rPr lang="en-US" sz="2400" dirty="0">
                <a:ln w="0"/>
                <a:effectLst>
                  <a:outerShdw blurRad="38100" dist="19050" dir="2700000" algn="tl" rotWithShape="0">
                    <a:schemeClr val="dk1">
                      <a:alpha val="40000"/>
                    </a:schemeClr>
                  </a:outerShdw>
                </a:effectLst>
              </a:rPr>
              <a:t>the dataset is download from UCI Machine Learning Repository (</a:t>
            </a:r>
            <a:r>
              <a:rPr lang="en-US" sz="2400" dirty="0">
                <a:ln w="0"/>
                <a:effectLst>
                  <a:outerShdw blurRad="38100" dist="19050" dir="2700000" algn="tl" rotWithShape="0">
                    <a:schemeClr val="dk1">
                      <a:alpha val="40000"/>
                    </a:schemeClr>
                  </a:outerShdw>
                </a:effectLst>
                <a:hlinkClick r:id="rId2"/>
              </a:rPr>
              <a:t>https://archive.ics.uci.edu/ml/datasets/bike+sharing+dataset</a:t>
            </a:r>
            <a:r>
              <a:rPr lang="en-US" sz="2400" dirty="0">
                <a:ln w="0"/>
                <a:effectLst>
                  <a:outerShdw blurRad="38100" dist="19050" dir="2700000" algn="tl" rotWithShape="0">
                    <a:schemeClr val="dk1">
                      <a:alpha val="40000"/>
                    </a:schemeClr>
                  </a:outerShdw>
                </a:effectLst>
              </a:rPr>
              <a:t>). It records 2011,and 2012 these two years’ data.</a:t>
            </a:r>
            <a:endParaRPr lang="en-US" sz="2400" b="0" cap="none" spc="0" dirty="0">
              <a:ln w="0"/>
              <a:solidFill>
                <a:schemeClr val="tx1"/>
              </a:solidFill>
              <a:effectLst>
                <a:outerShdw blurRad="38100" dist="19050" dir="2700000" algn="tl" rotWithShape="0">
                  <a:schemeClr val="dk1">
                    <a:alpha val="40000"/>
                  </a:schemeClr>
                </a:outerShdw>
              </a:effectLst>
            </a:endParaRPr>
          </a:p>
        </p:txBody>
      </p:sp>
      <p:pic>
        <p:nvPicPr>
          <p:cNvPr id="2" name="Picture 1">
            <a:extLst>
              <a:ext uri="{FF2B5EF4-FFF2-40B4-BE49-F238E27FC236}">
                <a16:creationId xmlns:a16="http://schemas.microsoft.com/office/drawing/2014/main" id="{4939E201-4272-4291-8D1C-E38022B3402E}"/>
              </a:ext>
            </a:extLst>
          </p:cNvPr>
          <p:cNvPicPr>
            <a:picLocks noChangeAspect="1"/>
          </p:cNvPicPr>
          <p:nvPr/>
        </p:nvPicPr>
        <p:blipFill>
          <a:blip r:embed="rId3"/>
          <a:stretch>
            <a:fillRect/>
          </a:stretch>
        </p:blipFill>
        <p:spPr>
          <a:xfrm>
            <a:off x="340678" y="2180627"/>
            <a:ext cx="9003348" cy="2979981"/>
          </a:xfrm>
          <a:prstGeom prst="rect">
            <a:avLst/>
          </a:prstGeom>
        </p:spPr>
      </p:pic>
      <p:sp>
        <p:nvSpPr>
          <p:cNvPr id="15" name="Rectangle 14">
            <a:extLst>
              <a:ext uri="{FF2B5EF4-FFF2-40B4-BE49-F238E27FC236}">
                <a16:creationId xmlns:a16="http://schemas.microsoft.com/office/drawing/2014/main" id="{0A0415F8-1A93-49A6-AFD3-F90A912C332E}"/>
              </a:ext>
            </a:extLst>
          </p:cNvPr>
          <p:cNvSpPr/>
          <p:nvPr/>
        </p:nvSpPr>
        <p:spPr>
          <a:xfrm>
            <a:off x="238760" y="5481211"/>
            <a:ext cx="11714480" cy="830997"/>
          </a:xfrm>
          <a:prstGeom prst="rect">
            <a:avLst/>
          </a:prstGeom>
          <a:noFill/>
        </p:spPr>
        <p:txBody>
          <a:bodyPr wrap="square" lIns="91440" tIns="45720" rIns="91440" bIns="45720">
            <a:spAutoFit/>
          </a:bodyPr>
          <a:lstStyle/>
          <a:p>
            <a:r>
              <a:rPr lang="en-US" sz="2400" dirty="0">
                <a:ln w="0"/>
                <a:effectLst>
                  <a:outerShdw blurRad="38100" dist="19050" dir="2700000" algn="tl" rotWithShape="0">
                    <a:schemeClr val="dk1">
                      <a:alpha val="40000"/>
                    </a:schemeClr>
                  </a:outerShdw>
                </a:effectLst>
              </a:rPr>
              <a:t>And the original data comes from Capital Bikeshare Official website(http://capitalbikeshare.com/system-data)</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86015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74296E-7E18-40B9-A58E-64ABD09B469B}"/>
              </a:ext>
            </a:extLst>
          </p:cNvPr>
          <p:cNvSpPr/>
          <p:nvPr/>
        </p:nvSpPr>
        <p:spPr>
          <a:xfrm>
            <a:off x="134806" y="173157"/>
            <a:ext cx="3913319" cy="443884"/>
          </a:xfrm>
          <a:prstGeom prst="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3200" b="1" dirty="0">
                <a:solidFill>
                  <a:schemeClr val="accent1"/>
                </a:solidFill>
              </a:rPr>
              <a:t>About the Dataset</a:t>
            </a:r>
          </a:p>
        </p:txBody>
      </p:sp>
      <p:sp>
        <p:nvSpPr>
          <p:cNvPr id="10" name="Rectangle 9">
            <a:extLst>
              <a:ext uri="{FF2B5EF4-FFF2-40B4-BE49-F238E27FC236}">
                <a16:creationId xmlns:a16="http://schemas.microsoft.com/office/drawing/2014/main" id="{BD043999-9754-4216-B8E1-052A4745373C}"/>
              </a:ext>
            </a:extLst>
          </p:cNvPr>
          <p:cNvSpPr/>
          <p:nvPr/>
        </p:nvSpPr>
        <p:spPr>
          <a:xfrm>
            <a:off x="145131" y="864853"/>
            <a:ext cx="11714480" cy="461665"/>
          </a:xfrm>
          <a:prstGeom prst="rect">
            <a:avLst/>
          </a:prstGeom>
          <a:noFill/>
        </p:spPr>
        <p:txBody>
          <a:bodyPr wrap="square" lIns="91440" tIns="45720" rIns="91440" bIns="45720">
            <a:spAutoFit/>
          </a:bodyPr>
          <a:lstStyle/>
          <a:p>
            <a:r>
              <a:rPr lang="en-US" sz="2400" dirty="0">
                <a:ln w="0"/>
                <a:effectLst>
                  <a:outerShdw blurRad="38100" dist="19050" dir="2700000" algn="tl" rotWithShape="0">
                    <a:schemeClr val="dk1">
                      <a:alpha val="40000"/>
                    </a:schemeClr>
                  </a:outerShdw>
                </a:effectLst>
              </a:rPr>
              <a:t>Attributes in these dataset:</a:t>
            </a:r>
            <a:endParaRPr lang="en-US" sz="2400" b="0" cap="none" spc="0" dirty="0">
              <a:ln w="0"/>
              <a:solidFill>
                <a:schemeClr val="tx1"/>
              </a:solidFill>
              <a:effectLst>
                <a:outerShdw blurRad="38100" dist="19050" dir="2700000" algn="tl" rotWithShape="0">
                  <a:schemeClr val="dk1">
                    <a:alpha val="40000"/>
                  </a:schemeClr>
                </a:outerShdw>
              </a:effectLst>
            </a:endParaRPr>
          </a:p>
        </p:txBody>
      </p:sp>
      <p:pic>
        <p:nvPicPr>
          <p:cNvPr id="3" name="Picture 2">
            <a:extLst>
              <a:ext uri="{FF2B5EF4-FFF2-40B4-BE49-F238E27FC236}">
                <a16:creationId xmlns:a16="http://schemas.microsoft.com/office/drawing/2014/main" id="{0180DD10-B179-4A41-9BAA-25F1E7228184}"/>
              </a:ext>
            </a:extLst>
          </p:cNvPr>
          <p:cNvPicPr>
            <a:picLocks noChangeAspect="1"/>
          </p:cNvPicPr>
          <p:nvPr/>
        </p:nvPicPr>
        <p:blipFill>
          <a:blip r:embed="rId2"/>
          <a:stretch>
            <a:fillRect/>
          </a:stretch>
        </p:blipFill>
        <p:spPr>
          <a:xfrm>
            <a:off x="301658" y="1326518"/>
            <a:ext cx="11401425" cy="5067300"/>
          </a:xfrm>
          <a:prstGeom prst="rect">
            <a:avLst/>
          </a:prstGeom>
        </p:spPr>
      </p:pic>
    </p:spTree>
    <p:extLst>
      <p:ext uri="{BB962C8B-B14F-4D97-AF65-F5344CB8AC3E}">
        <p14:creationId xmlns:p14="http://schemas.microsoft.com/office/powerpoint/2010/main" val="899699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972936" y="1174536"/>
            <a:ext cx="2246128" cy="4508927"/>
          </a:xfrm>
          <a:prstGeom prst="rect">
            <a:avLst/>
          </a:prstGeom>
          <a:noFill/>
        </p:spPr>
        <p:txBody>
          <a:bodyPr wrap="none" rtlCol="0">
            <a:spAutoFit/>
          </a:bodyPr>
          <a:lstStyle/>
          <a:p>
            <a:r>
              <a:rPr lang="en-US" altLang="zh-CN" sz="28700" dirty="0">
                <a:solidFill>
                  <a:schemeClr val="bg1"/>
                </a:solidFill>
                <a:cs typeface="+mn-ea"/>
                <a:sym typeface="+mn-lt"/>
              </a:rPr>
              <a:t>3</a:t>
            </a:r>
            <a:endParaRPr lang="zh-CN" altLang="en-US" sz="28700" dirty="0">
              <a:solidFill>
                <a:schemeClr val="bg1"/>
              </a:solidFill>
              <a:cs typeface="+mn-ea"/>
              <a:sym typeface="+mn-lt"/>
            </a:endParaRPr>
          </a:p>
        </p:txBody>
      </p:sp>
      <p:sp>
        <p:nvSpPr>
          <p:cNvPr id="2" name="文本占位符 1"/>
          <p:cNvSpPr>
            <a:spLocks noGrp="1"/>
          </p:cNvSpPr>
          <p:nvPr>
            <p:ph type="body" sz="quarter" idx="11"/>
          </p:nvPr>
        </p:nvSpPr>
        <p:spPr>
          <a:xfrm>
            <a:off x="3205618" y="2167466"/>
            <a:ext cx="5780763" cy="1987974"/>
          </a:xfrm>
        </p:spPr>
        <p:txBody>
          <a:bodyPr/>
          <a:lstStyle/>
          <a:p>
            <a:r>
              <a:rPr lang="en-US" altLang="zh-CN" dirty="0">
                <a:cs typeface="+mn-ea"/>
                <a:sym typeface="+mn-lt"/>
              </a:rPr>
              <a:t>exploratory data analysis </a:t>
            </a:r>
          </a:p>
          <a:p>
            <a:r>
              <a:rPr lang="en-US" altLang="zh-CN" dirty="0">
                <a:cs typeface="+mn-ea"/>
                <a:sym typeface="+mn-lt"/>
              </a:rPr>
              <a:t>Analysis</a:t>
            </a:r>
            <a:endParaRPr lang="zh-CN" altLang="en-US" dirty="0">
              <a:cs typeface="+mn-ea"/>
              <a:sym typeface="+mn-lt"/>
            </a:endParaRPr>
          </a:p>
        </p:txBody>
      </p:sp>
    </p:spTree>
    <p:extLst>
      <p:ext uri="{BB962C8B-B14F-4D97-AF65-F5344CB8AC3E}">
        <p14:creationId xmlns:p14="http://schemas.microsoft.com/office/powerpoint/2010/main" val="114667178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theme/theme1.xml><?xml version="1.0" encoding="utf-8"?>
<a:theme xmlns:a="http://schemas.openxmlformats.org/drawingml/2006/main" name="模板页面">
  <a:themeElements>
    <a:clrScheme name="自定义 2">
      <a:dk1>
        <a:srgbClr val="000000"/>
      </a:dk1>
      <a:lt1>
        <a:srgbClr val="FFFFFF"/>
      </a:lt1>
      <a:dk2>
        <a:srgbClr val="010101"/>
      </a:dk2>
      <a:lt2>
        <a:srgbClr val="FFFFFF"/>
      </a:lt2>
      <a:accent1>
        <a:srgbClr val="FFC000"/>
      </a:accent1>
      <a:accent2>
        <a:srgbClr val="B2A32B"/>
      </a:accent2>
      <a:accent3>
        <a:srgbClr val="6EA8CC"/>
      </a:accent3>
      <a:accent4>
        <a:srgbClr val="BDE6FF"/>
      </a:accent4>
      <a:accent5>
        <a:srgbClr val="000000"/>
      </a:accent5>
      <a:accent6>
        <a:srgbClr val="FFE93D"/>
      </a:accent6>
      <a:hlink>
        <a:srgbClr val="0563C1"/>
      </a:hlink>
      <a:folHlink>
        <a:srgbClr val="954F72"/>
      </a:folHlink>
    </a:clrScheme>
    <a:fontScheme name="Temp">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1548836</TotalTime>
  <Words>747</Words>
  <Application>Microsoft Office PowerPoint</Application>
  <PresentationFormat>Widescreen</PresentationFormat>
  <Paragraphs>102</Paragraphs>
  <Slides>25</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微软雅黑</vt:lpstr>
      <vt:lpstr>等线</vt:lpstr>
      <vt:lpstr>Arial</vt:lpstr>
      <vt:lpstr>Calibri</vt:lpstr>
      <vt:lpstr>Century Gothic</vt:lpstr>
      <vt:lpstr>Segoe UI Light</vt:lpstr>
      <vt:lpstr>模板页面</vt:lpstr>
      <vt:lpstr>OfficePLUS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 </cp:lastModifiedBy>
  <cp:revision>140</cp:revision>
  <dcterms:created xsi:type="dcterms:W3CDTF">2015-08-18T02:51:41Z</dcterms:created>
  <dcterms:modified xsi:type="dcterms:W3CDTF">2020-06-07T04:43:01Z</dcterms:modified>
  <cp:category/>
</cp:coreProperties>
</file>