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69" r:id="rId4"/>
    <p:sldId id="270" r:id="rId5"/>
    <p:sldId id="261" r:id="rId6"/>
    <p:sldId id="266" r:id="rId7"/>
    <p:sldId id="268" r:id="rId8"/>
    <p:sldId id="263" r:id="rId9"/>
    <p:sldId id="260" r:id="rId10"/>
    <p:sldId id="267" r:id="rId11"/>
    <p:sldId id="264" r:id="rId12"/>
    <p:sldId id="265" r:id="rId13"/>
    <p:sldId id="275"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00"/>
    <a:srgbClr val="00CCFF"/>
    <a:srgbClr val="FCF600"/>
    <a:srgbClr val="FCCD04"/>
    <a:srgbClr val="E78B03"/>
    <a:srgbClr val="F8FE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7" d="100"/>
          <a:sy n="77" d="100"/>
        </p:scale>
        <p:origin x="86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BA4EF4-1C8D-42EF-8106-4ADA9EEBCC98}"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F874F-5D86-472B-B4FC-AE7CDEDAD7B1}" type="slidenum">
              <a:rPr lang="en-US" smtClean="0"/>
              <a:t>‹#›</a:t>
            </a:fld>
            <a:endParaRPr lang="en-US"/>
          </a:p>
        </p:txBody>
      </p:sp>
    </p:spTree>
    <p:extLst>
      <p:ext uri="{BB962C8B-B14F-4D97-AF65-F5344CB8AC3E}">
        <p14:creationId xmlns:p14="http://schemas.microsoft.com/office/powerpoint/2010/main" val="131920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4F874F-5D86-472B-B4FC-AE7CDEDAD7B1}" type="slidenum">
              <a:rPr lang="en-US" smtClean="0"/>
              <a:t>11</a:t>
            </a:fld>
            <a:endParaRPr lang="en-US"/>
          </a:p>
        </p:txBody>
      </p:sp>
    </p:spTree>
    <p:extLst>
      <p:ext uri="{BB962C8B-B14F-4D97-AF65-F5344CB8AC3E}">
        <p14:creationId xmlns:p14="http://schemas.microsoft.com/office/powerpoint/2010/main" val="96956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789C-4BBE-9FF4-E1D7-9EA6D96E6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E1F6F4-41B5-717A-656B-0AF17AC8D4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B47AE-9D50-3451-2721-0A86F1A666A4}"/>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5" name="Footer Placeholder 4">
            <a:extLst>
              <a:ext uri="{FF2B5EF4-FFF2-40B4-BE49-F238E27FC236}">
                <a16:creationId xmlns:a16="http://schemas.microsoft.com/office/drawing/2014/main" id="{0E658E41-65C0-F608-047B-A227BD9D2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2B69E-A8B0-D616-0D9B-686E9702E73D}"/>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382625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09F7-4014-43DC-266A-B1FD2A6106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37AA94-388E-DC1A-CB15-3ABD09E2D3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5E591-42A9-3D13-8637-EDD6E68BE819}"/>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5" name="Footer Placeholder 4">
            <a:extLst>
              <a:ext uri="{FF2B5EF4-FFF2-40B4-BE49-F238E27FC236}">
                <a16:creationId xmlns:a16="http://schemas.microsoft.com/office/drawing/2014/main" id="{A7BBAD7D-4925-79FE-610D-F2D142AFA4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95B8A-B83A-7CAC-41CF-C4BEB86DD6FC}"/>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2178133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37A1CF-649F-A85A-D106-4AD8FE8E47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CBF29-92ED-FD4C-DDAF-F9B36E0C77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F8399C-B969-423B-324F-50B27823D5AF}"/>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5" name="Footer Placeholder 4">
            <a:extLst>
              <a:ext uri="{FF2B5EF4-FFF2-40B4-BE49-F238E27FC236}">
                <a16:creationId xmlns:a16="http://schemas.microsoft.com/office/drawing/2014/main" id="{64A72A4C-1DD8-E90C-A7DB-196BAF422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595F3-17A4-9E48-7438-76976B2C2979}"/>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20921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9DDA-FAAC-7755-1771-21ED0D9EF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95FAA-CCB8-D049-72A8-E475568F17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7D3B4-B293-564A-4F6A-1C83DFC06A85}"/>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5" name="Footer Placeholder 4">
            <a:extLst>
              <a:ext uri="{FF2B5EF4-FFF2-40B4-BE49-F238E27FC236}">
                <a16:creationId xmlns:a16="http://schemas.microsoft.com/office/drawing/2014/main" id="{97F77BE2-83C0-E826-19F9-D757FE21F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19EB8-4591-A9F0-EA72-340FD615A7F6}"/>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67490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A7F3-AC01-11CA-9D52-5DD7645E8D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F104F-6730-F305-60DC-D632121BE3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F1C26A-7255-658A-C673-4A82A6CE304F}"/>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5" name="Footer Placeholder 4">
            <a:extLst>
              <a:ext uri="{FF2B5EF4-FFF2-40B4-BE49-F238E27FC236}">
                <a16:creationId xmlns:a16="http://schemas.microsoft.com/office/drawing/2014/main" id="{151A253C-AB61-B166-7FD0-BB917CF78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1572E-DC14-89B9-3E52-41A26BBA35AE}"/>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2429063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2E1E-7886-C732-1C2D-6DBF891FAC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9B36B-EFC6-83B4-4D78-F1C3F50E6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EA141-D12D-97C6-94E3-1AFB2512C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9E6F53-18D0-16CA-9D86-5BEDADA8A6F7}"/>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6" name="Footer Placeholder 5">
            <a:extLst>
              <a:ext uri="{FF2B5EF4-FFF2-40B4-BE49-F238E27FC236}">
                <a16:creationId xmlns:a16="http://schemas.microsoft.com/office/drawing/2014/main" id="{287E7EA4-7F65-086E-3292-4A71C7ECD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5746A7-B4F3-12DF-09E5-10859680C347}"/>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2933265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AF00-4FD5-F55E-0FA0-1F57A001CB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7E39D5-E9AF-E883-EED1-FBC2D54DB8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2114CE-0A1B-8274-CB02-E589B8F212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3CB4D5-5E8E-E8A6-1236-F9140F541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A22312-59A7-2AE5-0C2B-0A39B86855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C58FA0-C763-D150-2406-8F9290992C7E}"/>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8" name="Footer Placeholder 7">
            <a:extLst>
              <a:ext uri="{FF2B5EF4-FFF2-40B4-BE49-F238E27FC236}">
                <a16:creationId xmlns:a16="http://schemas.microsoft.com/office/drawing/2014/main" id="{5B22D36D-C8D2-5088-E4C4-E8043F6ACD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60E1F0-320F-1BFF-640A-9C0146295150}"/>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361384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05CC-984F-15D5-557F-D7673D8310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903337-1931-300E-06CA-018EFCB4D033}"/>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4" name="Footer Placeholder 3">
            <a:extLst>
              <a:ext uri="{FF2B5EF4-FFF2-40B4-BE49-F238E27FC236}">
                <a16:creationId xmlns:a16="http://schemas.microsoft.com/office/drawing/2014/main" id="{89595DCD-523B-84B3-739D-A54B42F734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4A57A7-62BE-7752-1FFE-40F3D24DCFA4}"/>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388954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6CF39-F801-5537-2148-2479EB4706E2}"/>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3" name="Footer Placeholder 2">
            <a:extLst>
              <a:ext uri="{FF2B5EF4-FFF2-40B4-BE49-F238E27FC236}">
                <a16:creationId xmlns:a16="http://schemas.microsoft.com/office/drawing/2014/main" id="{BA21CB4B-4202-2E33-5BB7-3845F2A5BF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577E0F-B5D7-6533-E805-4EDC3C9F0FD5}"/>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314025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B953C-FCE2-CDE2-4EE8-89534FCE1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460C9-F0AB-8235-8083-AE5326F907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556C2C-0990-7244-CA96-F047F62A6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9755-6A1A-4E11-9ABE-50EB009F8099}"/>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6" name="Footer Placeholder 5">
            <a:extLst>
              <a:ext uri="{FF2B5EF4-FFF2-40B4-BE49-F238E27FC236}">
                <a16:creationId xmlns:a16="http://schemas.microsoft.com/office/drawing/2014/main" id="{334B9E1B-0865-4D4A-0557-83C9957E4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F81F09-2D6D-7464-917C-0E6231795385}"/>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1382378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BFF48-5EBA-12E3-F4BC-1C852E7AD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4A5732-62C9-F4FD-2485-3E9B5A4DC4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25D8D4-6439-668B-6BBC-6FB87B62C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E340F-60B1-9EF9-A08E-3C7335E630A9}"/>
              </a:ext>
            </a:extLst>
          </p:cNvPr>
          <p:cNvSpPr>
            <a:spLocks noGrp="1"/>
          </p:cNvSpPr>
          <p:nvPr>
            <p:ph type="dt" sz="half" idx="10"/>
          </p:nvPr>
        </p:nvSpPr>
        <p:spPr/>
        <p:txBody>
          <a:bodyPr/>
          <a:lstStyle/>
          <a:p>
            <a:fld id="{EA1DD7AC-1FC6-4B99-904C-80F3676C85DF}" type="datetimeFigureOut">
              <a:rPr lang="en-US" smtClean="0"/>
              <a:t>7/8/2024</a:t>
            </a:fld>
            <a:endParaRPr lang="en-US"/>
          </a:p>
        </p:txBody>
      </p:sp>
      <p:sp>
        <p:nvSpPr>
          <p:cNvPr id="6" name="Footer Placeholder 5">
            <a:extLst>
              <a:ext uri="{FF2B5EF4-FFF2-40B4-BE49-F238E27FC236}">
                <a16:creationId xmlns:a16="http://schemas.microsoft.com/office/drawing/2014/main" id="{F6CA6A64-037F-CD5C-26A6-D8A7EEF0CF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FC6834-A3CB-A7D5-4426-CF6F5B467B9C}"/>
              </a:ext>
            </a:extLst>
          </p:cNvPr>
          <p:cNvSpPr>
            <a:spLocks noGrp="1"/>
          </p:cNvSpPr>
          <p:nvPr>
            <p:ph type="sldNum" sz="quarter" idx="12"/>
          </p:nvPr>
        </p:nvSpPr>
        <p:spPr/>
        <p:txBody>
          <a:bodyPr/>
          <a:lstStyle/>
          <a:p>
            <a:fld id="{4B8225A4-0BD6-438C-A090-75577B33063A}" type="slidenum">
              <a:rPr lang="en-US" smtClean="0"/>
              <a:t>‹#›</a:t>
            </a:fld>
            <a:endParaRPr lang="en-US"/>
          </a:p>
        </p:txBody>
      </p:sp>
    </p:spTree>
    <p:extLst>
      <p:ext uri="{BB962C8B-B14F-4D97-AF65-F5344CB8AC3E}">
        <p14:creationId xmlns:p14="http://schemas.microsoft.com/office/powerpoint/2010/main" val="332329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C1CBD2-A901-A182-2A46-64C81DEDC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4D7D9-F1F6-5CBE-DD92-E3AD61B98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9FFAB-779B-0BBB-9E0A-000BD500A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1DD7AC-1FC6-4B99-904C-80F3676C85DF}" type="datetimeFigureOut">
              <a:rPr lang="en-US" smtClean="0"/>
              <a:t>7/8/2024</a:t>
            </a:fld>
            <a:endParaRPr lang="en-US"/>
          </a:p>
        </p:txBody>
      </p:sp>
      <p:sp>
        <p:nvSpPr>
          <p:cNvPr id="5" name="Footer Placeholder 4">
            <a:extLst>
              <a:ext uri="{FF2B5EF4-FFF2-40B4-BE49-F238E27FC236}">
                <a16:creationId xmlns:a16="http://schemas.microsoft.com/office/drawing/2014/main" id="{C93D9BF6-C725-2EEF-226E-4CE060A250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C860419-E4E1-1763-6EBC-66BB2572B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8225A4-0BD6-438C-A090-75577B33063A}" type="slidenum">
              <a:rPr lang="en-US" smtClean="0"/>
              <a:t>‹#›</a:t>
            </a:fld>
            <a:endParaRPr lang="en-US"/>
          </a:p>
        </p:txBody>
      </p:sp>
    </p:spTree>
    <p:extLst>
      <p:ext uri="{BB962C8B-B14F-4D97-AF65-F5344CB8AC3E}">
        <p14:creationId xmlns:p14="http://schemas.microsoft.com/office/powerpoint/2010/main" val="170817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2"/>
            </a:gs>
            <a:gs pos="0">
              <a:schemeClr val="accent2"/>
            </a:gs>
            <a:gs pos="55000">
              <a:schemeClr val="accent1">
                <a:lumMod val="50000"/>
                <a:lumOff val="50000"/>
              </a:schemeClr>
            </a:gs>
            <a:gs pos="44000">
              <a:srgbClr val="FCCD04"/>
            </a:gs>
            <a:gs pos="35000">
              <a:schemeClr val="accent1">
                <a:lumMod val="50000"/>
                <a:lumOff val="50000"/>
              </a:schemeClr>
            </a:gs>
            <a:gs pos="10000">
              <a:srgbClr val="FCCD04"/>
            </a:gs>
            <a:gs pos="67000">
              <a:srgbClr val="FCCD04"/>
            </a:gs>
            <a:gs pos="76000">
              <a:schemeClr val="accent1">
                <a:lumMod val="50000"/>
                <a:lumOff val="50000"/>
              </a:schemeClr>
            </a:gs>
            <a:gs pos="92000">
              <a:srgbClr val="FCCD04"/>
            </a:gs>
          </a:gsLst>
          <a:lin ang="16200000" scaled="1"/>
        </a:gra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0CAAFF9-872A-8F73-4ACC-C8CB77CE697D}"/>
              </a:ext>
            </a:extLst>
          </p:cNvPr>
          <p:cNvSpPr txBox="1"/>
          <p:nvPr/>
        </p:nvSpPr>
        <p:spPr>
          <a:xfrm>
            <a:off x="1504119" y="1153876"/>
            <a:ext cx="9899374" cy="1015663"/>
          </a:xfrm>
          <a:prstGeom prst="rect">
            <a:avLst/>
          </a:prstGeom>
          <a:solidFill>
            <a:schemeClr val="tx2">
              <a:lumMod val="10000"/>
              <a:lumOff val="90000"/>
            </a:schemeClr>
          </a:solidFill>
          <a:ln w="63500">
            <a:solidFill>
              <a:srgbClr val="00B0F0"/>
            </a:solidFill>
          </a:ln>
        </p:spPr>
        <p:txBody>
          <a:bodyPr wrap="square" rtlCol="0">
            <a:spAutoFit/>
          </a:bodyPr>
          <a:lstStyle/>
          <a:p>
            <a:r>
              <a:rPr lang="en-US" sz="6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Correlation of Median Age  </a:t>
            </a:r>
          </a:p>
        </p:txBody>
      </p:sp>
      <p:sp>
        <p:nvSpPr>
          <p:cNvPr id="11" name="TextBox 10">
            <a:extLst>
              <a:ext uri="{FF2B5EF4-FFF2-40B4-BE49-F238E27FC236}">
                <a16:creationId xmlns:a16="http://schemas.microsoft.com/office/drawing/2014/main" id="{ED1DE725-9871-60FC-E751-02D56D05999B}"/>
              </a:ext>
            </a:extLst>
          </p:cNvPr>
          <p:cNvSpPr txBox="1"/>
          <p:nvPr/>
        </p:nvSpPr>
        <p:spPr>
          <a:xfrm>
            <a:off x="2163125" y="3936832"/>
            <a:ext cx="7865743" cy="1015663"/>
          </a:xfrm>
          <a:prstGeom prst="rect">
            <a:avLst/>
          </a:prstGeom>
          <a:solidFill>
            <a:schemeClr val="tx2">
              <a:lumMod val="10000"/>
              <a:lumOff val="90000"/>
            </a:schemeClr>
          </a:solidFill>
          <a:ln w="63500">
            <a:solidFill>
              <a:srgbClr val="00B0F0"/>
            </a:solidFill>
          </a:ln>
        </p:spPr>
        <p:txBody>
          <a:bodyPr wrap="square" rtlCol="0">
            <a:spAutoFit/>
          </a:bodyPr>
          <a:lstStyle/>
          <a:p>
            <a:r>
              <a:rPr lang="en-US" sz="6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Demographic Factors</a:t>
            </a:r>
          </a:p>
        </p:txBody>
      </p:sp>
      <p:sp>
        <p:nvSpPr>
          <p:cNvPr id="14" name="TextBox 13">
            <a:extLst>
              <a:ext uri="{FF2B5EF4-FFF2-40B4-BE49-F238E27FC236}">
                <a16:creationId xmlns:a16="http://schemas.microsoft.com/office/drawing/2014/main" id="{5EC36180-935E-B982-BBDE-E54EAAC440C0}"/>
              </a:ext>
            </a:extLst>
          </p:cNvPr>
          <p:cNvSpPr txBox="1"/>
          <p:nvPr/>
        </p:nvSpPr>
        <p:spPr>
          <a:xfrm>
            <a:off x="5738189" y="2545354"/>
            <a:ext cx="715617" cy="1015663"/>
          </a:xfrm>
          <a:prstGeom prst="rect">
            <a:avLst/>
          </a:prstGeom>
          <a:solidFill>
            <a:schemeClr val="tx2">
              <a:lumMod val="10000"/>
              <a:lumOff val="90000"/>
            </a:schemeClr>
          </a:solidFill>
          <a:ln w="63500">
            <a:solidFill>
              <a:srgbClr val="00B0F0"/>
            </a:solidFill>
          </a:ln>
        </p:spPr>
        <p:txBody>
          <a:bodyPr wrap="square" rtlCol="0">
            <a:spAutoFit/>
          </a:bodyPr>
          <a:lstStyle/>
          <a:p>
            <a:r>
              <a:rPr lang="en-US" sz="6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&amp;</a:t>
            </a:r>
          </a:p>
        </p:txBody>
      </p:sp>
      <p:sp>
        <p:nvSpPr>
          <p:cNvPr id="20" name="TextBox 19">
            <a:extLst>
              <a:ext uri="{FF2B5EF4-FFF2-40B4-BE49-F238E27FC236}">
                <a16:creationId xmlns:a16="http://schemas.microsoft.com/office/drawing/2014/main" id="{E3E3D0E1-868B-443B-22A5-2484794B1F40}"/>
              </a:ext>
            </a:extLst>
          </p:cNvPr>
          <p:cNvSpPr txBox="1"/>
          <p:nvPr/>
        </p:nvSpPr>
        <p:spPr>
          <a:xfrm>
            <a:off x="4396405" y="5845145"/>
            <a:ext cx="3399182" cy="769441"/>
          </a:xfrm>
          <a:prstGeom prst="rect">
            <a:avLst/>
          </a:prstGeom>
          <a:noFill/>
        </p:spPr>
        <p:txBody>
          <a:bodyPr wrap="square" lIns="0" tIns="0" rIns="0" bIns="0" rtlCol="0" anchor="ctr" anchorCtr="0">
            <a:spAutoFit/>
          </a:bodyPr>
          <a:lstStyle/>
          <a:p>
            <a:r>
              <a:rPr lang="en-US" sz="3200" b="1" dirty="0">
                <a:solidFill>
                  <a:schemeClr val="accent6">
                    <a:lumMod val="75000"/>
                  </a:schemeClr>
                </a:solidFill>
                <a:latin typeface="Comic Sans MS" panose="030F0702030302020204" pitchFamily="66" charset="0"/>
              </a:rPr>
              <a:t>Daniel Cucinotta</a:t>
            </a:r>
          </a:p>
          <a:p>
            <a:endParaRPr lang="en-US" dirty="0"/>
          </a:p>
        </p:txBody>
      </p:sp>
    </p:spTree>
    <p:extLst>
      <p:ext uri="{BB962C8B-B14F-4D97-AF65-F5344CB8AC3E}">
        <p14:creationId xmlns:p14="http://schemas.microsoft.com/office/powerpoint/2010/main" val="250846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C642012-1C66-D1E4-DE37-D3A227356B20}"/>
              </a:ext>
            </a:extLst>
          </p:cNvPr>
          <p:cNvPicPr>
            <a:picLocks noChangeAspect="1"/>
          </p:cNvPicPr>
          <p:nvPr/>
        </p:nvPicPr>
        <p:blipFill>
          <a:blip r:embed="rId2"/>
          <a:stretch>
            <a:fillRect/>
          </a:stretch>
        </p:blipFill>
        <p:spPr>
          <a:xfrm>
            <a:off x="0" y="-1"/>
            <a:ext cx="12192000" cy="5471159"/>
          </a:xfrm>
          <a:prstGeom prst="rect">
            <a:avLst/>
          </a:prstGeom>
        </p:spPr>
      </p:pic>
      <p:pic>
        <p:nvPicPr>
          <p:cNvPr id="19" name="Picture 18">
            <a:extLst>
              <a:ext uri="{FF2B5EF4-FFF2-40B4-BE49-F238E27FC236}">
                <a16:creationId xmlns:a16="http://schemas.microsoft.com/office/drawing/2014/main" id="{E5C5FD4F-DEB1-A5C7-168B-810BB7DC56B0}"/>
              </a:ext>
            </a:extLst>
          </p:cNvPr>
          <p:cNvPicPr>
            <a:picLocks noChangeAspect="1"/>
          </p:cNvPicPr>
          <p:nvPr/>
        </p:nvPicPr>
        <p:blipFill>
          <a:blip r:embed="rId3"/>
          <a:stretch>
            <a:fillRect/>
          </a:stretch>
        </p:blipFill>
        <p:spPr>
          <a:xfrm>
            <a:off x="10083663" y="61705"/>
            <a:ext cx="2028825" cy="400050"/>
          </a:xfrm>
          <a:prstGeom prst="rect">
            <a:avLst/>
          </a:prstGeom>
        </p:spPr>
      </p:pic>
      <p:pic>
        <p:nvPicPr>
          <p:cNvPr id="21" name="Picture 20">
            <a:extLst>
              <a:ext uri="{FF2B5EF4-FFF2-40B4-BE49-F238E27FC236}">
                <a16:creationId xmlns:a16="http://schemas.microsoft.com/office/drawing/2014/main" id="{B80366DA-D059-D786-D191-6845F03FF43D}"/>
              </a:ext>
            </a:extLst>
          </p:cNvPr>
          <p:cNvPicPr>
            <a:picLocks noChangeAspect="1"/>
          </p:cNvPicPr>
          <p:nvPr/>
        </p:nvPicPr>
        <p:blipFill>
          <a:blip r:embed="rId4"/>
          <a:stretch>
            <a:fillRect/>
          </a:stretch>
        </p:blipFill>
        <p:spPr>
          <a:xfrm>
            <a:off x="6470168" y="52180"/>
            <a:ext cx="2505075" cy="409575"/>
          </a:xfrm>
          <a:prstGeom prst="rect">
            <a:avLst/>
          </a:prstGeom>
        </p:spPr>
      </p:pic>
      <p:sp>
        <p:nvSpPr>
          <p:cNvPr id="13" name="TextBox 12">
            <a:extLst>
              <a:ext uri="{FF2B5EF4-FFF2-40B4-BE49-F238E27FC236}">
                <a16:creationId xmlns:a16="http://schemas.microsoft.com/office/drawing/2014/main" id="{F5162EE7-431A-0CD1-7D05-6BCCAA091406}"/>
              </a:ext>
            </a:extLst>
          </p:cNvPr>
          <p:cNvSpPr txBox="1"/>
          <p:nvPr/>
        </p:nvSpPr>
        <p:spPr>
          <a:xfrm>
            <a:off x="0" y="5471159"/>
            <a:ext cx="12192000" cy="140038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The median age decreases from 49 (Japan) to 15 (Somalia); Japan has the highest median age and a low unemployment rate of 2.6%. A steady upslope for the unemployment rate (with many fluctuations) as the median age decreases. There are only 5 country unemployment rates less than the 2.6% (Japan) on the upward trend, and South Africa is a significant outlier (28.8%). 4 of the 6 lowest median age countries have greater than 14% unemployment; Somalia, has the lowest median age and the 2</a:t>
            </a:r>
            <a:r>
              <a:rPr lang="en-US" sz="1700" b="1" baseline="30000" dirty="0"/>
              <a:t>nd</a:t>
            </a:r>
            <a:r>
              <a:rPr lang="en-US" sz="1700" b="1" dirty="0"/>
              <a:t> highest unemployment rate (19.3% ). </a:t>
            </a:r>
          </a:p>
        </p:txBody>
      </p:sp>
    </p:spTree>
    <p:extLst>
      <p:ext uri="{BB962C8B-B14F-4D97-AF65-F5344CB8AC3E}">
        <p14:creationId xmlns:p14="http://schemas.microsoft.com/office/powerpoint/2010/main" val="1193025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E9EF80D-1C99-C5FB-78EF-D21E7522DA13}"/>
              </a:ext>
            </a:extLst>
          </p:cNvPr>
          <p:cNvSpPr txBox="1"/>
          <p:nvPr/>
        </p:nvSpPr>
        <p:spPr>
          <a:xfrm>
            <a:off x="2476870" y="26633"/>
            <a:ext cx="9641149" cy="430887"/>
          </a:xfrm>
          <a:prstGeom prst="rect">
            <a:avLst/>
          </a:prstGeom>
          <a:solidFill>
            <a:schemeClr val="tx2">
              <a:lumMod val="10000"/>
              <a:lumOff val="90000"/>
            </a:schemeClr>
          </a:solidFill>
          <a:ln w="41275">
            <a:solidFill>
              <a:schemeClr val="accent5">
                <a:lumMod val="60000"/>
                <a:lumOff val="40000"/>
              </a:schemeClr>
            </a:solidFill>
          </a:ln>
        </p:spPr>
        <p:txBody>
          <a:bodyPr wrap="square" rtlCol="0">
            <a:spAutoFit/>
          </a:bodyPr>
          <a:lstStyle/>
          <a:p>
            <a:r>
              <a:rPr lang="en-US" sz="2200" b="1" dirty="0">
                <a:solidFill>
                  <a:srgbClr val="FF0000"/>
                </a:solidFill>
                <a:latin typeface="Congenial" panose="020F0502020204030204" pitchFamily="2" charset="0"/>
              </a:rPr>
              <a:t>Top 10 Countries Population Growth by Unemployment and Median Age</a:t>
            </a:r>
          </a:p>
        </p:txBody>
      </p:sp>
      <p:pic>
        <p:nvPicPr>
          <p:cNvPr id="17" name="Picture 16">
            <a:extLst>
              <a:ext uri="{FF2B5EF4-FFF2-40B4-BE49-F238E27FC236}">
                <a16:creationId xmlns:a16="http://schemas.microsoft.com/office/drawing/2014/main" id="{5692113F-7038-2ED3-9092-80B5EA38D8D0}"/>
              </a:ext>
            </a:extLst>
          </p:cNvPr>
          <p:cNvPicPr>
            <a:picLocks noChangeAspect="1"/>
          </p:cNvPicPr>
          <p:nvPr/>
        </p:nvPicPr>
        <p:blipFill>
          <a:blip r:embed="rId3"/>
          <a:stretch>
            <a:fillRect/>
          </a:stretch>
        </p:blipFill>
        <p:spPr>
          <a:xfrm>
            <a:off x="0" y="0"/>
            <a:ext cx="12192000" cy="5991499"/>
          </a:xfrm>
          <a:prstGeom prst="rect">
            <a:avLst/>
          </a:prstGeom>
        </p:spPr>
      </p:pic>
      <p:sp>
        <p:nvSpPr>
          <p:cNvPr id="10" name="TextBox 9">
            <a:extLst>
              <a:ext uri="{FF2B5EF4-FFF2-40B4-BE49-F238E27FC236}">
                <a16:creationId xmlns:a16="http://schemas.microsoft.com/office/drawing/2014/main" id="{5E5DFFFC-D870-F823-CD2C-AD0F58DC535C}"/>
              </a:ext>
            </a:extLst>
          </p:cNvPr>
          <p:cNvSpPr txBox="1"/>
          <p:nvPr/>
        </p:nvSpPr>
        <p:spPr>
          <a:xfrm>
            <a:off x="0" y="5991499"/>
            <a:ext cx="12192000" cy="87716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The converging trend lines display a direct correlation of increasing population growth and unemployment rate with a decreasing median age. The upward unemployment slope has only 3 significant outliers; Sudan and Somalia are higher, and Nigeria is lower, comparatively. Luxembourg has the highest median age and is the fastest growing country in Europe.</a:t>
            </a:r>
          </a:p>
        </p:txBody>
      </p:sp>
      <p:sp>
        <p:nvSpPr>
          <p:cNvPr id="18" name="TextBox 17">
            <a:extLst>
              <a:ext uri="{FF2B5EF4-FFF2-40B4-BE49-F238E27FC236}">
                <a16:creationId xmlns:a16="http://schemas.microsoft.com/office/drawing/2014/main" id="{DFC9BAE3-B3DA-458D-CB54-66456EF0526A}"/>
              </a:ext>
            </a:extLst>
          </p:cNvPr>
          <p:cNvSpPr txBox="1"/>
          <p:nvPr/>
        </p:nvSpPr>
        <p:spPr>
          <a:xfrm>
            <a:off x="2476869" y="77634"/>
            <a:ext cx="9641149" cy="446276"/>
          </a:xfrm>
          <a:prstGeom prst="rect">
            <a:avLst/>
          </a:prstGeom>
          <a:solidFill>
            <a:schemeClr val="bg2"/>
          </a:solidFill>
          <a:ln w="28575">
            <a:solidFill>
              <a:srgbClr val="FF0000"/>
            </a:solidFill>
          </a:ln>
        </p:spPr>
        <p:txBody>
          <a:bodyPr wrap="square" rtlCol="0">
            <a:spAutoFit/>
          </a:bodyPr>
          <a:lstStyle/>
          <a:p>
            <a:r>
              <a:rPr lang="en-US" sz="2300" b="1" dirty="0">
                <a:solidFill>
                  <a:srgbClr val="0000FF"/>
                </a:solidFill>
              </a:rPr>
              <a:t>Top 10 Countries Population Growth by Unemployment and Median Age  </a:t>
            </a:r>
          </a:p>
        </p:txBody>
      </p:sp>
    </p:spTree>
    <p:extLst>
      <p:ext uri="{BB962C8B-B14F-4D97-AF65-F5344CB8AC3E}">
        <p14:creationId xmlns:p14="http://schemas.microsoft.com/office/powerpoint/2010/main" val="354300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0AFBF-2DA8-049C-474D-F5BB0C740D41}"/>
              </a:ext>
            </a:extLst>
          </p:cNvPr>
          <p:cNvSpPr txBox="1"/>
          <p:nvPr/>
        </p:nvSpPr>
        <p:spPr>
          <a:xfrm>
            <a:off x="3153052" y="0"/>
            <a:ext cx="5885895" cy="769441"/>
          </a:xfrm>
          <a:prstGeom prst="rect">
            <a:avLst/>
          </a:prstGeom>
          <a:noFill/>
        </p:spPr>
        <p:txBody>
          <a:bodyPr wrap="square" rtlCol="0">
            <a:spAutoFit/>
          </a:bodyPr>
          <a:lstStyle/>
          <a:p>
            <a:pPr algn="ctr"/>
            <a:r>
              <a:rPr lang="en-US" sz="4400" b="1" dirty="0">
                <a:solidFill>
                  <a:srgbClr val="0070C0"/>
                </a:solidFill>
              </a:rPr>
              <a:t>Analysis Summary</a:t>
            </a:r>
          </a:p>
        </p:txBody>
      </p:sp>
      <p:sp>
        <p:nvSpPr>
          <p:cNvPr id="3" name="TextBox 2">
            <a:extLst>
              <a:ext uri="{FF2B5EF4-FFF2-40B4-BE49-F238E27FC236}">
                <a16:creationId xmlns:a16="http://schemas.microsoft.com/office/drawing/2014/main" id="{47AFD7D6-5C77-D251-5F4A-68882782B7D0}"/>
              </a:ext>
            </a:extLst>
          </p:cNvPr>
          <p:cNvSpPr txBox="1"/>
          <p:nvPr/>
        </p:nvSpPr>
        <p:spPr>
          <a:xfrm>
            <a:off x="0" y="769441"/>
            <a:ext cx="12192000" cy="6019405"/>
          </a:xfrm>
          <a:prstGeom prst="rect">
            <a:avLst/>
          </a:prstGeom>
          <a:noFill/>
        </p:spPr>
        <p:txBody>
          <a:bodyPr wrap="square" rtlCol="0">
            <a:spAutoFit/>
          </a:bodyPr>
          <a:lstStyle/>
          <a:p>
            <a:r>
              <a:rPr lang="en-US" sz="2250" b="1" dirty="0"/>
              <a:t>There are several demographic factors that have a general interconnection with median age:</a:t>
            </a:r>
          </a:p>
          <a:p>
            <a:pPr marL="1200150" lvl="2" indent="-285750">
              <a:lnSpc>
                <a:spcPct val="150000"/>
              </a:lnSpc>
              <a:buFont typeface="Wingdings" panose="05000000000000000000" pitchFamily="2" charset="2"/>
              <a:buChar char="ü"/>
            </a:pPr>
            <a:r>
              <a:rPr lang="en-US" b="1" dirty="0"/>
              <a:t>Population - Increase in population, decrease in age.</a:t>
            </a:r>
          </a:p>
          <a:p>
            <a:pPr marL="1200150" lvl="2" indent="-285750">
              <a:lnSpc>
                <a:spcPct val="150000"/>
              </a:lnSpc>
              <a:buFont typeface="Wingdings" panose="05000000000000000000" pitchFamily="2" charset="2"/>
              <a:buChar char="ü"/>
            </a:pPr>
            <a:r>
              <a:rPr lang="en-US" b="1" dirty="0"/>
              <a:t>Area – I</a:t>
            </a:r>
            <a:r>
              <a:rPr lang="en-US" sz="1800" b="1" dirty="0"/>
              <a:t>ncrease in area, increase in age.</a:t>
            </a:r>
          </a:p>
          <a:p>
            <a:pPr marL="1200150" lvl="2" indent="-285750">
              <a:lnSpc>
                <a:spcPct val="150000"/>
              </a:lnSpc>
              <a:buFont typeface="Wingdings" panose="05000000000000000000" pitchFamily="2" charset="2"/>
              <a:buChar char="ü"/>
            </a:pPr>
            <a:r>
              <a:rPr lang="en-US" sz="1800" b="1" dirty="0"/>
              <a:t>GDP – Increase in GDP, decrease in age.</a:t>
            </a:r>
          </a:p>
          <a:p>
            <a:pPr marL="1200150" lvl="2" indent="-285750">
              <a:lnSpc>
                <a:spcPct val="150000"/>
              </a:lnSpc>
              <a:buFont typeface="Wingdings" panose="05000000000000000000" pitchFamily="2" charset="2"/>
              <a:buChar char="ü"/>
            </a:pPr>
            <a:r>
              <a:rPr lang="en-US" b="1" dirty="0"/>
              <a:t>Location – Japan, and countries located in Europe (central and western).</a:t>
            </a:r>
          </a:p>
          <a:p>
            <a:pPr marL="1200150" lvl="2" indent="-285750">
              <a:lnSpc>
                <a:spcPct val="150000"/>
              </a:lnSpc>
              <a:buFont typeface="Wingdings" panose="05000000000000000000" pitchFamily="2" charset="2"/>
              <a:buChar char="ü"/>
            </a:pPr>
            <a:r>
              <a:rPr lang="en-US" b="1" dirty="0"/>
              <a:t>Fertility Rate – Increase in age, increase in fertility (by age range).</a:t>
            </a:r>
          </a:p>
          <a:p>
            <a:pPr marL="1200150" lvl="2" indent="-285750">
              <a:lnSpc>
                <a:spcPct val="150000"/>
              </a:lnSpc>
              <a:buFont typeface="Wingdings" panose="05000000000000000000" pitchFamily="2" charset="2"/>
              <a:buChar char="ü"/>
            </a:pPr>
            <a:r>
              <a:rPr lang="en-US" b="1" dirty="0"/>
              <a:t>Income – Increase in age, increase in income (by age range).</a:t>
            </a:r>
          </a:p>
          <a:p>
            <a:pPr marL="1200150" lvl="2" indent="-285750">
              <a:lnSpc>
                <a:spcPct val="150000"/>
              </a:lnSpc>
              <a:buFont typeface="Wingdings" panose="05000000000000000000" pitchFamily="2" charset="2"/>
              <a:buChar char="ü"/>
            </a:pPr>
            <a:r>
              <a:rPr lang="en-US" sz="1800" b="1" dirty="0"/>
              <a:t>Unemployment – Increase in </a:t>
            </a:r>
            <a:r>
              <a:rPr lang="en-US" b="1" dirty="0"/>
              <a:t>unemployment, decrease in age.</a:t>
            </a:r>
          </a:p>
          <a:p>
            <a:pPr marL="1200150" lvl="2" indent="-285750">
              <a:lnSpc>
                <a:spcPct val="150000"/>
              </a:lnSpc>
              <a:buFont typeface="Wingdings" panose="05000000000000000000" pitchFamily="2" charset="2"/>
              <a:buChar char="ü"/>
            </a:pPr>
            <a:r>
              <a:rPr lang="en-US" sz="1800" b="1" dirty="0"/>
              <a:t>Population Gro</a:t>
            </a:r>
            <a:r>
              <a:rPr lang="en-US" b="1" dirty="0"/>
              <a:t>wth – Increase in population growth, decrease in age.</a:t>
            </a:r>
          </a:p>
          <a:p>
            <a:pPr marL="342900" indent="-342900">
              <a:lnSpc>
                <a:spcPct val="150000"/>
              </a:lnSpc>
              <a:buAutoNum type="arabicPeriod"/>
            </a:pPr>
            <a:r>
              <a:rPr lang="en-US" sz="2000" b="1" dirty="0"/>
              <a:t> Population: </a:t>
            </a:r>
            <a:endParaRPr lang="en-US" b="1" dirty="0"/>
          </a:p>
          <a:p>
            <a:pPr marL="1200150" lvl="2" indent="-285750">
              <a:lnSpc>
                <a:spcPct val="150000"/>
              </a:lnSpc>
              <a:buFont typeface="Arial" panose="020B0604020202020204" pitchFamily="34" charset="0"/>
              <a:buChar char="•"/>
            </a:pPr>
            <a:r>
              <a:rPr lang="en-US" b="1" dirty="0"/>
              <a:t>The 3 most populated countries are India, China, and the US, respectively, which have a median age range of 28 – 38. </a:t>
            </a:r>
          </a:p>
          <a:p>
            <a:pPr marL="1200150" lvl="2" indent="-285750">
              <a:lnSpc>
                <a:spcPct val="150000"/>
              </a:lnSpc>
              <a:buFont typeface="Arial" panose="020B0604020202020204" pitchFamily="34" charset="0"/>
              <a:buChar char="•"/>
            </a:pPr>
            <a:r>
              <a:rPr lang="en-US" b="1" dirty="0"/>
              <a:t>Brazil, Indonesia, Pakistan, and Nigeria all have populations greater than 200 million people and a low median age range of 17 – 34.</a:t>
            </a:r>
          </a:p>
        </p:txBody>
      </p:sp>
    </p:spTree>
    <p:extLst>
      <p:ext uri="{BB962C8B-B14F-4D97-AF65-F5344CB8AC3E}">
        <p14:creationId xmlns:p14="http://schemas.microsoft.com/office/powerpoint/2010/main" val="623378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0AFBF-2DA8-049C-474D-F5BB0C740D41}"/>
              </a:ext>
            </a:extLst>
          </p:cNvPr>
          <p:cNvSpPr txBox="1"/>
          <p:nvPr/>
        </p:nvSpPr>
        <p:spPr>
          <a:xfrm>
            <a:off x="3153052" y="0"/>
            <a:ext cx="5885895" cy="769441"/>
          </a:xfrm>
          <a:prstGeom prst="rect">
            <a:avLst/>
          </a:prstGeom>
          <a:noFill/>
        </p:spPr>
        <p:txBody>
          <a:bodyPr wrap="square" rtlCol="0">
            <a:spAutoFit/>
          </a:bodyPr>
          <a:lstStyle/>
          <a:p>
            <a:pPr algn="ctr"/>
            <a:r>
              <a:rPr lang="en-US" sz="4400" b="1" dirty="0">
                <a:solidFill>
                  <a:srgbClr val="0070C0"/>
                </a:solidFill>
              </a:rPr>
              <a:t>Analysis Summary</a:t>
            </a:r>
          </a:p>
        </p:txBody>
      </p:sp>
      <p:sp>
        <p:nvSpPr>
          <p:cNvPr id="3" name="TextBox 2">
            <a:extLst>
              <a:ext uri="{FF2B5EF4-FFF2-40B4-BE49-F238E27FC236}">
                <a16:creationId xmlns:a16="http://schemas.microsoft.com/office/drawing/2014/main" id="{47AFD7D6-5C77-D251-5F4A-68882782B7D0}"/>
              </a:ext>
            </a:extLst>
          </p:cNvPr>
          <p:cNvSpPr txBox="1"/>
          <p:nvPr/>
        </p:nvSpPr>
        <p:spPr>
          <a:xfrm>
            <a:off x="0" y="769441"/>
            <a:ext cx="12192000" cy="5392310"/>
          </a:xfrm>
          <a:prstGeom prst="rect">
            <a:avLst/>
          </a:prstGeom>
          <a:noFill/>
        </p:spPr>
        <p:txBody>
          <a:bodyPr wrap="square" rtlCol="0">
            <a:spAutoFit/>
          </a:bodyPr>
          <a:lstStyle/>
          <a:p>
            <a:pPr marL="342900" indent="-342900">
              <a:buAutoNum type="arabicPeriod" startAt="2"/>
            </a:pPr>
            <a:r>
              <a:rPr lang="en-US" sz="2000" b="1" dirty="0"/>
              <a:t>  </a:t>
            </a:r>
            <a:r>
              <a:rPr lang="en-US" sz="2000" b="1" u="sng" dirty="0"/>
              <a:t>Area</a:t>
            </a:r>
            <a:r>
              <a:rPr lang="en-US" sz="2000" b="1" dirty="0"/>
              <a:t>: </a:t>
            </a:r>
            <a:endParaRPr lang="en-US" b="1" dirty="0"/>
          </a:p>
          <a:p>
            <a:pPr marL="1200150" lvl="2" indent="-285750">
              <a:lnSpc>
                <a:spcPct val="150000"/>
              </a:lnSpc>
              <a:buFont typeface="Arial" panose="020B0604020202020204" pitchFamily="34" charset="0"/>
              <a:buChar char="•"/>
            </a:pPr>
            <a:r>
              <a:rPr lang="en-US" b="1" dirty="0"/>
              <a:t>Russia has the largest area of 6.5 million square miles and a median age of 39.</a:t>
            </a:r>
          </a:p>
          <a:p>
            <a:pPr marL="1200150" lvl="2" indent="-285750">
              <a:lnSpc>
                <a:spcPct val="150000"/>
              </a:lnSpc>
              <a:buFont typeface="Arial" panose="020B0604020202020204" pitchFamily="34" charset="0"/>
              <a:buChar char="•"/>
            </a:pPr>
            <a:r>
              <a:rPr lang="en-US" b="1" dirty="0"/>
              <a:t>The most populated country in the world is India (1.44 bn) and it is the 7</a:t>
            </a:r>
            <a:r>
              <a:rPr lang="en-US" b="1" baseline="30000" dirty="0"/>
              <a:t>th</a:t>
            </a:r>
            <a:r>
              <a:rPr lang="en-US" b="1" dirty="0"/>
              <a:t> largest by area (1/5</a:t>
            </a:r>
            <a:r>
              <a:rPr lang="en-US" b="1" baseline="30000" dirty="0"/>
              <a:t>th</a:t>
            </a:r>
            <a:r>
              <a:rPr lang="en-US" b="1" dirty="0"/>
              <a:t> the size of Russia), which can be </a:t>
            </a:r>
            <a:r>
              <a:rPr lang="en-US" sz="1800" b="1" dirty="0"/>
              <a:t>a resulting factor for the low median age of 28.</a:t>
            </a:r>
            <a:endParaRPr lang="en-US" b="1" dirty="0"/>
          </a:p>
          <a:p>
            <a:pPr marL="1200150" lvl="2" indent="-285750">
              <a:lnSpc>
                <a:spcPct val="150000"/>
              </a:lnSpc>
              <a:buFont typeface="Arial" panose="020B0604020202020204" pitchFamily="34" charset="0"/>
              <a:buChar char="•"/>
            </a:pPr>
            <a:r>
              <a:rPr lang="en-US" b="1" dirty="0"/>
              <a:t>China (2</a:t>
            </a:r>
            <a:r>
              <a:rPr lang="en-US" b="1" baseline="30000" dirty="0"/>
              <a:t>nd</a:t>
            </a:r>
            <a:r>
              <a:rPr lang="en-US" b="1" dirty="0"/>
              <a:t> largest population - 1.41 bn), Canada, US, and Australia have a median age range of 38 – 41 and approximately 1/2 the area of Russia.</a:t>
            </a:r>
          </a:p>
          <a:p>
            <a:pPr marL="457200" indent="-457200">
              <a:lnSpc>
                <a:spcPct val="150000"/>
              </a:lnSpc>
              <a:buAutoNum type="arabicPeriod" startAt="3"/>
            </a:pPr>
            <a:r>
              <a:rPr lang="en-US" sz="2000" b="1" u="sng" dirty="0"/>
              <a:t>GDP</a:t>
            </a:r>
            <a:r>
              <a:rPr lang="en-US" sz="2000" b="1" dirty="0"/>
              <a:t>:</a:t>
            </a:r>
          </a:p>
          <a:p>
            <a:pPr marL="1257300" lvl="2" indent="-342900">
              <a:lnSpc>
                <a:spcPct val="150000"/>
              </a:lnSpc>
              <a:buFont typeface="Arial" panose="020B0604020202020204" pitchFamily="34" charset="0"/>
              <a:buChar char="•"/>
            </a:pPr>
            <a:r>
              <a:rPr lang="en-US" b="1" dirty="0"/>
              <a:t>All top 10 highest GDP countries have a Median age range 38 – 49, except India (28). </a:t>
            </a:r>
          </a:p>
          <a:p>
            <a:pPr marL="1257300" lvl="2" indent="-342900">
              <a:lnSpc>
                <a:spcPct val="150000"/>
              </a:lnSpc>
              <a:buFont typeface="Arial" panose="020B0604020202020204" pitchFamily="34" charset="0"/>
              <a:buChar char="•"/>
            </a:pPr>
            <a:r>
              <a:rPr lang="en-US" b="1" dirty="0"/>
              <a:t>The top export from 5 of 12 countries by highest median age is cars.</a:t>
            </a:r>
          </a:p>
          <a:p>
            <a:pPr marL="1257300" lvl="2" indent="-342900">
              <a:lnSpc>
                <a:spcPct val="150000"/>
              </a:lnSpc>
              <a:buFont typeface="Arial" panose="020B0604020202020204" pitchFamily="34" charset="0"/>
              <a:buChar char="•"/>
            </a:pPr>
            <a:r>
              <a:rPr lang="en-US" b="1" dirty="0"/>
              <a:t>Petroleum is the top export from 4 of 10 countries by highest GDP, and China is also one of the worlds largest oil producers. All stages of petroleum production have direct negative effects and hazards for tradespersons as well as environmental toxicity, affecting living organisms within a proximity, resulting in increased illnesses, diseases, and deaths.</a:t>
            </a:r>
            <a:endParaRPr lang="en-US" sz="1800" b="1" dirty="0"/>
          </a:p>
        </p:txBody>
      </p:sp>
    </p:spTree>
    <p:extLst>
      <p:ext uri="{BB962C8B-B14F-4D97-AF65-F5344CB8AC3E}">
        <p14:creationId xmlns:p14="http://schemas.microsoft.com/office/powerpoint/2010/main" val="3262613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0AFBF-2DA8-049C-474D-F5BB0C740D41}"/>
              </a:ext>
            </a:extLst>
          </p:cNvPr>
          <p:cNvSpPr txBox="1"/>
          <p:nvPr/>
        </p:nvSpPr>
        <p:spPr>
          <a:xfrm>
            <a:off x="3153052" y="0"/>
            <a:ext cx="5885895" cy="769441"/>
          </a:xfrm>
          <a:prstGeom prst="rect">
            <a:avLst/>
          </a:prstGeom>
          <a:noFill/>
        </p:spPr>
        <p:txBody>
          <a:bodyPr wrap="square" rtlCol="0">
            <a:spAutoFit/>
          </a:bodyPr>
          <a:lstStyle/>
          <a:p>
            <a:pPr algn="ctr"/>
            <a:r>
              <a:rPr lang="en-US" sz="4400" b="1" dirty="0">
                <a:solidFill>
                  <a:srgbClr val="0070C0"/>
                </a:solidFill>
              </a:rPr>
              <a:t>Analysis Summary</a:t>
            </a:r>
          </a:p>
        </p:txBody>
      </p:sp>
      <p:sp>
        <p:nvSpPr>
          <p:cNvPr id="3" name="TextBox 2">
            <a:extLst>
              <a:ext uri="{FF2B5EF4-FFF2-40B4-BE49-F238E27FC236}">
                <a16:creationId xmlns:a16="http://schemas.microsoft.com/office/drawing/2014/main" id="{47AFD7D6-5C77-D251-5F4A-68882782B7D0}"/>
              </a:ext>
            </a:extLst>
          </p:cNvPr>
          <p:cNvSpPr txBox="1"/>
          <p:nvPr/>
        </p:nvSpPr>
        <p:spPr>
          <a:xfrm>
            <a:off x="0" y="769441"/>
            <a:ext cx="12192000" cy="5961697"/>
          </a:xfrm>
          <a:prstGeom prst="rect">
            <a:avLst/>
          </a:prstGeom>
          <a:noFill/>
        </p:spPr>
        <p:txBody>
          <a:bodyPr wrap="square" rtlCol="0">
            <a:spAutoFit/>
          </a:bodyPr>
          <a:lstStyle/>
          <a:p>
            <a:pPr marL="457200" indent="-457200">
              <a:buAutoNum type="arabicPeriod" startAt="4"/>
            </a:pPr>
            <a:r>
              <a:rPr lang="en-US" sz="2000" b="1" u="sng" dirty="0"/>
              <a:t>Location</a:t>
            </a:r>
            <a:r>
              <a:rPr lang="en-US" sz="2000" b="1" dirty="0"/>
              <a:t>:</a:t>
            </a:r>
          </a:p>
          <a:p>
            <a:pPr marL="1257300" lvl="2" indent="-342900">
              <a:lnSpc>
                <a:spcPct val="150000"/>
              </a:lnSpc>
              <a:buFont typeface="Arial" panose="020B0604020202020204" pitchFamily="34" charset="0"/>
              <a:buChar char="•"/>
            </a:pPr>
            <a:r>
              <a:rPr lang="en-US" b="1" dirty="0"/>
              <a:t>Japan has the highest median age in the world and is geographically isolated from the next 10 countries, which are all located in Europe, and more than half are situated around the Adriatic Sea region of the Mediterranean. </a:t>
            </a:r>
          </a:p>
          <a:p>
            <a:pPr marL="1257300" lvl="2" indent="-342900">
              <a:lnSpc>
                <a:spcPct val="150000"/>
              </a:lnSpc>
              <a:buFont typeface="Arial" panose="020B0604020202020204" pitchFamily="34" charset="0"/>
              <a:buChar char="•"/>
            </a:pPr>
            <a:r>
              <a:rPr lang="en-US" b="1" dirty="0"/>
              <a:t>Japan has an expansive latitude span of 32° - 45° N as well as 8 of the10 European countries are also within the range of 39° - 44° N.</a:t>
            </a:r>
          </a:p>
          <a:p>
            <a:pPr marL="457200" indent="-457200">
              <a:lnSpc>
                <a:spcPct val="150000"/>
              </a:lnSpc>
              <a:buAutoNum type="arabicPeriod" startAt="5"/>
            </a:pPr>
            <a:r>
              <a:rPr lang="en-US" sz="2000" b="1" u="sng" dirty="0"/>
              <a:t>Fertility Rate and Income</a:t>
            </a:r>
            <a:r>
              <a:rPr lang="en-US" sz="2000" b="1" dirty="0"/>
              <a:t>:</a:t>
            </a:r>
          </a:p>
          <a:p>
            <a:pPr marL="1200150" lvl="2" indent="-285750">
              <a:lnSpc>
                <a:spcPct val="150000"/>
              </a:lnSpc>
              <a:buFont typeface="Arial" panose="020B0604020202020204" pitchFamily="34" charset="0"/>
              <a:buChar char="•"/>
            </a:pPr>
            <a:r>
              <a:rPr lang="en-US" b="1" dirty="0"/>
              <a:t>An</a:t>
            </a:r>
            <a:r>
              <a:rPr lang="en-US" sz="1800" b="1" dirty="0"/>
              <a:t> associative relationship exists between the increase in age and the similitude of increasing fertility rate and income, relative to independent minimum and maximum age ranges / scales.</a:t>
            </a:r>
          </a:p>
          <a:p>
            <a:pPr marL="1200150" lvl="2" indent="-285750">
              <a:lnSpc>
                <a:spcPct val="150000"/>
              </a:lnSpc>
              <a:buFont typeface="Arial" panose="020B0604020202020204" pitchFamily="34" charset="0"/>
              <a:buChar char="•"/>
            </a:pPr>
            <a:r>
              <a:rPr lang="en-US" sz="1800" b="1" dirty="0"/>
              <a:t>The lowe</a:t>
            </a:r>
            <a:r>
              <a:rPr lang="en-US" b="1" dirty="0"/>
              <a:t>r median age range (15 – 24) is representative of African and Central Asian nations</a:t>
            </a:r>
            <a:r>
              <a:rPr lang="en-US" sz="1800" b="1" dirty="0"/>
              <a:t>, in which the fertility rate and income gradually ascend from ages 15 - 21, with both having the greatest increases at age 24 . </a:t>
            </a:r>
          </a:p>
          <a:p>
            <a:pPr marL="1200150" lvl="2" indent="-285750">
              <a:lnSpc>
                <a:spcPct val="150000"/>
              </a:lnSpc>
              <a:buFont typeface="Arial" panose="020B0604020202020204" pitchFamily="34" charset="0"/>
              <a:buChar char="•"/>
            </a:pPr>
            <a:r>
              <a:rPr lang="en-US" sz="1800" b="1" dirty="0"/>
              <a:t>The higher median age range (43 – 49) is representative of Japan and the European nations, in which t</a:t>
            </a:r>
            <a:r>
              <a:rPr lang="en-US" b="1" dirty="0"/>
              <a:t>he f</a:t>
            </a:r>
            <a:r>
              <a:rPr lang="en-US" sz="1800" b="1" dirty="0"/>
              <a:t>ertility rate increases steady from ages 43 – 45. The highest fertility rate plateaus for ages 46 – 49 (1.6%).</a:t>
            </a:r>
            <a:endParaRPr lang="en-US" b="1" dirty="0"/>
          </a:p>
        </p:txBody>
      </p:sp>
    </p:spTree>
    <p:extLst>
      <p:ext uri="{BB962C8B-B14F-4D97-AF65-F5344CB8AC3E}">
        <p14:creationId xmlns:p14="http://schemas.microsoft.com/office/powerpoint/2010/main" val="371038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0AFBF-2DA8-049C-474D-F5BB0C740D41}"/>
              </a:ext>
            </a:extLst>
          </p:cNvPr>
          <p:cNvSpPr txBox="1"/>
          <p:nvPr/>
        </p:nvSpPr>
        <p:spPr>
          <a:xfrm>
            <a:off x="3153052" y="0"/>
            <a:ext cx="5885895" cy="769441"/>
          </a:xfrm>
          <a:prstGeom prst="rect">
            <a:avLst/>
          </a:prstGeom>
          <a:noFill/>
        </p:spPr>
        <p:txBody>
          <a:bodyPr wrap="square" rtlCol="0">
            <a:spAutoFit/>
          </a:bodyPr>
          <a:lstStyle/>
          <a:p>
            <a:pPr algn="ctr"/>
            <a:r>
              <a:rPr lang="en-US" sz="4400" b="1" dirty="0">
                <a:solidFill>
                  <a:srgbClr val="0070C0"/>
                </a:solidFill>
              </a:rPr>
              <a:t>Analysis Summary</a:t>
            </a:r>
          </a:p>
        </p:txBody>
      </p:sp>
      <p:sp>
        <p:nvSpPr>
          <p:cNvPr id="3" name="TextBox 2">
            <a:extLst>
              <a:ext uri="{FF2B5EF4-FFF2-40B4-BE49-F238E27FC236}">
                <a16:creationId xmlns:a16="http://schemas.microsoft.com/office/drawing/2014/main" id="{47AFD7D6-5C77-D251-5F4A-68882782B7D0}"/>
              </a:ext>
            </a:extLst>
          </p:cNvPr>
          <p:cNvSpPr txBox="1"/>
          <p:nvPr/>
        </p:nvSpPr>
        <p:spPr>
          <a:xfrm>
            <a:off x="0" y="769441"/>
            <a:ext cx="12192000" cy="5064720"/>
          </a:xfrm>
          <a:prstGeom prst="rect">
            <a:avLst/>
          </a:prstGeom>
          <a:noFill/>
        </p:spPr>
        <p:txBody>
          <a:bodyPr wrap="square" rtlCol="0">
            <a:spAutoFit/>
          </a:bodyPr>
          <a:lstStyle/>
          <a:p>
            <a:pPr marL="457200" indent="-457200">
              <a:buAutoNum type="arabicPeriod" startAt="6"/>
            </a:pPr>
            <a:r>
              <a:rPr lang="en-US" sz="2000" b="1" u="sng" dirty="0"/>
              <a:t>Unemployment:</a:t>
            </a:r>
          </a:p>
          <a:p>
            <a:pPr marL="1200150" lvl="2" indent="-285750">
              <a:lnSpc>
                <a:spcPct val="150000"/>
              </a:lnSpc>
              <a:buFont typeface="Arial" panose="020B0604020202020204" pitchFamily="34" charset="0"/>
              <a:buChar char="•"/>
            </a:pPr>
            <a:r>
              <a:rPr lang="en-US" sz="1800" b="1" dirty="0"/>
              <a:t>There is an association between high unemployment rate and low median age. </a:t>
            </a:r>
          </a:p>
          <a:p>
            <a:pPr marL="1200150" lvl="2" indent="-285750">
              <a:lnSpc>
                <a:spcPct val="150000"/>
              </a:lnSpc>
              <a:buFont typeface="Arial" panose="020B0604020202020204" pitchFamily="34" charset="0"/>
              <a:buChar char="•"/>
            </a:pPr>
            <a:r>
              <a:rPr lang="en-US" sz="1800" b="1" dirty="0"/>
              <a:t>Somalia, Sudan, Iraq, and Afghanistan have a significantly low median age range of 15 – 20 years old. The unemployment rate in South Africa is more than 1/3</a:t>
            </a:r>
            <a:r>
              <a:rPr lang="en-US" sz="1800" b="1" baseline="30000" dirty="0"/>
              <a:t>rd</a:t>
            </a:r>
            <a:r>
              <a:rPr lang="en-US" sz="1800" b="1" dirty="0"/>
              <a:t> higher than Somalia, though nearly double the median age of 15 (youngest in the world). </a:t>
            </a:r>
          </a:p>
          <a:p>
            <a:pPr marL="1200150" lvl="2" indent="-285750">
              <a:lnSpc>
                <a:spcPct val="150000"/>
              </a:lnSpc>
              <a:buFont typeface="Arial" panose="020B0604020202020204" pitchFamily="34" charset="0"/>
              <a:buChar char="•"/>
            </a:pPr>
            <a:r>
              <a:rPr lang="en-US" b="1" dirty="0"/>
              <a:t>South Africa has a productive economic system, yet income and racial inequality are pervasive factors. Most of the top 10 countries by unemployment rate has endured terrorism, civil unrest, conflicts, and / or war, as well as, forced government and regime changes, such as Somalia, Sudan, Iraq, and Afghanistan, which results in dangerous living conditions and less jobs. </a:t>
            </a:r>
          </a:p>
          <a:p>
            <a:pPr marL="457200" indent="-457200">
              <a:lnSpc>
                <a:spcPct val="150000"/>
              </a:lnSpc>
              <a:buAutoNum type="arabicPeriod" startAt="7"/>
            </a:pPr>
            <a:r>
              <a:rPr lang="en-US" sz="2000" b="1" u="sng" dirty="0"/>
              <a:t>Population Growth:</a:t>
            </a:r>
          </a:p>
          <a:p>
            <a:pPr marL="1257300" lvl="2" indent="-342900">
              <a:lnSpc>
                <a:spcPct val="150000"/>
              </a:lnSpc>
              <a:buFont typeface="Arial" panose="020B0604020202020204" pitchFamily="34" charset="0"/>
              <a:buChar char="•"/>
            </a:pPr>
            <a:r>
              <a:rPr lang="en-US" b="1" dirty="0"/>
              <a:t>There is a direct correlation of increasing population growth and unemployment rate with a decreasing median age.</a:t>
            </a:r>
            <a:endParaRPr lang="en-US" sz="1600" b="1" dirty="0"/>
          </a:p>
        </p:txBody>
      </p:sp>
    </p:spTree>
    <p:extLst>
      <p:ext uri="{BB962C8B-B14F-4D97-AF65-F5344CB8AC3E}">
        <p14:creationId xmlns:p14="http://schemas.microsoft.com/office/powerpoint/2010/main" val="24526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accent5">
                <a:lumMod val="40000"/>
                <a:lumOff val="60000"/>
              </a:schemeClr>
            </a:gs>
            <a:gs pos="15000">
              <a:schemeClr val="accent5">
                <a:lumMod val="40000"/>
                <a:lumOff val="60000"/>
              </a:schemeClr>
            </a:gs>
            <a:gs pos="10000">
              <a:schemeClr val="accent3">
                <a:lumMod val="20000"/>
                <a:lumOff val="80000"/>
              </a:schemeClr>
            </a:gs>
            <a:gs pos="8000">
              <a:schemeClr val="accent3">
                <a:lumMod val="31000"/>
                <a:lumOff val="69000"/>
              </a:schemeClr>
            </a:gs>
            <a:gs pos="41000">
              <a:schemeClr val="accent3">
                <a:lumMod val="20000"/>
                <a:lumOff val="80000"/>
              </a:schemeClr>
            </a:gs>
            <a:gs pos="34000">
              <a:schemeClr val="accent5">
                <a:lumMod val="40000"/>
                <a:lumOff val="60000"/>
              </a:schemeClr>
            </a:gs>
            <a:gs pos="3000">
              <a:srgbClr val="00CCFF">
                <a:lumMod val="82000"/>
              </a:srgbClr>
            </a:gs>
            <a:gs pos="100000">
              <a:srgbClr val="00CCFF">
                <a:lumMod val="76000"/>
              </a:srgbClr>
            </a:gs>
            <a:gs pos="79000">
              <a:schemeClr val="accent5">
                <a:lumMod val="40000"/>
                <a:lumOff val="60000"/>
              </a:schemeClr>
            </a:gs>
            <a:gs pos="93000">
              <a:schemeClr val="accent3">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54A4A-FAD8-BB84-C517-192F1DCC7B82}"/>
              </a:ext>
            </a:extLst>
          </p:cNvPr>
          <p:cNvSpPr txBox="1"/>
          <p:nvPr/>
        </p:nvSpPr>
        <p:spPr>
          <a:xfrm>
            <a:off x="178903" y="827690"/>
            <a:ext cx="11827565" cy="2954655"/>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t>A custom dataset of demographic data was developed by scraping 9 webpages operated by 5 organizations; Wikipedia, Brittanica, CIA, </a:t>
            </a:r>
            <a:r>
              <a:rPr lang="en-US" sz="2200" b="1" dirty="0" err="1"/>
              <a:t>Worldometer</a:t>
            </a:r>
            <a:r>
              <a:rPr lang="en-US" sz="2200" b="1" dirty="0"/>
              <a:t>, and </a:t>
            </a:r>
            <a:r>
              <a:rPr lang="en-US" sz="2200" b="1" dirty="0" err="1"/>
              <a:t>Worlddata</a:t>
            </a:r>
            <a:r>
              <a:rPr lang="en-US" sz="2200" b="1" dirty="0"/>
              <a:t>. </a:t>
            </a:r>
          </a:p>
          <a:p>
            <a:pPr marL="171450" indent="-171450">
              <a:buFont typeface="Wingdings" panose="05000000000000000000" pitchFamily="2" charset="2"/>
              <a:buChar char="Ø"/>
            </a:pPr>
            <a:endParaRPr lang="en-US" sz="500" b="1" dirty="0"/>
          </a:p>
          <a:p>
            <a:pPr marL="342900" indent="-342900">
              <a:buFont typeface="Wingdings" panose="05000000000000000000" pitchFamily="2" charset="2"/>
              <a:buChar char="Ø"/>
            </a:pPr>
            <a:r>
              <a:rPr lang="en-US" sz="2200" b="1" dirty="0"/>
              <a:t>Raw data was extracted from each page using Python and transformed into tables utilizing Pandas </a:t>
            </a:r>
            <a:r>
              <a:rPr lang="en-US" sz="2200" b="1" dirty="0" err="1"/>
              <a:t>dataframes</a:t>
            </a:r>
            <a:r>
              <a:rPr lang="en-US" sz="2200" b="1" dirty="0"/>
              <a:t>. Data was manipulated and specific functions were devised to structure, clean, and merge all into a standardized dataset for export, as well as, visualizations within </a:t>
            </a:r>
            <a:r>
              <a:rPr lang="en-US" sz="2200" b="1" dirty="0" err="1"/>
              <a:t>Jupyter</a:t>
            </a:r>
            <a:r>
              <a:rPr lang="en-US" sz="2200" b="1" dirty="0"/>
              <a:t> Notebook.</a:t>
            </a:r>
          </a:p>
          <a:p>
            <a:pPr marL="171450" indent="-171450">
              <a:buFont typeface="Wingdings" panose="05000000000000000000" pitchFamily="2" charset="2"/>
              <a:buChar char="Ø"/>
            </a:pPr>
            <a:endParaRPr lang="en-US" sz="500" b="1" dirty="0"/>
          </a:p>
          <a:p>
            <a:pPr marL="342900" indent="-342900">
              <a:buFont typeface="Wingdings" panose="05000000000000000000" pitchFamily="2" charset="2"/>
              <a:buChar char="Ø"/>
            </a:pPr>
            <a:r>
              <a:rPr lang="en-US" sz="2200" b="1" dirty="0"/>
              <a:t>Power BI, Tableau, matplotlib, </a:t>
            </a:r>
            <a:r>
              <a:rPr lang="en-US" sz="2200" b="1" dirty="0" err="1"/>
              <a:t>Plotly</a:t>
            </a:r>
            <a:r>
              <a:rPr lang="en-US" sz="2200" b="1" dirty="0"/>
              <a:t>, and Excel were all employed to display a vast array of visualization types.</a:t>
            </a:r>
            <a:endParaRPr lang="en-US" sz="2200" dirty="0"/>
          </a:p>
        </p:txBody>
      </p:sp>
      <p:sp>
        <p:nvSpPr>
          <p:cNvPr id="3" name="TextBox 2">
            <a:extLst>
              <a:ext uri="{FF2B5EF4-FFF2-40B4-BE49-F238E27FC236}">
                <a16:creationId xmlns:a16="http://schemas.microsoft.com/office/drawing/2014/main" id="{D0AD700B-1326-A2F4-A56C-939BA79952C9}"/>
              </a:ext>
            </a:extLst>
          </p:cNvPr>
          <p:cNvSpPr txBox="1"/>
          <p:nvPr/>
        </p:nvSpPr>
        <p:spPr>
          <a:xfrm>
            <a:off x="4747380" y="119804"/>
            <a:ext cx="2269645" cy="707886"/>
          </a:xfrm>
          <a:prstGeom prst="rect">
            <a:avLst/>
          </a:prstGeom>
          <a:solidFill>
            <a:schemeClr val="tx2">
              <a:lumMod val="10000"/>
              <a:lumOff val="90000"/>
            </a:schemeClr>
          </a:solidFill>
          <a:ln w="47625">
            <a:solidFill>
              <a:srgbClr val="00B0F0"/>
            </a:solidFill>
          </a:ln>
        </p:spPr>
        <p:txBody>
          <a:bodyPr wrap="square" rtlCol="0">
            <a:spAutoFit/>
          </a:bodyPr>
          <a:lstStyle/>
          <a:p>
            <a:pPr algn="ctr"/>
            <a:r>
              <a:rPr lang="en-US" sz="4000" b="1" dirty="0">
                <a:solidFill>
                  <a:srgbClr val="002060"/>
                </a:solidFill>
              </a:rPr>
              <a:t>OUTLINE</a:t>
            </a:r>
          </a:p>
        </p:txBody>
      </p:sp>
      <p:sp>
        <p:nvSpPr>
          <p:cNvPr id="4" name="TextBox 3">
            <a:extLst>
              <a:ext uri="{FF2B5EF4-FFF2-40B4-BE49-F238E27FC236}">
                <a16:creationId xmlns:a16="http://schemas.microsoft.com/office/drawing/2014/main" id="{3CE43C28-E0D0-9E23-A942-8351A6EBDB44}"/>
              </a:ext>
            </a:extLst>
          </p:cNvPr>
          <p:cNvSpPr txBox="1"/>
          <p:nvPr/>
        </p:nvSpPr>
        <p:spPr>
          <a:xfrm>
            <a:off x="178902" y="4356442"/>
            <a:ext cx="12013098" cy="1785104"/>
          </a:xfrm>
          <a:prstGeom prst="rect">
            <a:avLst/>
          </a:prstGeom>
          <a:noFill/>
        </p:spPr>
        <p:txBody>
          <a:bodyPr wrap="square" rtlCol="0">
            <a:spAutoFit/>
          </a:bodyPr>
          <a:lstStyle/>
          <a:p>
            <a:pPr marL="342900" indent="-342900">
              <a:buFont typeface="Wingdings" panose="05000000000000000000" pitchFamily="2" charset="2"/>
              <a:buChar char="v"/>
            </a:pPr>
            <a:r>
              <a:rPr lang="en-US" sz="2200" b="1" dirty="0"/>
              <a:t>Descriptive analytics apropos demographic factors and associations with median age.</a:t>
            </a:r>
          </a:p>
          <a:p>
            <a:pPr marL="342900" indent="-342900">
              <a:buFont typeface="Wingdings" panose="05000000000000000000" pitchFamily="2" charset="2"/>
              <a:buChar char="v"/>
            </a:pPr>
            <a:r>
              <a:rPr lang="en-US" sz="2200" b="1" dirty="0"/>
              <a:t>Compare and analyze various combinations of attributes with median age.</a:t>
            </a:r>
          </a:p>
          <a:p>
            <a:pPr marL="342900" indent="-342900">
              <a:buFont typeface="Wingdings" panose="05000000000000000000" pitchFamily="2" charset="2"/>
              <a:buChar char="v"/>
            </a:pPr>
            <a:r>
              <a:rPr lang="en-US" sz="2200" b="1" dirty="0"/>
              <a:t>Discern and delineate patterns as well as outliers.</a:t>
            </a:r>
          </a:p>
          <a:p>
            <a:pPr marL="342900" indent="-342900">
              <a:buFont typeface="Wingdings" panose="05000000000000000000" pitchFamily="2" charset="2"/>
              <a:buChar char="v"/>
            </a:pPr>
            <a:r>
              <a:rPr lang="en-US" sz="2200" b="1" dirty="0"/>
              <a:t>Distinguish factors that correlate with median age, and potential causality.</a:t>
            </a:r>
          </a:p>
          <a:p>
            <a:pPr marL="342900" indent="-342900">
              <a:buFont typeface="Wingdings" panose="05000000000000000000" pitchFamily="2" charset="2"/>
              <a:buChar char="v"/>
            </a:pPr>
            <a:r>
              <a:rPr lang="en-US" sz="2200" b="1" dirty="0"/>
              <a:t>Summarize charts and significance as well as coalesce conclusions with insight.</a:t>
            </a:r>
            <a:endParaRPr lang="en-US" sz="2200" dirty="0"/>
          </a:p>
        </p:txBody>
      </p:sp>
      <p:sp>
        <p:nvSpPr>
          <p:cNvPr id="5" name="TextBox 4">
            <a:extLst>
              <a:ext uri="{FF2B5EF4-FFF2-40B4-BE49-F238E27FC236}">
                <a16:creationId xmlns:a16="http://schemas.microsoft.com/office/drawing/2014/main" id="{76C7D876-BE97-B259-05B5-20DDAC2BE238}"/>
              </a:ext>
            </a:extLst>
          </p:cNvPr>
          <p:cNvSpPr txBox="1"/>
          <p:nvPr/>
        </p:nvSpPr>
        <p:spPr>
          <a:xfrm>
            <a:off x="4346398" y="3648556"/>
            <a:ext cx="3071608" cy="707886"/>
          </a:xfrm>
          <a:prstGeom prst="rect">
            <a:avLst/>
          </a:prstGeom>
          <a:solidFill>
            <a:schemeClr val="tx2">
              <a:lumMod val="10000"/>
              <a:lumOff val="90000"/>
            </a:schemeClr>
          </a:solidFill>
          <a:ln w="47625">
            <a:solidFill>
              <a:srgbClr val="00B0F0"/>
            </a:solidFill>
          </a:ln>
        </p:spPr>
        <p:txBody>
          <a:bodyPr wrap="square" rtlCol="0">
            <a:spAutoFit/>
          </a:bodyPr>
          <a:lstStyle/>
          <a:p>
            <a:pPr algn="ctr"/>
            <a:r>
              <a:rPr lang="en-US" sz="4000" b="1" dirty="0">
                <a:solidFill>
                  <a:srgbClr val="002060"/>
                </a:solidFill>
              </a:rPr>
              <a:t>OBJECTIVES</a:t>
            </a:r>
          </a:p>
        </p:txBody>
      </p:sp>
    </p:spTree>
    <p:extLst>
      <p:ext uri="{BB962C8B-B14F-4D97-AF65-F5344CB8AC3E}">
        <p14:creationId xmlns:p14="http://schemas.microsoft.com/office/powerpoint/2010/main" val="2471485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C2F6F3-8C05-B3C7-A037-54448D01F966}"/>
              </a:ext>
            </a:extLst>
          </p:cNvPr>
          <p:cNvPicPr>
            <a:picLocks noChangeAspect="1"/>
          </p:cNvPicPr>
          <p:nvPr/>
        </p:nvPicPr>
        <p:blipFill>
          <a:blip r:embed="rId2"/>
          <a:stretch>
            <a:fillRect/>
          </a:stretch>
        </p:blipFill>
        <p:spPr>
          <a:xfrm>
            <a:off x="3220278" y="126124"/>
            <a:ext cx="8971722" cy="5854712"/>
          </a:xfrm>
          <a:prstGeom prst="rect">
            <a:avLst/>
          </a:prstGeom>
          <a:solidFill>
            <a:schemeClr val="bg1"/>
          </a:solidFill>
        </p:spPr>
      </p:pic>
      <p:sp>
        <p:nvSpPr>
          <p:cNvPr id="5" name="TextBox 4">
            <a:extLst>
              <a:ext uri="{FF2B5EF4-FFF2-40B4-BE49-F238E27FC236}">
                <a16:creationId xmlns:a16="http://schemas.microsoft.com/office/drawing/2014/main" id="{48C12160-3271-D7A1-509D-E667D97FC458}"/>
              </a:ext>
            </a:extLst>
          </p:cNvPr>
          <p:cNvSpPr txBox="1"/>
          <p:nvPr/>
        </p:nvSpPr>
        <p:spPr>
          <a:xfrm>
            <a:off x="511276" y="0"/>
            <a:ext cx="9301317" cy="523220"/>
          </a:xfrm>
          <a:prstGeom prst="rect">
            <a:avLst/>
          </a:prstGeom>
          <a:solidFill>
            <a:srgbClr val="FFFF00"/>
          </a:solidFill>
          <a:ln w="31750">
            <a:solidFill>
              <a:schemeClr val="accent3">
                <a:lumMod val="60000"/>
                <a:lumOff val="40000"/>
              </a:schemeClr>
            </a:solidFill>
          </a:ln>
        </p:spPr>
        <p:txBody>
          <a:bodyPr wrap="square" rtlCol="0">
            <a:spAutoFit/>
          </a:bodyPr>
          <a:lstStyle/>
          <a:p>
            <a:pPr algn="ctr"/>
            <a:r>
              <a:rPr lang="en-US" sz="2800" b="1" dirty="0">
                <a:solidFill>
                  <a:srgbClr val="0000FF"/>
                </a:solidFill>
              </a:rPr>
              <a:t>Top 20 Countries Highest Population and Median Age</a:t>
            </a:r>
          </a:p>
        </p:txBody>
      </p:sp>
      <p:pic>
        <p:nvPicPr>
          <p:cNvPr id="19" name="Picture 18">
            <a:extLst>
              <a:ext uri="{FF2B5EF4-FFF2-40B4-BE49-F238E27FC236}">
                <a16:creationId xmlns:a16="http://schemas.microsoft.com/office/drawing/2014/main" id="{ECF49739-2BA8-0E13-9CEA-E22F064735DC}"/>
              </a:ext>
            </a:extLst>
          </p:cNvPr>
          <p:cNvPicPr>
            <a:picLocks noChangeAspect="1"/>
          </p:cNvPicPr>
          <p:nvPr/>
        </p:nvPicPr>
        <p:blipFill>
          <a:blip r:embed="rId3"/>
          <a:stretch>
            <a:fillRect/>
          </a:stretch>
        </p:blipFill>
        <p:spPr>
          <a:xfrm>
            <a:off x="0" y="691817"/>
            <a:ext cx="3359426" cy="5289019"/>
          </a:xfrm>
          <a:prstGeom prst="rect">
            <a:avLst/>
          </a:prstGeom>
        </p:spPr>
      </p:pic>
      <p:sp>
        <p:nvSpPr>
          <p:cNvPr id="4" name="TextBox 3">
            <a:extLst>
              <a:ext uri="{FF2B5EF4-FFF2-40B4-BE49-F238E27FC236}">
                <a16:creationId xmlns:a16="http://schemas.microsoft.com/office/drawing/2014/main" id="{6A437CBC-767F-F57D-59EF-51EBF4B14314}"/>
              </a:ext>
            </a:extLst>
          </p:cNvPr>
          <p:cNvSpPr txBox="1"/>
          <p:nvPr/>
        </p:nvSpPr>
        <p:spPr>
          <a:xfrm>
            <a:off x="0" y="5980837"/>
            <a:ext cx="12192000" cy="87716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A correlation between the decrease in age and increase in population is depicted by the relative scale comparison, with several outliers; Japan and Germany have slightly higher populations (and higher median ages), as well as, South Africa has a smaller population comparatively. US has a larger population, and China as well as India have much greater populations.</a:t>
            </a:r>
          </a:p>
        </p:txBody>
      </p:sp>
    </p:spTree>
    <p:extLst>
      <p:ext uri="{BB962C8B-B14F-4D97-AF65-F5344CB8AC3E}">
        <p14:creationId xmlns:p14="http://schemas.microsoft.com/office/powerpoint/2010/main" val="335014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ADFF0EA-1A45-FDA0-69F1-529BEAFE2F08}"/>
              </a:ext>
            </a:extLst>
          </p:cNvPr>
          <p:cNvPicPr>
            <a:picLocks noChangeAspect="1"/>
          </p:cNvPicPr>
          <p:nvPr/>
        </p:nvPicPr>
        <p:blipFill>
          <a:blip r:embed="rId2"/>
          <a:stretch>
            <a:fillRect/>
          </a:stretch>
        </p:blipFill>
        <p:spPr>
          <a:xfrm>
            <a:off x="0" y="119269"/>
            <a:ext cx="12192000" cy="6123178"/>
          </a:xfrm>
          <a:prstGeom prst="rect">
            <a:avLst/>
          </a:prstGeom>
        </p:spPr>
      </p:pic>
      <p:sp>
        <p:nvSpPr>
          <p:cNvPr id="9" name="TextBox 8">
            <a:extLst>
              <a:ext uri="{FF2B5EF4-FFF2-40B4-BE49-F238E27FC236}">
                <a16:creationId xmlns:a16="http://schemas.microsoft.com/office/drawing/2014/main" id="{61F3FE41-C9AF-D742-A385-4FD9A2EFD3FA}"/>
              </a:ext>
            </a:extLst>
          </p:cNvPr>
          <p:cNvSpPr txBox="1"/>
          <p:nvPr/>
        </p:nvSpPr>
        <p:spPr>
          <a:xfrm>
            <a:off x="0" y="10304"/>
            <a:ext cx="6301409" cy="492443"/>
          </a:xfrm>
          <a:prstGeom prst="rect">
            <a:avLst/>
          </a:prstGeom>
          <a:noFill/>
        </p:spPr>
        <p:txBody>
          <a:bodyPr wrap="square" rtlCol="0">
            <a:spAutoFit/>
          </a:bodyPr>
          <a:lstStyle/>
          <a:p>
            <a:pPr algn="ctr"/>
            <a:r>
              <a:rPr lang="en-US" sz="2600" b="1" dirty="0">
                <a:solidFill>
                  <a:schemeClr val="accent5"/>
                </a:solidFill>
              </a:rPr>
              <a:t>Top 10 Countries by Area and Median Age</a:t>
            </a:r>
          </a:p>
        </p:txBody>
      </p:sp>
      <p:sp>
        <p:nvSpPr>
          <p:cNvPr id="4" name="TextBox 3">
            <a:extLst>
              <a:ext uri="{FF2B5EF4-FFF2-40B4-BE49-F238E27FC236}">
                <a16:creationId xmlns:a16="http://schemas.microsoft.com/office/drawing/2014/main" id="{266BBD4B-3987-547D-56D7-61D8214BA4DA}"/>
              </a:ext>
            </a:extLst>
          </p:cNvPr>
          <p:cNvSpPr txBox="1"/>
          <p:nvPr/>
        </p:nvSpPr>
        <p:spPr>
          <a:xfrm>
            <a:off x="0" y="6242447"/>
            <a:ext cx="12192000" cy="61555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A general associative trend can be discerned as the area increases, the median age also increases overall. The only outlier with a significant negative effect is the relatively small size of India and the young median age of 28.</a:t>
            </a:r>
          </a:p>
        </p:txBody>
      </p:sp>
    </p:spTree>
    <p:extLst>
      <p:ext uri="{BB962C8B-B14F-4D97-AF65-F5344CB8AC3E}">
        <p14:creationId xmlns:p14="http://schemas.microsoft.com/office/powerpoint/2010/main" val="12716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01F0CA4-F5B7-0C55-F87A-0517ABAFD2D1}"/>
              </a:ext>
            </a:extLst>
          </p:cNvPr>
          <p:cNvPicPr>
            <a:picLocks noChangeAspect="1"/>
          </p:cNvPicPr>
          <p:nvPr/>
        </p:nvPicPr>
        <p:blipFill>
          <a:blip r:embed="rId2"/>
          <a:stretch>
            <a:fillRect/>
          </a:stretch>
        </p:blipFill>
        <p:spPr>
          <a:xfrm>
            <a:off x="0" y="0"/>
            <a:ext cx="12192000" cy="5770739"/>
          </a:xfrm>
          <a:prstGeom prst="rect">
            <a:avLst/>
          </a:prstGeom>
        </p:spPr>
      </p:pic>
      <p:pic>
        <p:nvPicPr>
          <p:cNvPr id="18" name="Picture 17">
            <a:extLst>
              <a:ext uri="{FF2B5EF4-FFF2-40B4-BE49-F238E27FC236}">
                <a16:creationId xmlns:a16="http://schemas.microsoft.com/office/drawing/2014/main" id="{70637BF2-9E5A-E429-EBA8-064639EC8AF3}"/>
              </a:ext>
            </a:extLst>
          </p:cNvPr>
          <p:cNvPicPr>
            <a:picLocks noChangeAspect="1"/>
          </p:cNvPicPr>
          <p:nvPr/>
        </p:nvPicPr>
        <p:blipFill>
          <a:blip r:embed="rId3"/>
          <a:stretch>
            <a:fillRect/>
          </a:stretch>
        </p:blipFill>
        <p:spPr>
          <a:xfrm>
            <a:off x="2243137" y="68987"/>
            <a:ext cx="7705725" cy="647700"/>
          </a:xfrm>
          <a:prstGeom prst="rect">
            <a:avLst/>
          </a:prstGeom>
          <a:ln w="47625">
            <a:solidFill>
              <a:schemeClr val="accent5">
                <a:lumMod val="75000"/>
              </a:schemeClr>
            </a:solidFill>
          </a:ln>
        </p:spPr>
      </p:pic>
      <p:sp>
        <p:nvSpPr>
          <p:cNvPr id="4" name="TextBox 3">
            <a:extLst>
              <a:ext uri="{FF2B5EF4-FFF2-40B4-BE49-F238E27FC236}">
                <a16:creationId xmlns:a16="http://schemas.microsoft.com/office/drawing/2014/main" id="{6539683B-03D6-F859-5A4D-52E7F3F55D73}"/>
              </a:ext>
            </a:extLst>
          </p:cNvPr>
          <p:cNvSpPr txBox="1"/>
          <p:nvPr/>
        </p:nvSpPr>
        <p:spPr>
          <a:xfrm>
            <a:off x="-1" y="5770739"/>
            <a:ext cx="12192000" cy="113877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US and China have the highest GDPs, with average national median ages. Japan has the highest median age and 3rd largest GDP in the world. India has the 5</a:t>
            </a:r>
            <a:r>
              <a:rPr lang="en-US" sz="1700" b="1" baseline="30000" dirty="0"/>
              <a:t>th</a:t>
            </a:r>
            <a:r>
              <a:rPr lang="en-US" sz="1700" b="1" dirty="0"/>
              <a:t> largest GDP and a low median age (28). Germany has the 4</a:t>
            </a:r>
            <a:r>
              <a:rPr lang="en-US" sz="1700" b="1" baseline="30000" dirty="0"/>
              <a:t>th</a:t>
            </a:r>
            <a:r>
              <a:rPr lang="en-US" sz="1700" b="1" dirty="0"/>
              <a:t> highest GDP and a high median age. The remaining 5 countries display noticeable trends; as the GDP increases, the median age generally decreases relatively. Half of the countries are European nations.</a:t>
            </a:r>
          </a:p>
        </p:txBody>
      </p:sp>
    </p:spTree>
    <p:extLst>
      <p:ext uri="{BB962C8B-B14F-4D97-AF65-F5344CB8AC3E}">
        <p14:creationId xmlns:p14="http://schemas.microsoft.com/office/powerpoint/2010/main" val="195517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D3767F8-CDA6-1C2A-FA66-C2A4FB0DCA3C}"/>
              </a:ext>
            </a:extLst>
          </p:cNvPr>
          <p:cNvPicPr>
            <a:picLocks noChangeAspect="1"/>
          </p:cNvPicPr>
          <p:nvPr/>
        </p:nvPicPr>
        <p:blipFill>
          <a:blip r:embed="rId2"/>
          <a:stretch>
            <a:fillRect/>
          </a:stretch>
        </p:blipFill>
        <p:spPr>
          <a:xfrm>
            <a:off x="0" y="0"/>
            <a:ext cx="12192000" cy="5980835"/>
          </a:xfrm>
          <a:prstGeom prst="rect">
            <a:avLst/>
          </a:prstGeom>
        </p:spPr>
      </p:pic>
      <p:sp>
        <p:nvSpPr>
          <p:cNvPr id="6" name="TextBox 5">
            <a:extLst>
              <a:ext uri="{FF2B5EF4-FFF2-40B4-BE49-F238E27FC236}">
                <a16:creationId xmlns:a16="http://schemas.microsoft.com/office/drawing/2014/main" id="{D98F1D11-3E0C-AF45-FB59-4E3120407A04}"/>
              </a:ext>
            </a:extLst>
          </p:cNvPr>
          <p:cNvSpPr txBox="1"/>
          <p:nvPr/>
        </p:nvSpPr>
        <p:spPr>
          <a:xfrm>
            <a:off x="0" y="5980836"/>
            <a:ext cx="12192000" cy="87716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Petroleum is the top export from 4 of 10 countries by highest GDP and are the top 4 countries with the greatest area size. The top export from 5 of 12 countries by highest median age is cars, and only 2 countries primarily produce oil for export. Japan has the highest median age in the world, and the 10 subsequent highest median age countries are located in Europe. </a:t>
            </a:r>
          </a:p>
        </p:txBody>
      </p:sp>
    </p:spTree>
    <p:extLst>
      <p:ext uri="{BB962C8B-B14F-4D97-AF65-F5344CB8AC3E}">
        <p14:creationId xmlns:p14="http://schemas.microsoft.com/office/powerpoint/2010/main" val="276559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0B690AC-0DCA-F52A-0F66-3B01F0D12FAB}"/>
              </a:ext>
            </a:extLst>
          </p:cNvPr>
          <p:cNvPicPr>
            <a:picLocks noChangeAspect="1"/>
          </p:cNvPicPr>
          <p:nvPr/>
        </p:nvPicPr>
        <p:blipFill>
          <a:blip r:embed="rId2"/>
          <a:stretch>
            <a:fillRect/>
          </a:stretch>
        </p:blipFill>
        <p:spPr>
          <a:xfrm>
            <a:off x="0" y="523220"/>
            <a:ext cx="12192000" cy="5719227"/>
          </a:xfrm>
          <a:prstGeom prst="rect">
            <a:avLst/>
          </a:prstGeom>
        </p:spPr>
      </p:pic>
      <p:sp>
        <p:nvSpPr>
          <p:cNvPr id="6" name="TextBox 5">
            <a:extLst>
              <a:ext uri="{FF2B5EF4-FFF2-40B4-BE49-F238E27FC236}">
                <a16:creationId xmlns:a16="http://schemas.microsoft.com/office/drawing/2014/main" id="{0FEF3783-C1EA-3853-7349-3E1633BB8EFE}"/>
              </a:ext>
            </a:extLst>
          </p:cNvPr>
          <p:cNvSpPr txBox="1"/>
          <p:nvPr/>
        </p:nvSpPr>
        <p:spPr>
          <a:xfrm>
            <a:off x="0" y="6242447"/>
            <a:ext cx="12192000" cy="61555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Japan has the highest median age in the world (49; represented by bubble size) and is geographically isolated from the remaining 10 (located in Europe), in which more than half are situated around the Adriatic Sea region of the Mediterranean. </a:t>
            </a:r>
          </a:p>
        </p:txBody>
      </p:sp>
      <p:sp>
        <p:nvSpPr>
          <p:cNvPr id="15" name="TextBox 14">
            <a:extLst>
              <a:ext uri="{FF2B5EF4-FFF2-40B4-BE49-F238E27FC236}">
                <a16:creationId xmlns:a16="http://schemas.microsoft.com/office/drawing/2014/main" id="{01891172-B004-75E8-58C2-AFD5F11D88CB}"/>
              </a:ext>
            </a:extLst>
          </p:cNvPr>
          <p:cNvSpPr txBox="1"/>
          <p:nvPr/>
        </p:nvSpPr>
        <p:spPr>
          <a:xfrm>
            <a:off x="1" y="0"/>
            <a:ext cx="12192000" cy="523220"/>
          </a:xfrm>
          <a:prstGeom prst="rect">
            <a:avLst/>
          </a:prstGeom>
          <a:solidFill>
            <a:schemeClr val="accent6">
              <a:lumMod val="20000"/>
              <a:lumOff val="80000"/>
            </a:schemeClr>
          </a:solidFill>
          <a:ln w="63500">
            <a:solidFill>
              <a:srgbClr val="FFC000"/>
            </a:solidFill>
          </a:ln>
        </p:spPr>
        <p:txBody>
          <a:bodyPr wrap="square" rtlCol="0">
            <a:spAutoFit/>
          </a:bodyPr>
          <a:lstStyle/>
          <a:p>
            <a:pPr algn="ctr"/>
            <a:r>
              <a:rPr lang="en-US" sz="2800" b="1" dirty="0">
                <a:solidFill>
                  <a:schemeClr val="accent2">
                    <a:lumMod val="75000"/>
                  </a:schemeClr>
                </a:solidFill>
              </a:rPr>
              <a:t>Top 12 Countries Median Age Greater Than 40 by Income Less Than 45,000</a:t>
            </a:r>
          </a:p>
        </p:txBody>
      </p:sp>
    </p:spTree>
    <p:extLst>
      <p:ext uri="{BB962C8B-B14F-4D97-AF65-F5344CB8AC3E}">
        <p14:creationId xmlns:p14="http://schemas.microsoft.com/office/powerpoint/2010/main" val="2264980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6E0AC1-C3CD-7A17-534E-B10A14804EE2}"/>
              </a:ext>
            </a:extLst>
          </p:cNvPr>
          <p:cNvSpPr txBox="1"/>
          <p:nvPr/>
        </p:nvSpPr>
        <p:spPr>
          <a:xfrm>
            <a:off x="0" y="5719227"/>
            <a:ext cx="12192000" cy="113877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Income and fertility rate have different scales by median age, highlighting a definitive correlative relationship. The higher median age range is representative of Japan and European nations. Fertility rate and income increase as the median age rises. For ages 46 – 49, the fertility rate is 1.6%, which is the highest for the age range. For ages 15 – 24, the fertility rate and income have similar ascending trajectories, which both plateau at age 24. </a:t>
            </a:r>
          </a:p>
        </p:txBody>
      </p:sp>
      <p:pic>
        <p:nvPicPr>
          <p:cNvPr id="19" name="Picture 18">
            <a:extLst>
              <a:ext uri="{FF2B5EF4-FFF2-40B4-BE49-F238E27FC236}">
                <a16:creationId xmlns:a16="http://schemas.microsoft.com/office/drawing/2014/main" id="{4C8E4E18-55B3-BDB8-60D6-F86C2552119A}"/>
              </a:ext>
            </a:extLst>
          </p:cNvPr>
          <p:cNvPicPr>
            <a:picLocks noChangeAspect="1"/>
          </p:cNvPicPr>
          <p:nvPr/>
        </p:nvPicPr>
        <p:blipFill>
          <a:blip r:embed="rId2"/>
          <a:stretch>
            <a:fillRect/>
          </a:stretch>
        </p:blipFill>
        <p:spPr>
          <a:xfrm>
            <a:off x="-1" y="427383"/>
            <a:ext cx="12191999" cy="5291843"/>
          </a:xfrm>
          <a:prstGeom prst="rect">
            <a:avLst/>
          </a:prstGeom>
        </p:spPr>
      </p:pic>
      <p:pic>
        <p:nvPicPr>
          <p:cNvPr id="21" name="Picture 20">
            <a:extLst>
              <a:ext uri="{FF2B5EF4-FFF2-40B4-BE49-F238E27FC236}">
                <a16:creationId xmlns:a16="http://schemas.microsoft.com/office/drawing/2014/main" id="{C0AC6766-AF9E-BF01-1510-57A997EA9320}"/>
              </a:ext>
            </a:extLst>
          </p:cNvPr>
          <p:cNvPicPr>
            <a:picLocks noChangeAspect="1"/>
          </p:cNvPicPr>
          <p:nvPr/>
        </p:nvPicPr>
        <p:blipFill>
          <a:blip r:embed="rId3"/>
          <a:stretch>
            <a:fillRect/>
          </a:stretch>
        </p:blipFill>
        <p:spPr>
          <a:xfrm>
            <a:off x="0" y="0"/>
            <a:ext cx="12191998" cy="427382"/>
          </a:xfrm>
          <a:prstGeom prst="rect">
            <a:avLst/>
          </a:prstGeom>
        </p:spPr>
      </p:pic>
    </p:spTree>
    <p:extLst>
      <p:ext uri="{BB962C8B-B14F-4D97-AF65-F5344CB8AC3E}">
        <p14:creationId xmlns:p14="http://schemas.microsoft.com/office/powerpoint/2010/main" val="171252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99A2F6F2-9B2A-7A56-0C24-52050A442A35}"/>
              </a:ext>
            </a:extLst>
          </p:cNvPr>
          <p:cNvPicPr>
            <a:picLocks noChangeAspect="1"/>
          </p:cNvPicPr>
          <p:nvPr/>
        </p:nvPicPr>
        <p:blipFill>
          <a:blip r:embed="rId2"/>
          <a:stretch>
            <a:fillRect/>
          </a:stretch>
        </p:blipFill>
        <p:spPr>
          <a:xfrm>
            <a:off x="0" y="0"/>
            <a:ext cx="12192000" cy="5987369"/>
          </a:xfrm>
          <a:prstGeom prst="rect">
            <a:avLst/>
          </a:prstGeom>
        </p:spPr>
      </p:pic>
      <p:sp>
        <p:nvSpPr>
          <p:cNvPr id="11" name="TextBox 10">
            <a:extLst>
              <a:ext uri="{FF2B5EF4-FFF2-40B4-BE49-F238E27FC236}">
                <a16:creationId xmlns:a16="http://schemas.microsoft.com/office/drawing/2014/main" id="{02BF4F04-E416-0054-8D18-229F12BFAF23}"/>
              </a:ext>
            </a:extLst>
          </p:cNvPr>
          <p:cNvSpPr txBox="1"/>
          <p:nvPr/>
        </p:nvSpPr>
        <p:spPr>
          <a:xfrm>
            <a:off x="0" y="5987370"/>
            <a:ext cx="12192000" cy="877163"/>
          </a:xfrm>
          <a:prstGeom prst="rect">
            <a:avLst/>
          </a:prstGeom>
          <a:solidFill>
            <a:schemeClr val="accent2">
              <a:lumMod val="20000"/>
              <a:lumOff val="80000"/>
            </a:schemeClr>
          </a:solidFill>
          <a:ln w="22225">
            <a:solidFill>
              <a:srgbClr val="00B050"/>
            </a:solidFill>
          </a:ln>
        </p:spPr>
        <p:txBody>
          <a:bodyPr wrap="square" rtlCol="0">
            <a:spAutoFit/>
          </a:bodyPr>
          <a:lstStyle/>
          <a:p>
            <a:r>
              <a:rPr lang="en-US" sz="1700" b="1" dirty="0"/>
              <a:t>There is an association between high unemployment rate and low median age. Somalia, Sudan, Iraq, and Afghanistan have a significantly low age range of 15 – 20 years old. The median age in South Africa (28) is nearly double the median age of Somalia (15), which is the youngest in the world, yet has more than 1/3</a:t>
            </a:r>
            <a:r>
              <a:rPr lang="en-US" sz="1700" b="1" baseline="30000" dirty="0"/>
              <a:t>rd</a:t>
            </a:r>
            <a:r>
              <a:rPr lang="en-US" sz="1700" b="1" dirty="0"/>
              <a:t> higher unemployment rate.</a:t>
            </a:r>
          </a:p>
        </p:txBody>
      </p:sp>
      <p:pic>
        <p:nvPicPr>
          <p:cNvPr id="23" name="Picture 22">
            <a:extLst>
              <a:ext uri="{FF2B5EF4-FFF2-40B4-BE49-F238E27FC236}">
                <a16:creationId xmlns:a16="http://schemas.microsoft.com/office/drawing/2014/main" id="{14321ADB-5628-FA85-347A-EC749359FC69}"/>
              </a:ext>
            </a:extLst>
          </p:cNvPr>
          <p:cNvPicPr>
            <a:picLocks noChangeAspect="1"/>
          </p:cNvPicPr>
          <p:nvPr/>
        </p:nvPicPr>
        <p:blipFill>
          <a:blip r:embed="rId3"/>
          <a:stretch>
            <a:fillRect/>
          </a:stretch>
        </p:blipFill>
        <p:spPr>
          <a:xfrm>
            <a:off x="3826564" y="163109"/>
            <a:ext cx="8255691" cy="357805"/>
          </a:xfrm>
          <a:prstGeom prst="rect">
            <a:avLst/>
          </a:prstGeom>
          <a:ln w="38100">
            <a:solidFill>
              <a:srgbClr val="FFFF00"/>
            </a:solidFill>
          </a:ln>
        </p:spPr>
      </p:pic>
    </p:spTree>
    <p:extLst>
      <p:ext uri="{BB962C8B-B14F-4D97-AF65-F5344CB8AC3E}">
        <p14:creationId xmlns:p14="http://schemas.microsoft.com/office/powerpoint/2010/main" val="2089663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14409</TotalTime>
  <Words>1572</Words>
  <Application>Microsoft Office PowerPoint</Application>
  <PresentationFormat>Widescreen</PresentationFormat>
  <Paragraphs>68</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ADLaM Display</vt:lpstr>
      <vt:lpstr>Aptos</vt:lpstr>
      <vt:lpstr>Aptos Display</vt:lpstr>
      <vt:lpstr>Arial</vt:lpstr>
      <vt:lpstr>Comic Sans MS</vt:lpstr>
      <vt:lpstr>Congenial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Cucinotta</dc:creator>
  <cp:lastModifiedBy>Daniel Cucinotta</cp:lastModifiedBy>
  <cp:revision>323</cp:revision>
  <dcterms:created xsi:type="dcterms:W3CDTF">2024-07-05T19:11:08Z</dcterms:created>
  <dcterms:modified xsi:type="dcterms:W3CDTF">2024-07-15T19:52:30Z</dcterms:modified>
</cp:coreProperties>
</file>