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" id="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The Importance of Being Android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By Daniel Muir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What's Next?</a:t>
            </a:r>
          </a:p>
        </p:txBody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16002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Finish Implementation - End of Semester 1</a:t>
            </a:r>
          </a:p>
        </p:txBody>
      </p:sp>
      <p:sp>
        <p:nvSpPr>
          <p:cNvPr name="Shape 109" id="109"/>
          <p:cNvSpPr txBox="1"/>
          <p:nvPr>
            <p:ph type="body" idx="2"/>
          </p:nvPr>
        </p:nvSpPr>
        <p:spPr>
          <a:xfrm>
            <a:off y="22500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Design and Implement Database</a:t>
            </a:r>
          </a:p>
        </p:txBody>
      </p:sp>
      <p:sp>
        <p:nvSpPr>
          <p:cNvPr name="Shape 110" id="110"/>
          <p:cNvSpPr txBox="1"/>
          <p:nvPr>
            <p:ph type="body" idx="3"/>
          </p:nvPr>
        </p:nvSpPr>
        <p:spPr>
          <a:xfrm>
            <a:off y="28998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Performance Notes </a:t>
            </a:r>
          </a:p>
        </p:txBody>
      </p:sp>
      <p:sp>
        <p:nvSpPr>
          <p:cNvPr name="Shape 111" id="111"/>
          <p:cNvSpPr txBox="1"/>
          <p:nvPr>
            <p:ph type="body" idx="4"/>
          </p:nvPr>
        </p:nvSpPr>
        <p:spPr>
          <a:xfrm>
            <a:off y="35496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Cue Words</a:t>
            </a:r>
          </a:p>
        </p:txBody>
      </p:sp>
      <p:sp>
        <p:nvSpPr>
          <p:cNvPr name="Shape 112" id="112"/>
          <p:cNvSpPr txBox="1"/>
          <p:nvPr>
            <p:ph type="body" idx="5"/>
          </p:nvPr>
        </p:nvSpPr>
        <p:spPr>
          <a:xfrm>
            <a:off y="41994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Prompt</a:t>
            </a:r>
          </a:p>
        </p:txBody>
      </p:sp>
      <p:sp>
        <p:nvSpPr>
          <p:cNvPr name="Shape 113" id="113"/>
          <p:cNvSpPr txBox="1"/>
          <p:nvPr>
            <p:ph type="body" idx="6"/>
          </p:nvPr>
        </p:nvSpPr>
        <p:spPr>
          <a:xfrm>
            <a:off y="48492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 Additional Features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What's Next?</a:t>
            </a:r>
          </a:p>
        </p:txBody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16002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Test Project - February</a:t>
            </a:r>
          </a:p>
        </p:txBody>
      </p:sp>
      <p:sp>
        <p:nvSpPr>
          <p:cNvPr name="Shape 120" id="120"/>
          <p:cNvSpPr txBox="1"/>
          <p:nvPr>
            <p:ph type="body" idx="2"/>
          </p:nvPr>
        </p:nvSpPr>
        <p:spPr>
          <a:xfrm>
            <a:off y="2250000" x="457200"/>
            <a:ext cy="8867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Use Android Testing Frameworks e.g. Monkey to test functionality</a:t>
            </a:r>
          </a:p>
        </p:txBody>
      </p:sp>
      <p:sp>
        <p:nvSpPr>
          <p:cNvPr name="Shape 121" id="121"/>
          <p:cNvSpPr txBox="1"/>
          <p:nvPr>
            <p:ph type="body" idx="3"/>
          </p:nvPr>
        </p:nvSpPr>
        <p:spPr>
          <a:xfrm>
            <a:off y="3136800" x="457200"/>
            <a:ext cy="903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Test project on a range of Android phones to evaluate design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What's Next?</a:t>
            </a:r>
          </a:p>
        </p:txBody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16002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Evaluate Project - February Week 3</a:t>
            </a:r>
          </a:p>
        </p:txBody>
      </p:sp>
      <p:sp>
        <p:nvSpPr>
          <p:cNvPr name="Shape 128" id="128"/>
          <p:cNvSpPr txBox="1"/>
          <p:nvPr>
            <p:ph type="body" idx="2"/>
          </p:nvPr>
        </p:nvSpPr>
        <p:spPr>
          <a:xfrm>
            <a:off y="22500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Get a range of users to test App</a:t>
            </a:r>
          </a:p>
        </p:txBody>
      </p:sp>
      <p:sp>
        <p:nvSpPr>
          <p:cNvPr name="Shape 129" id="129"/>
          <p:cNvSpPr txBox="1"/>
          <p:nvPr>
            <p:ph type="body" idx="3"/>
          </p:nvPr>
        </p:nvSpPr>
        <p:spPr>
          <a:xfrm>
            <a:off y="2899800" x="45720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Provide users with tasks to complete </a:t>
            </a:r>
          </a:p>
        </p:txBody>
      </p:sp>
      <p:sp>
        <p:nvSpPr>
          <p:cNvPr name="Shape 130" id="130"/>
          <p:cNvSpPr txBox="1"/>
          <p:nvPr>
            <p:ph type="body" idx="4"/>
          </p:nvPr>
        </p:nvSpPr>
        <p:spPr>
          <a:xfrm>
            <a:off y="3549600" x="457200"/>
            <a:ext cy="903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Provide users with a Questionnaire to note their experience</a:t>
            </a:r>
          </a:p>
        </p:txBody>
      </p:sp>
      <p:sp>
        <p:nvSpPr>
          <p:cNvPr name="Shape 131" id="131"/>
          <p:cNvSpPr txBox="1"/>
          <p:nvPr>
            <p:ph type="body" idx="5"/>
          </p:nvPr>
        </p:nvSpPr>
        <p:spPr>
          <a:xfrm>
            <a:off y="4758300" x="389450"/>
            <a:ext cy="6498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Write Dissertation - April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6" id="136"/>
          <p:cNvSpPr txBox="1"/>
          <p:nvPr/>
        </p:nvSpPr>
        <p:spPr>
          <a:xfrm>
            <a:off y="2717700" x="1388250"/>
            <a:ext cy="1422600" cx="6367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9600">
                <a:solidFill>
                  <a:schemeClr val="lt1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is the project?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1614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project is to create an Android application to help users rehearse lines of a play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1" id="31"/>
          <p:cNvSpPr txBox="1"/>
          <p:nvPr>
            <p:ph type="body" idx="2"/>
          </p:nvPr>
        </p:nvSpPr>
        <p:spPr>
          <a:xfrm>
            <a:off y="3496725" x="457200"/>
            <a:ext cy="16148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 play used for this App is The Importance of Being Earnest by Oscar Wilde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Why this project?</a:t>
            </a:r>
          </a:p>
        </p:txBody>
      </p:sp>
      <p:sp>
        <p:nvSpPr>
          <p:cNvPr name="Shape 37" id="37"/>
          <p:cNvSpPr txBox="1"/>
          <p:nvPr>
            <p:ph type="body" idx="1"/>
          </p:nvPr>
        </p:nvSpPr>
        <p:spPr>
          <a:xfrm>
            <a:off y="1600200" x="457200"/>
            <a:ext cy="836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User can rehearse anywhere, anytime</a:t>
            </a:r>
          </a:p>
        </p:txBody>
      </p:sp>
      <p:sp>
        <p:nvSpPr>
          <p:cNvPr name="Shape 38" id="38"/>
          <p:cNvSpPr txBox="1"/>
          <p:nvPr>
            <p:ph type="body" idx="2"/>
          </p:nvPr>
        </p:nvSpPr>
        <p:spPr>
          <a:xfrm>
            <a:off y="2345275" x="457200"/>
            <a:ext cy="1039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Easy to rehearse with any character at any point in the script</a:t>
            </a:r>
          </a:p>
        </p:txBody>
      </p:sp>
      <p:sp>
        <p:nvSpPr>
          <p:cNvPr name="Shape 39" id="39"/>
          <p:cNvSpPr txBox="1"/>
          <p:nvPr>
            <p:ph type="body" idx="3"/>
          </p:nvPr>
        </p:nvSpPr>
        <p:spPr>
          <a:xfrm>
            <a:off y="3503000" x="457200"/>
            <a:ext cy="1039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of features not available with a paper script, such as recording and filtering</a:t>
            </a:r>
          </a:p>
        </p:txBody>
      </p:sp>
      <p:sp>
        <p:nvSpPr>
          <p:cNvPr name="Shape 40" id="40"/>
          <p:cNvSpPr txBox="1"/>
          <p:nvPr>
            <p:ph type="body" idx="4"/>
          </p:nvPr>
        </p:nvSpPr>
        <p:spPr>
          <a:xfrm>
            <a:off y="4542200" x="457200"/>
            <a:ext cy="1039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 Digital Partner to rehearse lines with and offer feedback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indent="0" algn="ctr" marL="0">
              <a:buNone/>
            </a:pPr>
            <a:r>
              <a:rPr lang="en" sz="6000"/>
              <a:t>Designs</a:t>
            </a:r>
          </a:p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972733" x="457200"/>
            <a:ext cy="42563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lt1"/>
              </a:buClr>
              <a:buSzPct val="138888"/>
              <a:buFont typeface="Arial"/>
              <a:buChar char="•"/>
            </a:pPr>
            <a:r>
              <a:rPr lang="en" sz="3600" b="1"/>
              <a:t>Home Screen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38888"/>
              <a:buFont typeface="Arial"/>
              <a:buChar char="•"/>
            </a:pPr>
            <a:r>
              <a:rPr lang="en" sz="3600" b="1"/>
              <a:t>Options Screen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38888"/>
              <a:buFont typeface="Arial"/>
              <a:buChar char="•"/>
            </a:pPr>
            <a:r>
              <a:rPr lang="en" sz="3600" b="1"/>
              <a:t>Statistics Screen</a:t>
            </a:r>
          </a:p>
          <a:p>
            <a:r>
              <a:t/>
            </a:r>
          </a:p>
          <a:p>
            <a:pPr indent="-419100" marL="457200" lvl="0">
              <a:buClr>
                <a:schemeClr val="lt1"/>
              </a:buClr>
              <a:buSzPct val="138888"/>
              <a:buFont typeface="Arial"/>
              <a:buChar char="•"/>
            </a:pPr>
            <a:r>
              <a:rPr lang="en" sz="3600" b="1"/>
              <a:t>Main Screen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Design - Home Screen</a:t>
            </a:r>
          </a:p>
        </p:txBody>
      </p:sp>
      <p:sp>
        <p:nvSpPr>
          <p:cNvPr name="Shape 52" id="52"/>
          <p:cNvSpPr/>
          <p:nvPr/>
        </p:nvSpPr>
        <p:spPr>
          <a:xfrm>
            <a:off y="1152282" x="1247533"/>
            <a:ext cy="5705718" cx="69875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53" id="53"/>
          <p:cNvSpPr txBox="1"/>
          <p:nvPr/>
        </p:nvSpPr>
        <p:spPr>
          <a:xfrm>
            <a:off y="2328450" x="457200"/>
            <a:ext cy="389699" cx="1794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2000" b="1">
                <a:solidFill>
                  <a:schemeClr val="lt1"/>
                </a:solidFill>
              </a:rPr>
              <a:t>Name of App</a:t>
            </a:r>
          </a:p>
        </p:txBody>
      </p:sp>
      <p:cxnSp>
        <p:nvCxnSpPr>
          <p:cNvPr name="Shape 54" id="54"/>
          <p:cNvCxnSpPr>
            <a:stCxn id="53" idx="3"/>
          </p:cNvCxnSpPr>
          <p:nvPr/>
        </p:nvCxnSpPr>
        <p:spPr>
          <a:xfrm>
            <a:off y="2523299" x="2252099"/>
            <a:ext cy="8399" cx="745200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55" id="55"/>
          <p:cNvSpPr txBox="1"/>
          <p:nvPr/>
        </p:nvSpPr>
        <p:spPr>
          <a:xfrm>
            <a:off y="3810291" x="6440216"/>
            <a:ext cy="389699" cx="22010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Menu Selection</a:t>
            </a:r>
          </a:p>
        </p:txBody>
      </p:sp>
      <p:cxnSp>
        <p:nvCxnSpPr>
          <p:cNvPr name="Shape 56" id="56"/>
          <p:cNvCxnSpPr>
            <a:stCxn id="55" idx="1"/>
          </p:cNvCxnSpPr>
          <p:nvPr/>
        </p:nvCxnSpPr>
        <p:spPr>
          <a:xfrm rot="10800000">
            <a:off y="3996141" x="5740316"/>
            <a:ext cy="9000" cx="699900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Design - Options Screen</a:t>
            </a:r>
          </a:p>
        </p:txBody>
      </p:sp>
      <p:sp>
        <p:nvSpPr>
          <p:cNvPr name="Shape 62" id="62"/>
          <p:cNvSpPr/>
          <p:nvPr/>
        </p:nvSpPr>
        <p:spPr>
          <a:xfrm>
            <a:off y="1181900" x="1208471"/>
            <a:ext cy="5676099" cx="71589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63" id="63"/>
          <p:cNvSpPr txBox="1"/>
          <p:nvPr/>
        </p:nvSpPr>
        <p:spPr>
          <a:xfrm>
            <a:off y="3361375" x="457200"/>
            <a:ext cy="389699" cx="1219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Filtering</a:t>
            </a:r>
          </a:p>
        </p:txBody>
      </p:sp>
      <p:cxnSp>
        <p:nvCxnSpPr>
          <p:cNvPr name="Shape 64" id="64"/>
          <p:cNvCxnSpPr>
            <a:stCxn id="63" idx="3"/>
          </p:cNvCxnSpPr>
          <p:nvPr/>
        </p:nvCxnSpPr>
        <p:spPr>
          <a:xfrm rot="10800000" flipH="1">
            <a:off y="2760025" x="1676399"/>
            <a:ext cy="796199" cx="13376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65" id="65"/>
          <p:cNvCxnSpPr>
            <a:stCxn id="63" idx="3"/>
          </p:cNvCxnSpPr>
          <p:nvPr/>
        </p:nvCxnSpPr>
        <p:spPr>
          <a:xfrm rot="10800000" flipH="1">
            <a:off y="3539124" x="1676399"/>
            <a:ext cy="17100" cx="13208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cxnSp>
        <p:nvCxnSpPr>
          <p:cNvPr name="Shape 66" id="66"/>
          <p:cNvCxnSpPr>
            <a:stCxn id="63" idx="3"/>
          </p:cNvCxnSpPr>
          <p:nvPr/>
        </p:nvCxnSpPr>
        <p:spPr>
          <a:xfrm>
            <a:off y="3556224" x="1676399"/>
            <a:ext cy="761699" cx="13037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67" id="67"/>
          <p:cNvSpPr txBox="1"/>
          <p:nvPr>
            <p:ph type="body" idx="1"/>
          </p:nvPr>
        </p:nvSpPr>
        <p:spPr>
          <a:xfrm>
            <a:off y="2311400" x="6250588"/>
            <a:ext cy="531300" cx="211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Cue Words</a:t>
            </a:r>
          </a:p>
        </p:txBody>
      </p:sp>
      <p:sp>
        <p:nvSpPr>
          <p:cNvPr name="Shape 68" id="68"/>
          <p:cNvSpPr txBox="1"/>
          <p:nvPr>
            <p:ph type="body" idx="2"/>
          </p:nvPr>
        </p:nvSpPr>
        <p:spPr>
          <a:xfrm>
            <a:off y="2892475" x="6250588"/>
            <a:ext cy="531300" cx="211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Audio</a:t>
            </a:r>
          </a:p>
        </p:txBody>
      </p:sp>
      <p:sp>
        <p:nvSpPr>
          <p:cNvPr name="Shape 69" id="69"/>
          <p:cNvSpPr txBox="1"/>
          <p:nvPr>
            <p:ph type="body" idx="3"/>
          </p:nvPr>
        </p:nvSpPr>
        <p:spPr>
          <a:xfrm>
            <a:off y="3423775" x="6250588"/>
            <a:ext cy="531300" cx="211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Own Lines</a:t>
            </a:r>
          </a:p>
        </p:txBody>
      </p:sp>
      <p:sp>
        <p:nvSpPr>
          <p:cNvPr name="Shape 70" id="70"/>
          <p:cNvSpPr txBox="1"/>
          <p:nvPr>
            <p:ph type="body" idx="4"/>
          </p:nvPr>
        </p:nvSpPr>
        <p:spPr>
          <a:xfrm>
            <a:off y="3955075" x="6250588"/>
            <a:ext cy="531300" cx="28449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Stage Directions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Design - Statistics Screen</a:t>
            </a:r>
          </a:p>
        </p:txBody>
      </p:sp>
      <p:sp>
        <p:nvSpPr>
          <p:cNvPr name="Shape 76" id="76"/>
          <p:cNvSpPr/>
          <p:nvPr/>
        </p:nvSpPr>
        <p:spPr>
          <a:xfrm>
            <a:off y="1116755" x="1100650"/>
            <a:ext cy="5944049" cx="75024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77" id="77"/>
          <p:cNvSpPr txBox="1"/>
          <p:nvPr/>
        </p:nvSpPr>
        <p:spPr>
          <a:xfrm>
            <a:off y="2328450" x="694275"/>
            <a:ext cy="389699" cx="1219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Filtering</a:t>
            </a:r>
          </a:p>
        </p:txBody>
      </p:sp>
      <p:cxnSp>
        <p:nvCxnSpPr>
          <p:cNvPr name="Shape 78" id="78"/>
          <p:cNvCxnSpPr>
            <a:stCxn id="77" idx="3"/>
          </p:cNvCxnSpPr>
          <p:nvPr/>
        </p:nvCxnSpPr>
        <p:spPr>
          <a:xfrm rot="10800000" flipH="1">
            <a:off y="2506199" x="1913474"/>
            <a:ext cy="17100" cx="10160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79" id="79"/>
          <p:cNvSpPr txBox="1"/>
          <p:nvPr/>
        </p:nvSpPr>
        <p:spPr>
          <a:xfrm>
            <a:off y="3632325" x="694275"/>
            <a:ext cy="389699" cx="1405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Statistics</a:t>
            </a:r>
          </a:p>
        </p:txBody>
      </p:sp>
      <p:cxnSp>
        <p:nvCxnSpPr>
          <p:cNvPr name="Shape 80" id="80"/>
          <p:cNvCxnSpPr>
            <a:stCxn id="79" idx="3"/>
          </p:cNvCxnSpPr>
          <p:nvPr/>
        </p:nvCxnSpPr>
        <p:spPr>
          <a:xfrm rot="10800000" flipH="1">
            <a:off y="3810074" x="2099774"/>
            <a:ext cy="17100" cx="863400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81" id="81"/>
          <p:cNvSpPr txBox="1"/>
          <p:nvPr>
            <p:ph type="body" idx="1"/>
          </p:nvPr>
        </p:nvSpPr>
        <p:spPr>
          <a:xfrm>
            <a:off y="2807750" x="6250588"/>
            <a:ext cy="531300" cx="211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Views</a:t>
            </a:r>
          </a:p>
        </p:txBody>
      </p:sp>
      <p:sp>
        <p:nvSpPr>
          <p:cNvPr name="Shape 82" id="82"/>
          <p:cNvSpPr txBox="1"/>
          <p:nvPr>
            <p:ph type="body" idx="2"/>
          </p:nvPr>
        </p:nvSpPr>
        <p:spPr>
          <a:xfrm>
            <a:off y="3339050" x="6250588"/>
            <a:ext cy="531300" cx="211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Prompts</a:t>
            </a:r>
          </a:p>
        </p:txBody>
      </p:sp>
      <p:sp>
        <p:nvSpPr>
          <p:cNvPr name="Shape 83" id="83"/>
          <p:cNvSpPr txBox="1"/>
          <p:nvPr>
            <p:ph type="body" idx="3"/>
          </p:nvPr>
        </p:nvSpPr>
        <p:spPr>
          <a:xfrm>
            <a:off y="3870350" x="6250588"/>
            <a:ext cy="531300" cx="2319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556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000" b="1"/>
              <a:t>Completions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Design - Main Screen</a:t>
            </a:r>
          </a:p>
        </p:txBody>
      </p:sp>
      <p:sp>
        <p:nvSpPr>
          <p:cNvPr name="Shape 89" id="89"/>
          <p:cNvSpPr/>
          <p:nvPr/>
        </p:nvSpPr>
        <p:spPr>
          <a:xfrm>
            <a:off y="1151869" x="1056423"/>
            <a:ext cy="6061327" cx="76303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90" id="90"/>
          <p:cNvSpPr txBox="1"/>
          <p:nvPr/>
        </p:nvSpPr>
        <p:spPr>
          <a:xfrm>
            <a:off y="1888175" x="558800"/>
            <a:ext cy="389699" cx="1134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Record</a:t>
            </a:r>
          </a:p>
        </p:txBody>
      </p:sp>
      <p:cxnSp>
        <p:nvCxnSpPr>
          <p:cNvPr name="Shape 91" id="91"/>
          <p:cNvCxnSpPr>
            <a:stCxn id="90" idx="3"/>
          </p:cNvCxnSpPr>
          <p:nvPr/>
        </p:nvCxnSpPr>
        <p:spPr>
          <a:xfrm rot="10800000" flipH="1">
            <a:off y="2082724" x="1693399"/>
            <a:ext cy="299" cx="12530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92" id="92"/>
          <p:cNvSpPr txBox="1"/>
          <p:nvPr/>
        </p:nvSpPr>
        <p:spPr>
          <a:xfrm>
            <a:off y="1888175" x="7078150"/>
            <a:ext cy="389699" cx="965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Notes</a:t>
            </a:r>
          </a:p>
        </p:txBody>
      </p:sp>
      <p:cxnSp>
        <p:nvCxnSpPr>
          <p:cNvPr name="Shape 93" id="93"/>
          <p:cNvCxnSpPr>
            <a:stCxn id="92" idx="1"/>
          </p:cNvCxnSpPr>
          <p:nvPr/>
        </p:nvCxnSpPr>
        <p:spPr>
          <a:xfrm rot="10800000">
            <a:off y="2082724" x="5960649"/>
            <a:ext cy="299" cx="1117500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94" id="94"/>
          <p:cNvSpPr txBox="1"/>
          <p:nvPr/>
        </p:nvSpPr>
        <p:spPr>
          <a:xfrm>
            <a:off y="3852450" x="558800"/>
            <a:ext cy="389699" cx="12191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Prompt</a:t>
            </a:r>
          </a:p>
        </p:txBody>
      </p:sp>
      <p:cxnSp>
        <p:nvCxnSpPr>
          <p:cNvPr name="Shape 95" id="95"/>
          <p:cNvCxnSpPr/>
          <p:nvPr/>
        </p:nvCxnSpPr>
        <p:spPr>
          <a:xfrm>
            <a:off y="4097875" x="1811875"/>
            <a:ext cy="609599" cx="11684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  <p:sp>
        <p:nvSpPr>
          <p:cNvPr name="Shape 96" id="96"/>
          <p:cNvSpPr txBox="1"/>
          <p:nvPr/>
        </p:nvSpPr>
        <p:spPr>
          <a:xfrm>
            <a:off y="5071650" x="6824350"/>
            <a:ext cy="389699" cx="14222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2000" b="1">
                <a:solidFill>
                  <a:schemeClr val="lt1"/>
                </a:solidFill>
              </a:rPr>
              <a:t>Next/Prev</a:t>
            </a:r>
          </a:p>
        </p:txBody>
      </p:sp>
      <p:cxnSp>
        <p:nvCxnSpPr>
          <p:cNvPr name="Shape 97" id="97"/>
          <p:cNvCxnSpPr>
            <a:stCxn id="96" idx="1"/>
          </p:cNvCxnSpPr>
          <p:nvPr/>
        </p:nvCxnSpPr>
        <p:spPr>
          <a:xfrm rot="10800000">
            <a:off y="5266199" x="5926750"/>
            <a:ext cy="299" cx="897599"/>
          </a:xfrm>
          <a:prstGeom prst="straightConnector1">
            <a:avLst/>
          </a:prstGeom>
          <a:noFill/>
          <a:ln w="38100" cap="flat">
            <a:solidFill>
              <a:schemeClr val="lt1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 txBox="1"/>
          <p:nvPr/>
        </p:nvSpPr>
        <p:spPr>
          <a:xfrm>
            <a:off y="2717700" x="2624550"/>
            <a:ext cy="1422600" cx="3894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9600">
                <a:solidFill>
                  <a:schemeClr val="lt1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