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riépy, Nicolas" initials="GN" lastIdx="1" clrIdx="0">
    <p:extLst>
      <p:ext uri="{19B8F6BF-5375-455C-9EA6-DF929625EA0E}">
        <p15:presenceInfo xmlns:p15="http://schemas.microsoft.com/office/powerpoint/2012/main" userId="S-1-5-21-66081788-462978661-1268862865-20478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90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1395" autoAdjust="0"/>
  </p:normalViewPr>
  <p:slideViewPr>
    <p:cSldViewPr snapToGrid="0">
      <p:cViewPr varScale="1">
        <p:scale>
          <a:sx n="70" d="100"/>
          <a:sy n="70" d="100"/>
        </p:scale>
        <p:origin x="2094" y="78"/>
      </p:cViewPr>
      <p:guideLst/>
    </p:cSldViewPr>
  </p:slideViewPr>
  <p:notesTextViewPr>
    <p:cViewPr>
      <p:scale>
        <a:sx n="1" d="1"/>
        <a:sy n="1" d="1"/>
      </p:scale>
      <p:origin x="0" y="-70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F624F-3297-4F26-B4A2-2E99D264BA45}" type="datetimeFigureOut">
              <a:rPr lang="en-CA" smtClean="0"/>
              <a:t>2021-04-14</a:t>
            </a:fld>
            <a:endParaRPr lang="en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BDE4B3-4479-451F-9116-4BC2C284B78F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3052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fr-CA" dirty="0" smtClean="0"/>
              <a:t>P/T</a:t>
            </a:r>
            <a:r>
              <a:rPr lang="fr-CA" baseline="0" dirty="0" smtClean="0"/>
              <a:t> </a:t>
            </a:r>
            <a:r>
              <a:rPr lang="fr-CA" baseline="0" dirty="0" err="1" smtClean="0"/>
              <a:t>portals</a:t>
            </a:r>
            <a:r>
              <a:rPr lang="fr-CA" baseline="0" dirty="0" smtClean="0"/>
              <a:t> </a:t>
            </a:r>
            <a:r>
              <a:rPr lang="fr-CA" baseline="0" dirty="0" err="1" smtClean="0"/>
              <a:t>comments</a:t>
            </a:r>
            <a:r>
              <a:rPr lang="fr-CA" baseline="0" dirty="0" smtClean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baseline="0" dirty="0" err="1" smtClean="0"/>
              <a:t>Metadata</a:t>
            </a:r>
            <a:r>
              <a:rPr lang="fr-CA" baseline="0" dirty="0" smtClean="0"/>
              <a:t> are </a:t>
            </a:r>
            <a:r>
              <a:rPr lang="fr-CA" baseline="0" dirty="0" err="1" smtClean="0"/>
              <a:t>avalaible</a:t>
            </a:r>
            <a:r>
              <a:rPr lang="fr-CA" baseline="0" dirty="0" smtClean="0"/>
              <a:t> </a:t>
            </a:r>
            <a:r>
              <a:rPr lang="fr-CA" baseline="0" dirty="0" err="1" smtClean="0"/>
              <a:t>from</a:t>
            </a:r>
            <a:r>
              <a:rPr lang="fr-CA" baseline="0" dirty="0" smtClean="0"/>
              <a:t> P/T portal </a:t>
            </a:r>
            <a:r>
              <a:rPr lang="fr-CA" baseline="0" dirty="0" err="1" smtClean="0"/>
              <a:t>through</a:t>
            </a:r>
            <a:r>
              <a:rPr lang="fr-CA" baseline="0" dirty="0" smtClean="0"/>
              <a:t> </a:t>
            </a:r>
            <a:r>
              <a:rPr lang="fr-CA" baseline="0" dirty="0" err="1" smtClean="0"/>
              <a:t>different</a:t>
            </a:r>
            <a:r>
              <a:rPr lang="fr-CA" baseline="0" dirty="0" smtClean="0"/>
              <a:t> API/ Services. As an </a:t>
            </a:r>
            <a:r>
              <a:rPr lang="fr-CA" baseline="0" dirty="0" err="1" smtClean="0"/>
              <a:t>example</a:t>
            </a:r>
            <a:r>
              <a:rPr lang="fr-CA" baseline="0" dirty="0" smtClean="0"/>
              <a:t>, BC and QC portal are </a:t>
            </a:r>
            <a:r>
              <a:rPr lang="fr-CA" baseline="0" dirty="0" err="1" smtClean="0"/>
              <a:t>using</a:t>
            </a:r>
            <a:r>
              <a:rPr lang="fr-CA" baseline="0" dirty="0" smtClean="0"/>
              <a:t> CKAN API and AB </a:t>
            </a:r>
            <a:r>
              <a:rPr lang="fr-CA" baseline="0" dirty="0" err="1" smtClean="0"/>
              <a:t>is</a:t>
            </a:r>
            <a:r>
              <a:rPr lang="fr-CA" baseline="0" dirty="0" smtClean="0"/>
              <a:t> </a:t>
            </a:r>
            <a:r>
              <a:rPr lang="fr-CA" baseline="0" dirty="0" err="1" smtClean="0"/>
              <a:t>using</a:t>
            </a:r>
            <a:r>
              <a:rPr lang="fr-CA" baseline="0" dirty="0" smtClean="0"/>
              <a:t> OGC-CSW </a:t>
            </a:r>
            <a:r>
              <a:rPr lang="fr-CA" baseline="0" dirty="0" err="1" smtClean="0"/>
              <a:t>access</a:t>
            </a:r>
            <a:r>
              <a:rPr lang="fr-CA" baseline="0" dirty="0" smtClean="0"/>
              <a:t> point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baseline="0" dirty="0" smtClean="0"/>
              <a:t>P/T </a:t>
            </a:r>
            <a:r>
              <a:rPr lang="fr-CA" baseline="0" dirty="0" err="1" smtClean="0"/>
              <a:t>portals</a:t>
            </a:r>
            <a:r>
              <a:rPr lang="fr-CA" baseline="0" dirty="0" smtClean="0"/>
              <a:t> </a:t>
            </a:r>
            <a:r>
              <a:rPr lang="fr-CA" baseline="0" dirty="0" err="1" smtClean="0"/>
              <a:t>contain</a:t>
            </a:r>
            <a:r>
              <a:rPr lang="fr-CA" baseline="0" dirty="0" smtClean="0"/>
              <a:t> more </a:t>
            </a:r>
            <a:r>
              <a:rPr lang="fr-CA" baseline="0" dirty="0" err="1" smtClean="0"/>
              <a:t>than</a:t>
            </a:r>
            <a:r>
              <a:rPr lang="fr-CA" baseline="0" dirty="0" smtClean="0"/>
              <a:t> </a:t>
            </a:r>
            <a:r>
              <a:rPr lang="fr-CA" baseline="0" dirty="0" err="1" smtClean="0"/>
              <a:t>geospatial</a:t>
            </a:r>
            <a:r>
              <a:rPr lang="fr-CA" baseline="0" dirty="0" smtClean="0"/>
              <a:t> content and  </a:t>
            </a:r>
            <a:r>
              <a:rPr lang="fr-CA" baseline="0" dirty="0" err="1" smtClean="0"/>
              <a:t>metadata</a:t>
            </a:r>
            <a:r>
              <a:rPr lang="fr-CA" baseline="0" dirty="0" smtClean="0"/>
              <a:t> are </a:t>
            </a:r>
            <a:r>
              <a:rPr lang="fr-CA" baseline="0" dirty="0" err="1" smtClean="0"/>
              <a:t>avalaible</a:t>
            </a:r>
            <a:r>
              <a:rPr lang="fr-CA" baseline="0" dirty="0" smtClean="0"/>
              <a:t> </a:t>
            </a:r>
            <a:r>
              <a:rPr lang="fr-CA" baseline="0" dirty="0" err="1" smtClean="0"/>
              <a:t>under</a:t>
            </a:r>
            <a:r>
              <a:rPr lang="fr-CA" baseline="0" dirty="0" smtClean="0"/>
              <a:t> multiple licences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CA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fr-CA" baseline="0" dirty="0" err="1" smtClean="0"/>
              <a:t>Metadata</a:t>
            </a:r>
            <a:r>
              <a:rPr lang="fr-CA" baseline="0" dirty="0" smtClean="0"/>
              <a:t> </a:t>
            </a:r>
            <a:r>
              <a:rPr lang="fr-CA" baseline="0" dirty="0" err="1" smtClean="0"/>
              <a:t>processing</a:t>
            </a:r>
            <a:r>
              <a:rPr lang="fr-CA" baseline="0" dirty="0" smtClean="0"/>
              <a:t> </a:t>
            </a:r>
            <a:r>
              <a:rPr lang="fr-CA" baseline="0" dirty="0" err="1" smtClean="0"/>
              <a:t>comments</a:t>
            </a:r>
            <a:r>
              <a:rPr lang="fr-CA" baseline="0" dirty="0" smtClean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baseline="0" dirty="0" err="1" smtClean="0"/>
              <a:t>Automated</a:t>
            </a:r>
            <a:r>
              <a:rPr lang="fr-CA" baseline="0" dirty="0" smtClean="0"/>
              <a:t> </a:t>
            </a:r>
            <a:r>
              <a:rPr lang="fr-CA" baseline="0" dirty="0" err="1" smtClean="0"/>
              <a:t>process</a:t>
            </a:r>
            <a:r>
              <a:rPr lang="fr-CA" baseline="0" dirty="0" smtClean="0"/>
              <a:t> </a:t>
            </a:r>
            <a:r>
              <a:rPr lang="fr-CA" baseline="0" dirty="0" err="1" smtClean="0"/>
              <a:t>developped</a:t>
            </a:r>
            <a:r>
              <a:rPr lang="fr-CA" baseline="0" dirty="0" smtClean="0"/>
              <a:t> </a:t>
            </a:r>
            <a:r>
              <a:rPr lang="fr-CA" baseline="0" dirty="0" err="1" smtClean="0"/>
              <a:t>using</a:t>
            </a:r>
            <a:r>
              <a:rPr lang="fr-CA" baseline="0" dirty="0" smtClean="0"/>
              <a:t> FME server </a:t>
            </a:r>
            <a:r>
              <a:rPr lang="fr-CA" baseline="0" dirty="0" err="1" smtClean="0"/>
              <a:t>tehcnology</a:t>
            </a:r>
            <a:r>
              <a:rPr lang="fr-CA" baseline="0" dirty="0" smtClean="0"/>
              <a:t> and </a:t>
            </a:r>
            <a:r>
              <a:rPr lang="fr-CA" baseline="0" dirty="0" err="1" smtClean="0"/>
              <a:t>hosted</a:t>
            </a:r>
            <a:r>
              <a:rPr lang="fr-CA" baseline="0" dirty="0" smtClean="0"/>
              <a:t> in FGP AWS Cloud infrastructure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baseline="0" dirty="0" smtClean="0"/>
              <a:t>80 %  code </a:t>
            </a:r>
            <a:r>
              <a:rPr lang="fr-CA" baseline="0" dirty="0" err="1" smtClean="0"/>
              <a:t>reusability</a:t>
            </a:r>
            <a:r>
              <a:rPr lang="fr-CA" baseline="0" dirty="0" smtClean="0"/>
              <a:t> province by province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CA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baseline="0" dirty="0" smtClean="0"/>
              <a:t>Step1 :  </a:t>
            </a:r>
            <a:r>
              <a:rPr lang="fr-CA" baseline="0" dirty="0" err="1" smtClean="0"/>
              <a:t>Metadata</a:t>
            </a:r>
            <a:r>
              <a:rPr lang="fr-CA" baseline="0" dirty="0" smtClean="0"/>
              <a:t> </a:t>
            </a:r>
            <a:r>
              <a:rPr lang="fr-CA" baseline="0" dirty="0" err="1" smtClean="0"/>
              <a:t>filtering</a:t>
            </a:r>
            <a:r>
              <a:rPr lang="fr-CA" baseline="0" dirty="0" smtClean="0"/>
              <a:t>: Use to </a:t>
            </a:r>
            <a:r>
              <a:rPr lang="fr-CA" baseline="0" dirty="0" err="1" smtClean="0"/>
              <a:t>only</a:t>
            </a:r>
            <a:r>
              <a:rPr lang="fr-CA" baseline="0" dirty="0" smtClean="0"/>
              <a:t> </a:t>
            </a:r>
            <a:r>
              <a:rPr lang="fr-CA" baseline="0" dirty="0" err="1" smtClean="0"/>
              <a:t>synchronize</a:t>
            </a:r>
            <a:r>
              <a:rPr lang="fr-CA" baseline="0" dirty="0" smtClean="0"/>
              <a:t> </a:t>
            </a:r>
            <a:r>
              <a:rPr lang="fr-CA" b="1" baseline="0" dirty="0" err="1" smtClean="0"/>
              <a:t>geospatial</a:t>
            </a:r>
            <a:r>
              <a:rPr lang="fr-CA" b="1" baseline="0" dirty="0" smtClean="0"/>
              <a:t> </a:t>
            </a:r>
            <a:r>
              <a:rPr lang="fr-CA" baseline="0" dirty="0" err="1" smtClean="0"/>
              <a:t>datasets</a:t>
            </a:r>
            <a:r>
              <a:rPr lang="fr-CA" baseline="0" dirty="0" smtClean="0"/>
              <a:t> </a:t>
            </a:r>
            <a:r>
              <a:rPr lang="fr-CA" baseline="0" dirty="0" err="1" smtClean="0"/>
              <a:t>distributed</a:t>
            </a:r>
            <a:r>
              <a:rPr lang="fr-CA" baseline="0" dirty="0" smtClean="0"/>
              <a:t> </a:t>
            </a:r>
            <a:r>
              <a:rPr lang="fr-CA" baseline="0" dirty="0" err="1" smtClean="0"/>
              <a:t>under</a:t>
            </a:r>
            <a:r>
              <a:rPr lang="fr-CA" baseline="0" dirty="0" smtClean="0"/>
              <a:t> </a:t>
            </a:r>
            <a:r>
              <a:rPr lang="fr-CA" b="1" baseline="0" dirty="0" err="1" smtClean="0"/>
              <a:t>specific</a:t>
            </a:r>
            <a:r>
              <a:rPr lang="fr-CA" b="1" baseline="0" dirty="0" smtClean="0"/>
              <a:t>  provincial licence </a:t>
            </a:r>
            <a:r>
              <a:rPr lang="fr-CA" baseline="0" dirty="0" smtClean="0"/>
              <a:t>(OGL-BC, OGL-AB, CC-BY)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baseline="0" dirty="0" smtClean="0"/>
              <a:t>Step2 : </a:t>
            </a:r>
            <a:r>
              <a:rPr lang="fr-CA" baseline="0" dirty="0" err="1" smtClean="0"/>
              <a:t>Metadata</a:t>
            </a:r>
            <a:r>
              <a:rPr lang="fr-CA" baseline="0" dirty="0" smtClean="0"/>
              <a:t> </a:t>
            </a:r>
            <a:r>
              <a:rPr lang="fr-CA" baseline="0" dirty="0" err="1" smtClean="0"/>
              <a:t>mapping</a:t>
            </a:r>
            <a:r>
              <a:rPr lang="fr-CA" baseline="0" dirty="0" smtClean="0"/>
              <a:t>. </a:t>
            </a:r>
            <a:r>
              <a:rPr lang="fr-CA" baseline="0" dirty="0" err="1" smtClean="0"/>
              <a:t>Transforming</a:t>
            </a:r>
            <a:r>
              <a:rPr lang="fr-CA" baseline="0" dirty="0" smtClean="0"/>
              <a:t> provincial </a:t>
            </a:r>
            <a:r>
              <a:rPr lang="fr-CA" baseline="0" dirty="0" err="1" smtClean="0"/>
              <a:t>metadata</a:t>
            </a:r>
            <a:r>
              <a:rPr lang="fr-CA" baseline="0" dirty="0" smtClean="0"/>
              <a:t> to </a:t>
            </a:r>
            <a:r>
              <a:rPr lang="fr-CA" b="1" baseline="0" dirty="0" err="1" smtClean="0"/>
              <a:t>be</a:t>
            </a:r>
            <a:r>
              <a:rPr lang="fr-CA" b="1" baseline="0" dirty="0" smtClean="0"/>
              <a:t> </a:t>
            </a:r>
            <a:r>
              <a:rPr lang="fr-CA" b="1" baseline="0" dirty="0" err="1" smtClean="0"/>
              <a:t>compliant</a:t>
            </a:r>
            <a:r>
              <a:rPr lang="fr-CA" b="1" baseline="0" dirty="0" smtClean="0"/>
              <a:t> </a:t>
            </a:r>
            <a:r>
              <a:rPr lang="fr-CA" b="1" baseline="0" dirty="0" err="1" smtClean="0"/>
              <a:t>with</a:t>
            </a:r>
            <a:r>
              <a:rPr lang="fr-CA" b="1" baseline="0" dirty="0" smtClean="0"/>
              <a:t> </a:t>
            </a:r>
            <a:r>
              <a:rPr lang="fr-CA" b="1" baseline="0" dirty="0" err="1" smtClean="0"/>
              <a:t>Federal</a:t>
            </a:r>
            <a:r>
              <a:rPr lang="fr-CA" b="1" baseline="0" dirty="0" smtClean="0"/>
              <a:t> HNAP </a:t>
            </a:r>
            <a:r>
              <a:rPr lang="fr-CA" b="1" baseline="0" dirty="0" err="1" smtClean="0"/>
              <a:t>metadata</a:t>
            </a:r>
            <a:r>
              <a:rPr lang="fr-CA" b="1" baseline="0" dirty="0" smtClean="0"/>
              <a:t> </a:t>
            </a:r>
            <a:r>
              <a:rPr lang="fr-CA" baseline="0" dirty="0" smtClean="0"/>
              <a:t>standards . Actions </a:t>
            </a:r>
            <a:r>
              <a:rPr lang="fr-CA" baseline="0" dirty="0" err="1" smtClean="0"/>
              <a:t>include</a:t>
            </a:r>
            <a:r>
              <a:rPr lang="fr-CA" baseline="0" dirty="0" smtClean="0"/>
              <a:t> new </a:t>
            </a:r>
            <a:r>
              <a:rPr lang="fr-CA" baseline="0" dirty="0" err="1" smtClean="0"/>
              <a:t>fields</a:t>
            </a:r>
            <a:r>
              <a:rPr lang="fr-CA" baseline="0" dirty="0" smtClean="0"/>
              <a:t> </a:t>
            </a:r>
            <a:r>
              <a:rPr lang="fr-CA" baseline="0" dirty="0" err="1" smtClean="0"/>
              <a:t>name</a:t>
            </a:r>
            <a:r>
              <a:rPr lang="fr-CA" baseline="0" dirty="0" smtClean="0"/>
              <a:t>, </a:t>
            </a:r>
            <a:r>
              <a:rPr lang="fr-CA" baseline="0" dirty="0" err="1" smtClean="0"/>
              <a:t>attribute</a:t>
            </a:r>
            <a:r>
              <a:rPr lang="fr-CA" baseline="0" dirty="0" smtClean="0"/>
              <a:t> values </a:t>
            </a:r>
            <a:r>
              <a:rPr lang="fr-CA" baseline="0" dirty="0" err="1" smtClean="0"/>
              <a:t>mapped</a:t>
            </a:r>
            <a:r>
              <a:rPr lang="fr-CA" baseline="0" dirty="0" smtClean="0"/>
              <a:t> to </a:t>
            </a:r>
            <a:r>
              <a:rPr lang="fr-CA" baseline="0" dirty="0" err="1" smtClean="0"/>
              <a:t>codelisted</a:t>
            </a:r>
            <a:r>
              <a:rPr lang="fr-CA" baseline="0" dirty="0" smtClean="0"/>
              <a:t> values, url fixes, default values,…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baseline="0" dirty="0" err="1" smtClean="0"/>
              <a:t>Step</a:t>
            </a:r>
            <a:r>
              <a:rPr lang="fr-CA" baseline="0" dirty="0" smtClean="0"/>
              <a:t>: 3 </a:t>
            </a:r>
            <a:r>
              <a:rPr lang="fr-CA" baseline="0" dirty="0" err="1" smtClean="0"/>
              <a:t>Metadata</a:t>
            </a:r>
            <a:r>
              <a:rPr lang="fr-CA" baseline="0" dirty="0" smtClean="0"/>
              <a:t> Delta Finder:  To </a:t>
            </a:r>
            <a:r>
              <a:rPr lang="fr-CA" baseline="0" dirty="0" err="1" smtClean="0"/>
              <a:t>be</a:t>
            </a:r>
            <a:r>
              <a:rPr lang="fr-CA" baseline="0" dirty="0" smtClean="0"/>
              <a:t> more </a:t>
            </a:r>
            <a:r>
              <a:rPr lang="fr-CA" b="1" baseline="0" dirty="0" err="1" smtClean="0"/>
              <a:t>cost</a:t>
            </a:r>
            <a:r>
              <a:rPr lang="fr-CA" b="1" baseline="0" dirty="0" smtClean="0"/>
              <a:t> effective</a:t>
            </a:r>
            <a:r>
              <a:rPr lang="fr-CA" baseline="0" dirty="0" smtClean="0"/>
              <a:t>, </a:t>
            </a:r>
            <a:r>
              <a:rPr lang="fr-CA" baseline="0" dirty="0" err="1" smtClean="0"/>
              <a:t>our</a:t>
            </a:r>
            <a:r>
              <a:rPr lang="fr-CA" baseline="0" dirty="0" smtClean="0"/>
              <a:t> solution </a:t>
            </a:r>
            <a:r>
              <a:rPr lang="fr-CA" baseline="0" dirty="0" err="1" smtClean="0"/>
              <a:t>is</a:t>
            </a:r>
            <a:r>
              <a:rPr lang="fr-CA" baseline="0" dirty="0" smtClean="0"/>
              <a:t> </a:t>
            </a:r>
            <a:r>
              <a:rPr lang="fr-CA" baseline="0" dirty="0" err="1" smtClean="0"/>
              <a:t>working</a:t>
            </a:r>
            <a:r>
              <a:rPr lang="fr-CA" baseline="0" dirty="0" smtClean="0"/>
              <a:t> </a:t>
            </a:r>
            <a:r>
              <a:rPr lang="fr-CA" baseline="0" dirty="0" err="1" smtClean="0"/>
              <a:t>with</a:t>
            </a:r>
            <a:r>
              <a:rPr lang="fr-CA" baseline="0" dirty="0" smtClean="0"/>
              <a:t> Delta. The HNAP-</a:t>
            </a:r>
            <a:r>
              <a:rPr lang="fr-CA" baseline="0" dirty="0" err="1" smtClean="0"/>
              <a:t>transformed</a:t>
            </a:r>
            <a:r>
              <a:rPr lang="fr-CA" baseline="0" dirty="0" smtClean="0"/>
              <a:t> provincial </a:t>
            </a:r>
            <a:r>
              <a:rPr lang="fr-CA" baseline="0" dirty="0" err="1" smtClean="0"/>
              <a:t>metadata</a:t>
            </a:r>
            <a:r>
              <a:rPr lang="fr-CA" baseline="0" dirty="0" smtClean="0"/>
              <a:t> are </a:t>
            </a:r>
            <a:r>
              <a:rPr lang="fr-CA" baseline="0" dirty="0" err="1" smtClean="0"/>
              <a:t>compared</a:t>
            </a:r>
            <a:r>
              <a:rPr lang="fr-CA" baseline="0" dirty="0" smtClean="0"/>
              <a:t> to </a:t>
            </a:r>
            <a:r>
              <a:rPr lang="fr-CA" baseline="0" dirty="0" err="1" smtClean="0"/>
              <a:t>avalaible</a:t>
            </a:r>
            <a:r>
              <a:rPr lang="fr-CA" baseline="0" dirty="0" smtClean="0"/>
              <a:t> provincial </a:t>
            </a:r>
            <a:r>
              <a:rPr lang="fr-CA" baseline="0" dirty="0" err="1" smtClean="0"/>
              <a:t>datasets</a:t>
            </a:r>
            <a:r>
              <a:rPr lang="fr-CA" baseline="0" dirty="0" smtClean="0"/>
              <a:t> in the FGP to </a:t>
            </a:r>
            <a:r>
              <a:rPr lang="fr-CA" baseline="0" dirty="0" err="1" smtClean="0"/>
              <a:t>identify</a:t>
            </a:r>
            <a:r>
              <a:rPr lang="fr-CA" baseline="0" dirty="0" smtClean="0"/>
              <a:t> delta. (</a:t>
            </a:r>
            <a:r>
              <a:rPr lang="fr-CA" baseline="0" dirty="0" err="1" smtClean="0"/>
              <a:t>Unchanged</a:t>
            </a:r>
            <a:r>
              <a:rPr lang="fr-CA" baseline="0" dirty="0" smtClean="0"/>
              <a:t>, new </a:t>
            </a:r>
            <a:r>
              <a:rPr lang="fr-CA" baseline="0" dirty="0" err="1" smtClean="0"/>
              <a:t>metadata</a:t>
            </a:r>
            <a:r>
              <a:rPr lang="fr-CA" baseline="0" dirty="0" smtClean="0"/>
              <a:t>, </a:t>
            </a:r>
            <a:r>
              <a:rPr lang="fr-CA" baseline="0" dirty="0" err="1" smtClean="0"/>
              <a:t>removed</a:t>
            </a:r>
            <a:r>
              <a:rPr lang="fr-CA" baseline="0" dirty="0" smtClean="0"/>
              <a:t> </a:t>
            </a:r>
            <a:r>
              <a:rPr lang="fr-CA" baseline="0" dirty="0" err="1" smtClean="0"/>
              <a:t>metadata</a:t>
            </a:r>
            <a:r>
              <a:rPr lang="fr-CA" baseline="0" dirty="0" smtClean="0"/>
              <a:t>, </a:t>
            </a:r>
            <a:r>
              <a:rPr lang="fr-CA" baseline="0" dirty="0" err="1" smtClean="0"/>
              <a:t>updated</a:t>
            </a:r>
            <a:r>
              <a:rPr lang="fr-CA" baseline="0" dirty="0" smtClean="0"/>
              <a:t> </a:t>
            </a:r>
            <a:r>
              <a:rPr lang="fr-CA" baseline="0" dirty="0" err="1" smtClean="0"/>
              <a:t>metadata</a:t>
            </a:r>
            <a:r>
              <a:rPr lang="fr-CA" baseline="0" dirty="0" smtClean="0"/>
              <a:t>).  ( First </a:t>
            </a:r>
            <a:r>
              <a:rPr lang="fr-CA" baseline="0" dirty="0" err="1" smtClean="0"/>
              <a:t>sycnrhonization</a:t>
            </a:r>
            <a:r>
              <a:rPr lang="fr-CA" baseline="0" dirty="0" smtClean="0"/>
              <a:t> </a:t>
            </a:r>
            <a:r>
              <a:rPr lang="fr-CA" baseline="0" dirty="0" err="1" smtClean="0"/>
              <a:t>will</a:t>
            </a:r>
            <a:r>
              <a:rPr lang="fr-CA" baseline="0" dirty="0" smtClean="0"/>
              <a:t> </a:t>
            </a:r>
            <a:r>
              <a:rPr lang="fr-CA" baseline="0" dirty="0" err="1" smtClean="0"/>
              <a:t>be</a:t>
            </a:r>
            <a:r>
              <a:rPr lang="fr-CA" baseline="0" dirty="0" smtClean="0"/>
              <a:t> all new </a:t>
            </a:r>
            <a:r>
              <a:rPr lang="fr-CA" baseline="0" dirty="0" err="1" smtClean="0"/>
              <a:t>metadata</a:t>
            </a:r>
            <a:r>
              <a:rPr lang="fr-CA" baseline="0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baseline="0" dirty="0" err="1" smtClean="0"/>
              <a:t>Step</a:t>
            </a:r>
            <a:r>
              <a:rPr lang="fr-CA" baseline="0" dirty="0" smtClean="0"/>
              <a:t> 4:  </a:t>
            </a:r>
            <a:r>
              <a:rPr lang="fr-CA" baseline="0" dirty="0" err="1" smtClean="0"/>
              <a:t>Updated</a:t>
            </a:r>
            <a:r>
              <a:rPr lang="fr-CA" baseline="0" dirty="0" smtClean="0"/>
              <a:t> and new </a:t>
            </a:r>
            <a:r>
              <a:rPr lang="fr-CA" baseline="0" dirty="0" err="1" smtClean="0"/>
              <a:t>metadata</a:t>
            </a:r>
            <a:r>
              <a:rPr lang="fr-CA" baseline="0" dirty="0" smtClean="0"/>
              <a:t> are </a:t>
            </a:r>
            <a:r>
              <a:rPr lang="fr-CA" baseline="0" dirty="0" err="1" smtClean="0"/>
              <a:t>translated</a:t>
            </a:r>
            <a:r>
              <a:rPr lang="fr-CA" baseline="0" dirty="0" smtClean="0"/>
              <a:t>(English to French / French to English) </a:t>
            </a:r>
            <a:r>
              <a:rPr lang="fr-CA" baseline="0" dirty="0" err="1" smtClean="0"/>
              <a:t>using</a:t>
            </a:r>
            <a:r>
              <a:rPr lang="fr-CA" baseline="0" dirty="0" smtClean="0"/>
              <a:t> AWS Translate </a:t>
            </a:r>
            <a:r>
              <a:rPr lang="fr-CA" baseline="0" dirty="0" err="1" smtClean="0"/>
              <a:t>technology</a:t>
            </a:r>
            <a:r>
              <a:rPr lang="fr-CA" baseline="0" dirty="0" smtClean="0"/>
              <a:t>. Warnings are </a:t>
            </a:r>
            <a:r>
              <a:rPr lang="fr-CA" baseline="0" dirty="0" err="1" smtClean="0"/>
              <a:t>added</a:t>
            </a:r>
            <a:r>
              <a:rPr lang="fr-CA" baseline="0" dirty="0" smtClean="0"/>
              <a:t> in the </a:t>
            </a:r>
            <a:r>
              <a:rPr lang="fr-CA" baseline="0" dirty="0" err="1" smtClean="0"/>
              <a:t>metadata</a:t>
            </a:r>
            <a:r>
              <a:rPr lang="fr-CA" baseline="0" dirty="0" smtClean="0"/>
              <a:t> to </a:t>
            </a:r>
            <a:r>
              <a:rPr lang="fr-CA" baseline="0" dirty="0" err="1" smtClean="0"/>
              <a:t>inform</a:t>
            </a:r>
            <a:r>
              <a:rPr lang="fr-CA" baseline="0" dirty="0" smtClean="0"/>
              <a:t> user of the use of an </a:t>
            </a:r>
            <a:r>
              <a:rPr lang="fr-CA" baseline="0" dirty="0" err="1" smtClean="0"/>
              <a:t>automated</a:t>
            </a:r>
            <a:r>
              <a:rPr lang="fr-CA" baseline="0" dirty="0" smtClean="0"/>
              <a:t> translation </a:t>
            </a:r>
            <a:r>
              <a:rPr lang="fr-CA" baseline="0" dirty="0" err="1" smtClean="0"/>
              <a:t>technology</a:t>
            </a:r>
            <a:r>
              <a:rPr lang="fr-CA" baseline="0" dirty="0" smtClean="0"/>
              <a:t>, possible translation </a:t>
            </a:r>
            <a:r>
              <a:rPr lang="fr-CA" baseline="0" dirty="0" err="1" smtClean="0"/>
              <a:t>mistakes</a:t>
            </a:r>
            <a:r>
              <a:rPr lang="fr-CA" baseline="0" dirty="0" smtClean="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CA" baseline="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fr-CA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fr-CA" baseline="0" dirty="0" smtClean="0"/>
              <a:t>FGP Catalogue </a:t>
            </a:r>
            <a:r>
              <a:rPr lang="fr-CA" baseline="0" dirty="0" err="1" smtClean="0"/>
              <a:t>comments</a:t>
            </a:r>
            <a:endParaRPr lang="fr-CA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baseline="0" dirty="0" smtClean="0"/>
              <a:t>New and </a:t>
            </a:r>
            <a:r>
              <a:rPr lang="fr-CA" baseline="0" dirty="0" err="1" smtClean="0"/>
              <a:t>updated</a:t>
            </a:r>
            <a:r>
              <a:rPr lang="fr-CA" baseline="0" dirty="0" smtClean="0"/>
              <a:t> </a:t>
            </a:r>
            <a:r>
              <a:rPr lang="fr-CA" baseline="0" dirty="0" err="1" smtClean="0"/>
              <a:t>metadata</a:t>
            </a:r>
            <a:r>
              <a:rPr lang="fr-CA" baseline="0" dirty="0" smtClean="0"/>
              <a:t> are </a:t>
            </a:r>
            <a:r>
              <a:rPr lang="fr-CA" baseline="0" dirty="0" err="1" smtClean="0"/>
              <a:t>transfered</a:t>
            </a:r>
            <a:r>
              <a:rPr lang="fr-CA" baseline="0" dirty="0" smtClean="0"/>
              <a:t> </a:t>
            </a:r>
            <a:r>
              <a:rPr lang="fr-CA" baseline="0" dirty="0" err="1" smtClean="0"/>
              <a:t>into</a:t>
            </a:r>
            <a:r>
              <a:rPr lang="fr-CA" baseline="0" dirty="0" smtClean="0"/>
              <a:t> the FGP to </a:t>
            </a:r>
            <a:r>
              <a:rPr lang="fr-CA" baseline="0" dirty="0" err="1" smtClean="0"/>
              <a:t>be</a:t>
            </a:r>
            <a:r>
              <a:rPr lang="fr-CA" baseline="0" dirty="0" smtClean="0"/>
              <a:t> </a:t>
            </a:r>
            <a:r>
              <a:rPr lang="fr-CA" baseline="0" dirty="0" err="1" smtClean="0"/>
              <a:t>added</a:t>
            </a:r>
            <a:r>
              <a:rPr lang="fr-CA" baseline="0" dirty="0" smtClean="0"/>
              <a:t> in </a:t>
            </a:r>
            <a:r>
              <a:rPr lang="fr-CA" baseline="0" dirty="0" err="1" smtClean="0"/>
              <a:t>both</a:t>
            </a:r>
            <a:r>
              <a:rPr lang="fr-CA" baseline="0" dirty="0" smtClean="0"/>
              <a:t> </a:t>
            </a:r>
            <a:r>
              <a:rPr lang="fr-CA" baseline="0" dirty="0" err="1" smtClean="0"/>
              <a:t>internal</a:t>
            </a:r>
            <a:r>
              <a:rPr lang="fr-CA" baseline="0" dirty="0" smtClean="0"/>
              <a:t> and </a:t>
            </a:r>
            <a:r>
              <a:rPr lang="fr-CA" baseline="0" dirty="0" err="1" smtClean="0"/>
              <a:t>external</a:t>
            </a:r>
            <a:r>
              <a:rPr lang="fr-CA" baseline="0" dirty="0" smtClean="0"/>
              <a:t> catalogue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CA" baseline="0" dirty="0" err="1" smtClean="0"/>
              <a:t>Removed</a:t>
            </a:r>
            <a:r>
              <a:rPr lang="fr-CA" baseline="0" dirty="0" smtClean="0"/>
              <a:t> provincial </a:t>
            </a:r>
            <a:r>
              <a:rPr lang="fr-CA" baseline="0" dirty="0" err="1" smtClean="0"/>
              <a:t>dataset</a:t>
            </a:r>
            <a:r>
              <a:rPr lang="fr-CA" baseline="0" dirty="0" smtClean="0"/>
              <a:t> are </a:t>
            </a:r>
            <a:r>
              <a:rPr lang="fr-CA" baseline="0" dirty="0" err="1" smtClean="0"/>
              <a:t>dropped</a:t>
            </a:r>
            <a:r>
              <a:rPr lang="fr-CA" baseline="0" dirty="0" smtClean="0"/>
              <a:t> </a:t>
            </a:r>
            <a:r>
              <a:rPr lang="fr-CA" baseline="0" dirty="0" err="1" smtClean="0"/>
              <a:t>from</a:t>
            </a:r>
            <a:r>
              <a:rPr lang="fr-CA" baseline="0" dirty="0" smtClean="0"/>
              <a:t> </a:t>
            </a:r>
            <a:r>
              <a:rPr lang="fr-CA" baseline="0" dirty="0" err="1" smtClean="0"/>
              <a:t>both</a:t>
            </a:r>
            <a:r>
              <a:rPr lang="fr-CA" baseline="0" dirty="0" smtClean="0"/>
              <a:t> </a:t>
            </a:r>
            <a:r>
              <a:rPr lang="fr-CA" baseline="0" dirty="0" err="1" smtClean="0"/>
              <a:t>internal</a:t>
            </a:r>
            <a:r>
              <a:rPr lang="fr-CA" baseline="0" dirty="0" smtClean="0"/>
              <a:t> and </a:t>
            </a:r>
            <a:r>
              <a:rPr lang="fr-CA" baseline="0" dirty="0" err="1" smtClean="0"/>
              <a:t>external</a:t>
            </a:r>
            <a:r>
              <a:rPr lang="fr-CA" baseline="0" dirty="0" smtClean="0"/>
              <a:t> catalogue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CA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CA" baseline="0" dirty="0" smtClean="0"/>
              <a:t>Open </a:t>
            </a:r>
            <a:r>
              <a:rPr lang="fr-CA" baseline="0" dirty="0" err="1" smtClean="0"/>
              <a:t>Federal</a:t>
            </a:r>
            <a:r>
              <a:rPr lang="fr-CA" baseline="0" dirty="0" smtClean="0"/>
              <a:t> </a:t>
            </a:r>
            <a:r>
              <a:rPr lang="fr-CA" baseline="0" dirty="0" err="1" smtClean="0"/>
              <a:t>Portals</a:t>
            </a:r>
            <a:r>
              <a:rPr lang="fr-CA" baseline="0" dirty="0" smtClean="0"/>
              <a:t>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CA" baseline="0" dirty="0" err="1" smtClean="0"/>
              <a:t>When</a:t>
            </a:r>
            <a:r>
              <a:rPr lang="fr-CA" baseline="0" dirty="0" smtClean="0"/>
              <a:t> </a:t>
            </a:r>
            <a:r>
              <a:rPr lang="fr-CA" baseline="0" dirty="0" err="1" smtClean="0"/>
              <a:t>added</a:t>
            </a:r>
            <a:r>
              <a:rPr lang="fr-CA" baseline="0" dirty="0" smtClean="0"/>
              <a:t> in FGP portal, P/T </a:t>
            </a:r>
            <a:r>
              <a:rPr lang="fr-CA" baseline="0" dirty="0" err="1" smtClean="0"/>
              <a:t>metadata</a:t>
            </a:r>
            <a:r>
              <a:rPr lang="fr-CA" baseline="0" dirty="0" smtClean="0"/>
              <a:t> are </a:t>
            </a:r>
            <a:r>
              <a:rPr lang="fr-CA" baseline="0" dirty="0" err="1" smtClean="0"/>
              <a:t>considerered</a:t>
            </a:r>
            <a:r>
              <a:rPr lang="fr-CA" baseline="0" dirty="0" smtClean="0"/>
              <a:t> </a:t>
            </a:r>
            <a:r>
              <a:rPr lang="fr-CA" baseline="0" dirty="0" err="1" smtClean="0"/>
              <a:t>similar</a:t>
            </a:r>
            <a:r>
              <a:rPr lang="fr-CA" baseline="0" dirty="0" smtClean="0"/>
              <a:t> as </a:t>
            </a:r>
            <a:r>
              <a:rPr lang="fr-CA" baseline="0" dirty="0" err="1" smtClean="0"/>
              <a:t>Federal</a:t>
            </a:r>
            <a:r>
              <a:rPr lang="fr-CA" baseline="0" dirty="0" smtClean="0"/>
              <a:t> </a:t>
            </a:r>
            <a:r>
              <a:rPr lang="fr-CA" baseline="0" dirty="0" err="1" smtClean="0"/>
              <a:t>metadata</a:t>
            </a:r>
            <a:r>
              <a:rPr lang="fr-CA" baseline="0" dirty="0" smtClean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CA" baseline="0" dirty="0" err="1" smtClean="0"/>
              <a:t>Datasets</a:t>
            </a:r>
            <a:r>
              <a:rPr lang="fr-CA" baseline="0" dirty="0" smtClean="0"/>
              <a:t> are </a:t>
            </a:r>
            <a:r>
              <a:rPr lang="fr-CA" baseline="0" dirty="0" err="1" smtClean="0"/>
              <a:t>transfered</a:t>
            </a:r>
            <a:r>
              <a:rPr lang="fr-CA" baseline="0" dirty="0" smtClean="0"/>
              <a:t> to </a:t>
            </a:r>
            <a:r>
              <a:rPr lang="fr-CA" baseline="0" dirty="0" err="1" smtClean="0"/>
              <a:t>OpenMaps</a:t>
            </a:r>
            <a:r>
              <a:rPr lang="fr-CA" baseline="0" dirty="0" smtClean="0"/>
              <a:t> </a:t>
            </a:r>
            <a:r>
              <a:rPr lang="fr-CA" baseline="0" dirty="0" err="1" smtClean="0"/>
              <a:t>with</a:t>
            </a:r>
            <a:r>
              <a:rPr lang="fr-CA" baseline="0" dirty="0" smtClean="0"/>
              <a:t> FGP </a:t>
            </a:r>
            <a:r>
              <a:rPr lang="fr-CA" baseline="0" dirty="0" err="1" smtClean="0"/>
              <a:t>regular</a:t>
            </a:r>
            <a:r>
              <a:rPr lang="fr-CA" baseline="0" dirty="0" smtClean="0"/>
              <a:t> </a:t>
            </a:r>
            <a:r>
              <a:rPr lang="fr-CA" baseline="0" dirty="0" err="1" smtClean="0"/>
              <a:t>process</a:t>
            </a:r>
            <a:r>
              <a:rPr lang="fr-CA" baseline="0" dirty="0" smtClean="0"/>
              <a:t> (PUSH) . OSDP portal </a:t>
            </a:r>
            <a:r>
              <a:rPr lang="fr-CA" baseline="0" dirty="0" err="1" smtClean="0"/>
              <a:t>harvests</a:t>
            </a:r>
            <a:r>
              <a:rPr lang="fr-CA" baseline="0" dirty="0" smtClean="0"/>
              <a:t> </a:t>
            </a:r>
            <a:r>
              <a:rPr lang="fr-CA" baseline="0" dirty="0" err="1" smtClean="0"/>
              <a:t>metadata</a:t>
            </a:r>
            <a:r>
              <a:rPr lang="fr-CA" baseline="0" dirty="0" smtClean="0"/>
              <a:t> </a:t>
            </a:r>
            <a:r>
              <a:rPr lang="fr-CA" baseline="0" dirty="0" err="1" smtClean="0"/>
              <a:t>from</a:t>
            </a:r>
            <a:r>
              <a:rPr lang="fr-CA" baseline="0" dirty="0" smtClean="0"/>
              <a:t> </a:t>
            </a:r>
            <a:r>
              <a:rPr lang="fr-CA" baseline="0" dirty="0" err="1" smtClean="0"/>
              <a:t>external</a:t>
            </a:r>
            <a:r>
              <a:rPr lang="fr-CA" baseline="0" dirty="0" smtClean="0"/>
              <a:t> CSW </a:t>
            </a:r>
            <a:r>
              <a:rPr lang="fr-CA" baseline="0" dirty="0" err="1" smtClean="0"/>
              <a:t>access</a:t>
            </a:r>
            <a:r>
              <a:rPr lang="fr-CA" baseline="0" dirty="0" smtClean="0"/>
              <a:t> point.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CA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DE4B3-4479-451F-9116-4BC2C284B78F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6373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DE4B3-4479-451F-9116-4BC2C284B78F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5939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51FF7-5C77-457C-A369-49333A826DB5}" type="datetimeFigureOut">
              <a:rPr lang="en-CA" smtClean="0"/>
              <a:t>2021-04-14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27FE-C31E-4383-9ACD-80B4A4C1459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4000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51FF7-5C77-457C-A369-49333A826DB5}" type="datetimeFigureOut">
              <a:rPr lang="en-CA" smtClean="0"/>
              <a:t>2021-04-14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27FE-C31E-4383-9ACD-80B4A4C1459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6056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51FF7-5C77-457C-A369-49333A826DB5}" type="datetimeFigureOut">
              <a:rPr lang="en-CA" smtClean="0"/>
              <a:t>2021-04-14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27FE-C31E-4383-9ACD-80B4A4C1459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0835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51FF7-5C77-457C-A369-49333A826DB5}" type="datetimeFigureOut">
              <a:rPr lang="en-CA" smtClean="0"/>
              <a:t>2021-04-14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27FE-C31E-4383-9ACD-80B4A4C1459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4740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51FF7-5C77-457C-A369-49333A826DB5}" type="datetimeFigureOut">
              <a:rPr lang="en-CA" smtClean="0"/>
              <a:t>2021-04-14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27FE-C31E-4383-9ACD-80B4A4C1459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1387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51FF7-5C77-457C-A369-49333A826DB5}" type="datetimeFigureOut">
              <a:rPr lang="en-CA" smtClean="0"/>
              <a:t>2021-04-14</a:t>
            </a:fld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27FE-C31E-4383-9ACD-80B4A4C1459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5817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51FF7-5C77-457C-A369-49333A826DB5}" type="datetimeFigureOut">
              <a:rPr lang="en-CA" smtClean="0"/>
              <a:t>2021-04-14</a:t>
            </a:fld>
            <a:endParaRPr lang="en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27FE-C31E-4383-9ACD-80B4A4C1459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1068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51FF7-5C77-457C-A369-49333A826DB5}" type="datetimeFigureOut">
              <a:rPr lang="en-CA" smtClean="0"/>
              <a:t>2021-04-14</a:t>
            </a:fld>
            <a:endParaRPr lang="en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27FE-C31E-4383-9ACD-80B4A4C1459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9929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51FF7-5C77-457C-A369-49333A826DB5}" type="datetimeFigureOut">
              <a:rPr lang="en-CA" smtClean="0"/>
              <a:t>2021-04-14</a:t>
            </a:fld>
            <a:endParaRPr lang="en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27FE-C31E-4383-9ACD-80B4A4C1459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2606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51FF7-5C77-457C-A369-49333A826DB5}" type="datetimeFigureOut">
              <a:rPr lang="en-CA" smtClean="0"/>
              <a:t>2021-04-14</a:t>
            </a:fld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27FE-C31E-4383-9ACD-80B4A4C1459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1592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51FF7-5C77-457C-A369-49333A826DB5}" type="datetimeFigureOut">
              <a:rPr lang="en-CA" smtClean="0"/>
              <a:t>2021-04-14</a:t>
            </a:fld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27FE-C31E-4383-9ACD-80B4A4C1459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3005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51FF7-5C77-457C-A369-49333A826DB5}" type="datetimeFigureOut">
              <a:rPr lang="en-CA" smtClean="0"/>
              <a:t>2021-04-14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527FE-C31E-4383-9ACD-80B4A4C1459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2709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1.xml"/><Relationship Id="rId11" Type="http://schemas.openxmlformats.org/officeDocument/2006/relationships/image" Target="../media/image5.jpeg"/><Relationship Id="rId5" Type="http://schemas.openxmlformats.org/officeDocument/2006/relationships/slideLayout" Target="../slideLayouts/slideLayout2.xml"/><Relationship Id="rId15" Type="http://schemas.openxmlformats.org/officeDocument/2006/relationships/image" Target="../media/image9.png"/><Relationship Id="rId10" Type="http://schemas.openxmlformats.org/officeDocument/2006/relationships/image" Target="../media/image4.gif"/><Relationship Id="rId4" Type="http://schemas.openxmlformats.org/officeDocument/2006/relationships/tags" Target="../tags/tag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2.png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.png"/><Relationship Id="rId11" Type="http://schemas.openxmlformats.org/officeDocument/2006/relationships/image" Target="../media/image2.png"/><Relationship Id="rId5" Type="http://schemas.openxmlformats.org/officeDocument/2006/relationships/image" Target="../media/image11.png"/><Relationship Id="rId10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45874"/>
            <a:ext cx="10515600" cy="1212697"/>
          </a:xfrm>
        </p:spPr>
        <p:txBody>
          <a:bodyPr/>
          <a:lstStyle/>
          <a:p>
            <a:pPr algn="ctr"/>
            <a:r>
              <a:rPr lang="fr-CA" b="1" dirty="0" err="1" smtClean="0"/>
              <a:t>Metadata</a:t>
            </a:r>
            <a:r>
              <a:rPr lang="fr-CA" b="1" dirty="0" smtClean="0"/>
              <a:t> point of </a:t>
            </a:r>
            <a:r>
              <a:rPr lang="fr-CA" b="1" dirty="0" err="1" smtClean="0"/>
              <a:t>view</a:t>
            </a:r>
            <a:endParaRPr lang="en-CA" b="1" dirty="0"/>
          </a:p>
        </p:txBody>
      </p:sp>
      <p:pic>
        <p:nvPicPr>
          <p:cNvPr id="59" name="Image 5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1101" y="3141763"/>
            <a:ext cx="1555251" cy="407999"/>
          </a:xfrm>
          <a:prstGeom prst="rect">
            <a:avLst/>
          </a:prstGeom>
        </p:spPr>
      </p:pic>
      <p:grpSp>
        <p:nvGrpSpPr>
          <p:cNvPr id="28" name="Groupe 27"/>
          <p:cNvGrpSpPr/>
          <p:nvPr/>
        </p:nvGrpSpPr>
        <p:grpSpPr>
          <a:xfrm>
            <a:off x="156302" y="1737901"/>
            <a:ext cx="1376412" cy="3337936"/>
            <a:chOff x="110894" y="1750602"/>
            <a:chExt cx="1376412" cy="3337936"/>
          </a:xfrm>
        </p:grpSpPr>
        <p:pic>
          <p:nvPicPr>
            <p:cNvPr id="85" name="Image 84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299103" y="2434452"/>
              <a:ext cx="855027" cy="751921"/>
            </a:xfrm>
            <a:prstGeom prst="rect">
              <a:avLst/>
            </a:prstGeom>
          </p:spPr>
        </p:pic>
        <p:pic>
          <p:nvPicPr>
            <p:cNvPr id="87" name="Image 86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188093" y="3248482"/>
              <a:ext cx="1045011" cy="683052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798" y="4109331"/>
              <a:ext cx="819635" cy="15896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117693" y="2101712"/>
              <a:ext cx="1369613" cy="2986826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110894" y="1750602"/>
              <a:ext cx="1376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dirty="0" smtClean="0"/>
                <a:t>P/T </a:t>
              </a:r>
              <a:r>
                <a:rPr lang="fr-CA" dirty="0" err="1" smtClean="0"/>
                <a:t>Portals</a:t>
              </a:r>
              <a:r>
                <a:rPr lang="fr-CA" dirty="0" smtClean="0"/>
                <a:t> </a:t>
              </a:r>
            </a:p>
          </p:txBody>
        </p:sp>
      </p:grpSp>
      <p:pic>
        <p:nvPicPr>
          <p:cNvPr id="52" name="Image 5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06" y="4595466"/>
            <a:ext cx="433481" cy="433481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08" y="4520092"/>
            <a:ext cx="829544" cy="568365"/>
          </a:xfrm>
          <a:prstGeom prst="rect">
            <a:avLst/>
          </a:prstGeom>
        </p:spPr>
      </p:pic>
      <p:grpSp>
        <p:nvGrpSpPr>
          <p:cNvPr id="47" name="Groupe 46"/>
          <p:cNvGrpSpPr/>
          <p:nvPr/>
        </p:nvGrpSpPr>
        <p:grpSpPr>
          <a:xfrm>
            <a:off x="1962603" y="1744655"/>
            <a:ext cx="5015005" cy="3528175"/>
            <a:chOff x="2106144" y="1719793"/>
            <a:chExt cx="5015005" cy="3528175"/>
          </a:xfrm>
        </p:grpSpPr>
        <p:pic>
          <p:nvPicPr>
            <p:cNvPr id="16" name="Image 15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2246" y="4462796"/>
              <a:ext cx="723523" cy="785172"/>
            </a:xfrm>
            <a:prstGeom prst="rect">
              <a:avLst/>
            </a:prstGeom>
          </p:spPr>
        </p:pic>
        <p:sp>
          <p:nvSpPr>
            <p:cNvPr id="51" name="Rectangle 50"/>
            <p:cNvSpPr/>
            <p:nvPr/>
          </p:nvSpPr>
          <p:spPr>
            <a:xfrm>
              <a:off x="2106144" y="2099524"/>
              <a:ext cx="5015003" cy="2986827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3509512" y="1719793"/>
              <a:ext cx="22289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dirty="0" err="1" smtClean="0"/>
                <a:t>Metadata</a:t>
              </a:r>
              <a:r>
                <a:rPr lang="fr-CA" dirty="0" smtClean="0"/>
                <a:t> </a:t>
              </a:r>
              <a:r>
                <a:rPr lang="fr-CA" dirty="0" err="1" smtClean="0"/>
                <a:t>processing</a:t>
              </a:r>
              <a:endParaRPr lang="en-CA" dirty="0"/>
            </a:p>
          </p:txBody>
        </p:sp>
        <p:sp>
          <p:nvSpPr>
            <p:cNvPr id="32" name="Rectangle 31"/>
            <p:cNvSpPr/>
            <p:nvPr/>
          </p:nvSpPr>
          <p:spPr>
            <a:xfrm rot="16200000">
              <a:off x="1462264" y="2743403"/>
              <a:ext cx="2524892" cy="123713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err="1" smtClean="0">
                  <a:solidFill>
                    <a:schemeClr val="tx1"/>
                  </a:solidFill>
                </a:rPr>
                <a:t>Metadata</a:t>
              </a:r>
              <a:r>
                <a:rPr lang="fr-CA" dirty="0" smtClean="0">
                  <a:solidFill>
                    <a:schemeClr val="tx1"/>
                  </a:solidFill>
                </a:rPr>
                <a:t> </a:t>
              </a:r>
              <a:r>
                <a:rPr lang="fr-CA" dirty="0" err="1" smtClean="0">
                  <a:solidFill>
                    <a:schemeClr val="tx1"/>
                  </a:solidFill>
                </a:rPr>
                <a:t>Filtering</a:t>
              </a:r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 rot="16200000">
              <a:off x="2707840" y="2737290"/>
              <a:ext cx="2524894" cy="124935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err="1" smtClean="0">
                  <a:solidFill>
                    <a:schemeClr val="tx1"/>
                  </a:solidFill>
                </a:rPr>
                <a:t>Metadata</a:t>
              </a:r>
              <a:r>
                <a:rPr lang="fr-CA" dirty="0" smtClean="0">
                  <a:solidFill>
                    <a:schemeClr val="tx1"/>
                  </a:solidFill>
                </a:rPr>
                <a:t> Model </a:t>
              </a:r>
              <a:r>
                <a:rPr lang="fr-CA" dirty="0" err="1" smtClean="0">
                  <a:solidFill>
                    <a:schemeClr val="tx1"/>
                  </a:solidFill>
                </a:rPr>
                <a:t>Mapping</a:t>
              </a:r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 rot="16200000">
              <a:off x="3962200" y="2732286"/>
              <a:ext cx="2524891" cy="12593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err="1" smtClean="0">
                  <a:solidFill>
                    <a:schemeClr val="tx1"/>
                  </a:solidFill>
                </a:rPr>
                <a:t>Metadata</a:t>
              </a:r>
              <a:r>
                <a:rPr lang="fr-CA" dirty="0" smtClean="0">
                  <a:solidFill>
                    <a:schemeClr val="tx1"/>
                  </a:solidFill>
                </a:rPr>
                <a:t> Delta </a:t>
              </a:r>
              <a:r>
                <a:rPr lang="fr-CA" dirty="0" err="1" smtClean="0">
                  <a:solidFill>
                    <a:schemeClr val="tx1"/>
                  </a:solidFill>
                </a:rPr>
                <a:t>finder</a:t>
              </a:r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 rot="16200000">
              <a:off x="5225293" y="2728555"/>
              <a:ext cx="2524892" cy="1266821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err="1" smtClean="0">
                  <a:solidFill>
                    <a:schemeClr val="tx1"/>
                  </a:solidFill>
                </a:rPr>
                <a:t>Automated</a:t>
              </a:r>
              <a:r>
                <a:rPr lang="fr-CA" dirty="0" smtClean="0">
                  <a:solidFill>
                    <a:schemeClr val="tx1"/>
                  </a:solidFill>
                </a:rPr>
                <a:t> </a:t>
              </a:r>
              <a:r>
                <a:rPr lang="fr-CA" dirty="0" err="1" smtClean="0">
                  <a:solidFill>
                    <a:schemeClr val="tx1"/>
                  </a:solidFill>
                </a:rPr>
                <a:t>Language</a:t>
              </a:r>
              <a:r>
                <a:rPr lang="fr-CA" dirty="0" smtClean="0">
                  <a:solidFill>
                    <a:schemeClr val="tx1"/>
                  </a:solidFill>
                </a:rPr>
                <a:t> Translation</a:t>
              </a:r>
              <a:endParaRPr lang="en-CA" dirty="0">
                <a:solidFill>
                  <a:schemeClr val="tx1"/>
                </a:solidFill>
              </a:endParaRPr>
            </a:p>
          </p:txBody>
        </p:sp>
      </p:grpSp>
      <p:sp>
        <p:nvSpPr>
          <p:cNvPr id="33" name="ZoneTexte 32"/>
          <p:cNvSpPr txBox="1"/>
          <p:nvPr/>
        </p:nvSpPr>
        <p:spPr>
          <a:xfrm>
            <a:off x="7571101" y="1737901"/>
            <a:ext cx="1902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FGP Catalogue</a:t>
            </a:r>
            <a:endParaRPr lang="en-CA" dirty="0"/>
          </a:p>
        </p:txBody>
      </p:sp>
      <p:sp>
        <p:nvSpPr>
          <p:cNvPr id="64" name="Rectangle 63"/>
          <p:cNvSpPr/>
          <p:nvPr/>
        </p:nvSpPr>
        <p:spPr>
          <a:xfrm>
            <a:off x="7469394" y="2723112"/>
            <a:ext cx="1866798" cy="128442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49" name="Groupe 48"/>
          <p:cNvGrpSpPr/>
          <p:nvPr/>
        </p:nvGrpSpPr>
        <p:grpSpPr>
          <a:xfrm>
            <a:off x="9717152" y="1701244"/>
            <a:ext cx="2194565" cy="3327703"/>
            <a:chOff x="9546615" y="1701244"/>
            <a:chExt cx="2194565" cy="3327703"/>
          </a:xfrm>
        </p:grpSpPr>
        <p:pic>
          <p:nvPicPr>
            <p:cNvPr id="34" name="Image 33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952525" y="2848182"/>
              <a:ext cx="1462733" cy="587161"/>
            </a:xfrm>
            <a:prstGeom prst="rect">
              <a:avLst/>
            </a:prstGeom>
          </p:spPr>
        </p:pic>
        <p:pic>
          <p:nvPicPr>
            <p:cNvPr id="35" name="Image 34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9947473" y="3858201"/>
              <a:ext cx="1542720" cy="656844"/>
            </a:xfrm>
            <a:prstGeom prst="rect">
              <a:avLst/>
            </a:prstGeom>
          </p:spPr>
        </p:pic>
        <p:sp>
          <p:nvSpPr>
            <p:cNvPr id="67" name="Rectangle 66"/>
            <p:cNvSpPr/>
            <p:nvPr/>
          </p:nvSpPr>
          <p:spPr>
            <a:xfrm>
              <a:off x="9675759" y="2070576"/>
              <a:ext cx="1936278" cy="2958371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4" name="ZoneTexte 73"/>
            <p:cNvSpPr txBox="1"/>
            <p:nvPr/>
          </p:nvSpPr>
          <p:spPr>
            <a:xfrm>
              <a:off x="9546615" y="1701244"/>
              <a:ext cx="2194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dirty="0" smtClean="0"/>
                <a:t>Open </a:t>
              </a:r>
              <a:r>
                <a:rPr lang="fr-CA" dirty="0" err="1" smtClean="0"/>
                <a:t>Federal</a:t>
              </a:r>
              <a:r>
                <a:rPr lang="fr-CA" dirty="0" smtClean="0"/>
                <a:t> </a:t>
              </a:r>
              <a:r>
                <a:rPr lang="fr-CA" dirty="0" err="1" smtClean="0"/>
                <a:t>Portals</a:t>
              </a:r>
              <a:endParaRPr lang="en-CA" dirty="0"/>
            </a:p>
          </p:txBody>
        </p:sp>
        <p:sp>
          <p:nvSpPr>
            <p:cNvPr id="77" name="ZoneTexte 76"/>
            <p:cNvSpPr txBox="1"/>
            <p:nvPr/>
          </p:nvSpPr>
          <p:spPr>
            <a:xfrm>
              <a:off x="10145889" y="2482239"/>
              <a:ext cx="1207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dirty="0" err="1" smtClean="0"/>
                <a:t>OpenMaps</a:t>
              </a:r>
              <a:endParaRPr lang="en-CA" dirty="0"/>
            </a:p>
          </p:txBody>
        </p:sp>
        <p:sp>
          <p:nvSpPr>
            <p:cNvPr id="79" name="ZoneTexte 78"/>
            <p:cNvSpPr txBox="1"/>
            <p:nvPr/>
          </p:nvSpPr>
          <p:spPr>
            <a:xfrm>
              <a:off x="10253236" y="3488869"/>
              <a:ext cx="7813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dirty="0" smtClean="0"/>
                <a:t>OSDP</a:t>
              </a:r>
              <a:endParaRPr lang="en-CA" dirty="0"/>
            </a:p>
          </p:txBody>
        </p:sp>
      </p:grpSp>
      <p:sp>
        <p:nvSpPr>
          <p:cNvPr id="45" name="Flèche droite 44"/>
          <p:cNvSpPr/>
          <p:nvPr/>
        </p:nvSpPr>
        <p:spPr>
          <a:xfrm>
            <a:off x="1583180" y="3335249"/>
            <a:ext cx="379423" cy="2420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0" name="Flèche droite 89"/>
          <p:cNvSpPr/>
          <p:nvPr/>
        </p:nvSpPr>
        <p:spPr>
          <a:xfrm>
            <a:off x="7053295" y="3244294"/>
            <a:ext cx="379423" cy="2420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1" name="Flèche droite 90"/>
          <p:cNvSpPr/>
          <p:nvPr/>
        </p:nvSpPr>
        <p:spPr>
          <a:xfrm>
            <a:off x="9378132" y="3225446"/>
            <a:ext cx="379423" cy="2420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464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1212697"/>
          </a:xfrm>
        </p:spPr>
        <p:txBody>
          <a:bodyPr/>
          <a:lstStyle/>
          <a:p>
            <a:pPr algn="ctr"/>
            <a:r>
              <a:rPr lang="fr-CA" b="1" dirty="0" err="1" smtClean="0"/>
              <a:t>Technical</a:t>
            </a:r>
            <a:r>
              <a:rPr lang="fr-CA" b="1" dirty="0"/>
              <a:t> </a:t>
            </a:r>
            <a:r>
              <a:rPr lang="fr-CA" b="1" dirty="0" err="1" smtClean="0"/>
              <a:t>details</a:t>
            </a:r>
            <a:endParaRPr lang="en-CA" b="1" dirty="0"/>
          </a:p>
        </p:txBody>
      </p:sp>
      <p:cxnSp>
        <p:nvCxnSpPr>
          <p:cNvPr id="11" name="Connecteur droit 10"/>
          <p:cNvCxnSpPr/>
          <p:nvPr/>
        </p:nvCxnSpPr>
        <p:spPr>
          <a:xfrm>
            <a:off x="1665170" y="1984769"/>
            <a:ext cx="0" cy="3524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endCxn id="8" idx="3"/>
          </p:cNvCxnSpPr>
          <p:nvPr/>
        </p:nvCxnSpPr>
        <p:spPr>
          <a:xfrm flipH="1" flipV="1">
            <a:off x="1131708" y="2982911"/>
            <a:ext cx="838441" cy="171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 flipH="1">
            <a:off x="1455394" y="4070758"/>
            <a:ext cx="535329" cy="437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e 64"/>
          <p:cNvGrpSpPr/>
          <p:nvPr/>
        </p:nvGrpSpPr>
        <p:grpSpPr>
          <a:xfrm>
            <a:off x="1708014" y="2216662"/>
            <a:ext cx="3862255" cy="3168129"/>
            <a:chOff x="2691242" y="2257142"/>
            <a:chExt cx="3862255" cy="3168129"/>
          </a:xfrm>
        </p:grpSpPr>
        <p:sp>
          <p:nvSpPr>
            <p:cNvPr id="12" name="Rectangle 11"/>
            <p:cNvSpPr/>
            <p:nvPr/>
          </p:nvSpPr>
          <p:spPr>
            <a:xfrm>
              <a:off x="2765068" y="2284329"/>
              <a:ext cx="3788429" cy="3140942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691242" y="2257142"/>
              <a:ext cx="78188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2400" b="1" cap="none" spc="0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AWS</a:t>
              </a:r>
              <a:endParaRPr lang="fr-FR" sz="2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pic>
          <p:nvPicPr>
            <p:cNvPr id="16" name="Image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2816" y="3111479"/>
              <a:ext cx="917408" cy="917408"/>
            </a:xfrm>
            <a:prstGeom prst="rect">
              <a:avLst/>
            </a:prstGeom>
          </p:spPr>
        </p:pic>
        <p:sp>
          <p:nvSpPr>
            <p:cNvPr id="38" name="ZoneTexte 37"/>
            <p:cNvSpPr txBox="1"/>
            <p:nvPr/>
          </p:nvSpPr>
          <p:spPr>
            <a:xfrm>
              <a:off x="3082182" y="3819703"/>
              <a:ext cx="193389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dirty="0" smtClean="0"/>
                <a:t>Traduction</a:t>
              </a:r>
            </a:p>
            <a:p>
              <a:r>
                <a:rPr lang="fr-CA" dirty="0" smtClean="0"/>
                <a:t>Conforme HNAP</a:t>
              </a:r>
            </a:p>
            <a:p>
              <a:endParaRPr lang="fr-CA" dirty="0" smtClean="0"/>
            </a:p>
            <a:p>
              <a:endParaRPr lang="fr-CA" dirty="0" smtClean="0"/>
            </a:p>
            <a:p>
              <a:endParaRPr lang="en-CA" dirty="0"/>
            </a:p>
          </p:txBody>
        </p:sp>
        <p:cxnSp>
          <p:nvCxnSpPr>
            <p:cNvPr id="43" name="Connecteur droit avec flèche 42"/>
            <p:cNvCxnSpPr>
              <a:endCxn id="46" idx="1"/>
            </p:cNvCxnSpPr>
            <p:nvPr/>
          </p:nvCxnSpPr>
          <p:spPr>
            <a:xfrm>
              <a:off x="4302493" y="3570183"/>
              <a:ext cx="877817" cy="10374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6" name="Image 4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0310" y="3918221"/>
              <a:ext cx="903151" cy="1378810"/>
            </a:xfrm>
            <a:prstGeom prst="rect">
              <a:avLst/>
            </a:prstGeom>
          </p:spPr>
        </p:pic>
      </p:grpSp>
      <p:cxnSp>
        <p:nvCxnSpPr>
          <p:cNvPr id="48" name="Connecteur droit 47"/>
          <p:cNvCxnSpPr/>
          <p:nvPr/>
        </p:nvCxnSpPr>
        <p:spPr>
          <a:xfrm>
            <a:off x="5725741" y="1798036"/>
            <a:ext cx="9625" cy="3898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e 70"/>
          <p:cNvGrpSpPr/>
          <p:nvPr/>
        </p:nvGrpSpPr>
        <p:grpSpPr>
          <a:xfrm>
            <a:off x="5917062" y="2756734"/>
            <a:ext cx="2225461" cy="1498787"/>
            <a:chOff x="6024339" y="2704785"/>
            <a:chExt cx="2225461" cy="1498787"/>
          </a:xfrm>
        </p:grpSpPr>
        <p:pic>
          <p:nvPicPr>
            <p:cNvPr id="59" name="Image 5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16604" y="2704785"/>
              <a:ext cx="2004784" cy="476945"/>
            </a:xfrm>
            <a:prstGeom prst="rect">
              <a:avLst/>
            </a:prstGeom>
          </p:spPr>
        </p:pic>
        <p:pic>
          <p:nvPicPr>
            <p:cNvPr id="62" name="Image 6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2307" y="3259581"/>
              <a:ext cx="475152" cy="630368"/>
            </a:xfrm>
            <a:prstGeom prst="rect">
              <a:avLst/>
            </a:prstGeom>
          </p:spPr>
        </p:pic>
        <p:pic>
          <p:nvPicPr>
            <p:cNvPr id="66" name="Image 6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1257" y="3259581"/>
              <a:ext cx="475152" cy="630368"/>
            </a:xfrm>
            <a:prstGeom prst="rect">
              <a:avLst/>
            </a:prstGeom>
          </p:spPr>
        </p:pic>
        <p:cxnSp>
          <p:nvCxnSpPr>
            <p:cNvPr id="68" name="Connecteur droit 67"/>
            <p:cNvCxnSpPr/>
            <p:nvPr/>
          </p:nvCxnSpPr>
          <p:spPr>
            <a:xfrm>
              <a:off x="7118996" y="3257412"/>
              <a:ext cx="0" cy="63253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/>
            <p:cNvSpPr/>
            <p:nvPr/>
          </p:nvSpPr>
          <p:spPr>
            <a:xfrm>
              <a:off x="6024339" y="3813838"/>
              <a:ext cx="1201934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fr-FR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Interne</a:t>
              </a:r>
              <a:endParaRPr lang="fr-F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7047866" y="3834240"/>
              <a:ext cx="1201934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fr-FR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Externe</a:t>
              </a:r>
              <a:endParaRPr lang="fr-F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pic>
        <p:nvPicPr>
          <p:cNvPr id="72" name="Image 7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44559" y="1673521"/>
            <a:ext cx="2668303" cy="1086282"/>
          </a:xfrm>
          <a:prstGeom prst="rect">
            <a:avLst/>
          </a:prstGeom>
        </p:spPr>
      </p:pic>
      <p:pic>
        <p:nvPicPr>
          <p:cNvPr id="73" name="Image 7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7059" y="2584022"/>
            <a:ext cx="433481" cy="433481"/>
          </a:xfrm>
          <a:prstGeom prst="rect">
            <a:avLst/>
          </a:prstGeom>
        </p:spPr>
      </p:pic>
      <p:cxnSp>
        <p:nvCxnSpPr>
          <p:cNvPr id="75" name="Connecteur droit avec flèche 74"/>
          <p:cNvCxnSpPr/>
          <p:nvPr/>
        </p:nvCxnSpPr>
        <p:spPr>
          <a:xfrm flipV="1">
            <a:off x="8142523" y="2487975"/>
            <a:ext cx="702036" cy="888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avec flèche 75"/>
          <p:cNvCxnSpPr>
            <a:stCxn id="62" idx="1"/>
          </p:cNvCxnSpPr>
          <p:nvPr/>
        </p:nvCxnSpPr>
        <p:spPr>
          <a:xfrm flipH="1">
            <a:off x="5247267" y="3626714"/>
            <a:ext cx="1017763" cy="8694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Image 80"/>
          <p:cNvPicPr>
            <a:picLocks noChangeAspect="1"/>
          </p:cNvPicPr>
          <p:nvPr/>
        </p:nvPicPr>
        <p:blipFill rotWithShape="1">
          <a:blip r:embed="rId10"/>
          <a:srcRect r="48310"/>
          <a:stretch/>
        </p:blipFill>
        <p:spPr>
          <a:xfrm>
            <a:off x="9085172" y="3865787"/>
            <a:ext cx="2051887" cy="834462"/>
          </a:xfrm>
          <a:prstGeom prst="rect">
            <a:avLst/>
          </a:prstGeom>
        </p:spPr>
      </p:pic>
      <p:cxnSp>
        <p:nvCxnSpPr>
          <p:cNvPr id="82" name="Connecteur droit avec flèche 81"/>
          <p:cNvCxnSpPr/>
          <p:nvPr/>
        </p:nvCxnSpPr>
        <p:spPr>
          <a:xfrm flipH="1" flipV="1">
            <a:off x="8014112" y="3669956"/>
            <a:ext cx="897198" cy="5855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Image 8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3400" y="2107940"/>
            <a:ext cx="855027" cy="75192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27" y="2766170"/>
            <a:ext cx="433481" cy="433481"/>
          </a:xfrm>
          <a:prstGeom prst="rect">
            <a:avLst/>
          </a:prstGeom>
        </p:spPr>
      </p:pic>
      <p:pic>
        <p:nvPicPr>
          <p:cNvPr id="87" name="Image 8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397" y="3884943"/>
            <a:ext cx="1045011" cy="68305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 rot="20183787">
            <a:off x="277135" y="4367939"/>
            <a:ext cx="147614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0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CSW</a:t>
            </a:r>
            <a:endParaRPr lang="fr-FR" sz="2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ZoneTexte 2"/>
          <p:cNvSpPr txBox="1"/>
          <p:nvPr/>
        </p:nvSpPr>
        <p:spPr>
          <a:xfrm rot="19076037">
            <a:off x="5101434" y="3766304"/>
            <a:ext cx="1192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 smtClean="0"/>
              <a:t>Harverter</a:t>
            </a:r>
            <a:endParaRPr lang="en-CA" dirty="0"/>
          </a:p>
        </p:txBody>
      </p:sp>
      <p:sp>
        <p:nvSpPr>
          <p:cNvPr id="6" name="Organigramme : Multidocument 5"/>
          <p:cNvSpPr/>
          <p:nvPr/>
        </p:nvSpPr>
        <p:spPr>
          <a:xfrm>
            <a:off x="4324914" y="2756734"/>
            <a:ext cx="788609" cy="613631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" name="Connecteur droit avec flèche 9"/>
          <p:cNvCxnSpPr>
            <a:stCxn id="16" idx="3"/>
          </p:cNvCxnSpPr>
          <p:nvPr/>
        </p:nvCxnSpPr>
        <p:spPr>
          <a:xfrm flipV="1">
            <a:off x="3216996" y="3113822"/>
            <a:ext cx="980086" cy="415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6" idx="3"/>
            <a:endCxn id="3" idx="3"/>
          </p:cNvCxnSpPr>
          <p:nvPr/>
        </p:nvCxnSpPr>
        <p:spPr>
          <a:xfrm>
            <a:off x="5113523" y="3063550"/>
            <a:ext cx="1026815" cy="4879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 rot="1647565">
            <a:off x="5088819" y="3002571"/>
            <a:ext cx="1407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 smtClean="0"/>
              <a:t>Manual</a:t>
            </a:r>
            <a:r>
              <a:rPr lang="fr-CA" dirty="0" smtClean="0"/>
              <a:t> </a:t>
            </a:r>
            <a:r>
              <a:rPr lang="fr-CA" dirty="0" err="1" smtClean="0"/>
              <a:t>load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2576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348</Words>
  <Application>Microsoft Office PowerPoint</Application>
  <PresentationFormat>Grand écran</PresentationFormat>
  <Paragraphs>44</Paragraphs>
  <Slides>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Metadata point of view</vt:lpstr>
      <vt:lpstr>Technical details</vt:lpstr>
    </vt:vector>
  </TitlesOfParts>
  <Company>NRCan  /  RNCan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Publication process</dc:title>
  <dc:creator>Gariépy, Nicolas</dc:creator>
  <cp:lastModifiedBy>Gariépy, Nicolas</cp:lastModifiedBy>
  <cp:revision>22</cp:revision>
  <dcterms:created xsi:type="dcterms:W3CDTF">2019-11-05T14:26:43Z</dcterms:created>
  <dcterms:modified xsi:type="dcterms:W3CDTF">2021-04-14T15:05:00Z</dcterms:modified>
</cp:coreProperties>
</file>