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1" r:id="rId2"/>
    <p:sldId id="28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1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8"/>
    <p:restoredTop sz="94655"/>
  </p:normalViewPr>
  <p:slideViewPr>
    <p:cSldViewPr snapToGrid="0" snapToObjects="1">
      <p:cViewPr varScale="1">
        <p:scale>
          <a:sx n="115" d="100"/>
          <a:sy n="115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E7E8A-22CA-4884-9B11-15E3171963EF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EB27624-893F-47F0-988E-3185FCF4C5E8}">
      <dgm:prSet phldrT="[Texte]" cust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002060"/>
          </a:solidFill>
        </a:ln>
      </dgm:spPr>
      <dgm:t>
        <a:bodyPr/>
        <a:lstStyle/>
        <a:p>
          <a:endParaRPr lang="fr-FR" sz="1400" dirty="0">
            <a:solidFill>
              <a:schemeClr val="accent5">
                <a:lumMod val="75000"/>
              </a:schemeClr>
            </a:solidFill>
          </a:endParaRPr>
        </a:p>
      </dgm:t>
    </dgm:pt>
    <dgm:pt modelId="{CA6E0663-BDE6-4DC2-B8A0-387D5C4B538A}" type="parTrans" cxnId="{AADF762B-A4CA-497D-815E-3CBCF2F16F76}">
      <dgm:prSet/>
      <dgm:spPr/>
      <dgm:t>
        <a:bodyPr/>
        <a:lstStyle/>
        <a:p>
          <a:endParaRPr lang="fr-FR">
            <a:solidFill>
              <a:schemeClr val="accent5">
                <a:lumMod val="75000"/>
              </a:schemeClr>
            </a:solidFill>
          </a:endParaRPr>
        </a:p>
      </dgm:t>
    </dgm:pt>
    <dgm:pt modelId="{C4CE9126-638A-498F-9B81-55B2B874D845}" type="sibTrans" cxnId="{AADF762B-A4CA-497D-815E-3CBCF2F16F76}">
      <dgm:prSet/>
      <dgm:spPr/>
      <dgm:t>
        <a:bodyPr/>
        <a:lstStyle/>
        <a:p>
          <a:endParaRPr lang="fr-FR">
            <a:solidFill>
              <a:schemeClr val="accent5">
                <a:lumMod val="75000"/>
              </a:schemeClr>
            </a:solidFill>
          </a:endParaRPr>
        </a:p>
      </dgm:t>
    </dgm:pt>
    <dgm:pt modelId="{498143A2-13A7-46F4-835E-996A4EB5EF4D}">
      <dgm:prSet phldrT="[Texte]" custT="1"/>
      <dgm:spPr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002060"/>
          </a:solidFill>
        </a:ln>
      </dgm:spPr>
      <dgm:t>
        <a:bodyPr/>
        <a:lstStyle/>
        <a:p>
          <a:r>
            <a:rPr lang="fr-FR" sz="2000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Open </a:t>
          </a:r>
          <a:r>
            <a:rPr lang="fr-FR" sz="2000" b="1" dirty="0" err="1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Maps</a:t>
          </a:r>
          <a:r>
            <a:rPr lang="fr-FR" sz="2000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  <a:p>
          <a:r>
            <a:rPr lang="fr-FR" sz="2000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CA" sz="2000" b="1" i="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660 Geospatial Water records)</a:t>
          </a:r>
          <a:endParaRPr lang="fr-FR" sz="2000" b="1" dirty="0">
            <a:solidFill>
              <a:schemeClr val="accent5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5EDB6B-F95F-48E2-993D-9AFA8DA32D0A}" type="sibTrans" cxnId="{4B06745A-6A1F-437E-ACC8-A6B9B111F842}">
      <dgm:prSet/>
      <dgm:spPr/>
      <dgm:t>
        <a:bodyPr/>
        <a:lstStyle/>
        <a:p>
          <a:endParaRPr lang="fr-FR">
            <a:solidFill>
              <a:schemeClr val="accent5">
                <a:lumMod val="75000"/>
              </a:schemeClr>
            </a:solidFill>
          </a:endParaRPr>
        </a:p>
      </dgm:t>
    </dgm:pt>
    <dgm:pt modelId="{082E11E6-B2D1-4787-B7A7-40CF7022218C}" type="parTrans" cxnId="{4B06745A-6A1F-437E-ACC8-A6B9B111F842}">
      <dgm:prSet/>
      <dgm:spPr/>
      <dgm:t>
        <a:bodyPr/>
        <a:lstStyle/>
        <a:p>
          <a:endParaRPr lang="fr-FR">
            <a:solidFill>
              <a:schemeClr val="accent5">
                <a:lumMod val="75000"/>
              </a:schemeClr>
            </a:solidFill>
          </a:endParaRPr>
        </a:p>
      </dgm:t>
    </dgm:pt>
    <dgm:pt modelId="{6100C45E-0B02-4B63-8A90-DC96FD8424B4}" type="pres">
      <dgm:prSet presAssocID="{FA8E7E8A-22CA-4884-9B11-15E3171963E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061092B-5527-4497-BE2A-C0A310E40C05}" type="pres">
      <dgm:prSet presAssocID="{FA8E7E8A-22CA-4884-9B11-15E3171963EF}" presName="comp1" presStyleCnt="0"/>
      <dgm:spPr/>
    </dgm:pt>
    <dgm:pt modelId="{9933BDBD-3381-49DF-A763-82D38287AEC7}" type="pres">
      <dgm:prSet presAssocID="{FA8E7E8A-22CA-4884-9B11-15E3171963EF}" presName="circle1" presStyleLbl="node1" presStyleIdx="0" presStyleCnt="2"/>
      <dgm:spPr/>
      <dgm:t>
        <a:bodyPr/>
        <a:lstStyle/>
        <a:p>
          <a:endParaRPr lang="fr-FR"/>
        </a:p>
      </dgm:t>
    </dgm:pt>
    <dgm:pt modelId="{4B784457-1B19-44F7-809E-CC485A37E474}" type="pres">
      <dgm:prSet presAssocID="{FA8E7E8A-22CA-4884-9B11-15E3171963EF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174C1F-DC9B-4E5C-8646-4B0112677D35}" type="pres">
      <dgm:prSet presAssocID="{FA8E7E8A-22CA-4884-9B11-15E3171963EF}" presName="comp2" presStyleCnt="0"/>
      <dgm:spPr/>
    </dgm:pt>
    <dgm:pt modelId="{0764D052-33B6-4CEA-9F03-FBB0BCD12759}" type="pres">
      <dgm:prSet presAssocID="{FA8E7E8A-22CA-4884-9B11-15E3171963EF}" presName="circle2" presStyleLbl="node1" presStyleIdx="1" presStyleCnt="2" custAng="0" custScaleX="91482" custScaleY="86057" custLinFactNeighborX="-792" custLinFactNeighborY="6972"/>
      <dgm:spPr/>
      <dgm:t>
        <a:bodyPr/>
        <a:lstStyle/>
        <a:p>
          <a:endParaRPr lang="fr-FR"/>
        </a:p>
      </dgm:t>
    </dgm:pt>
    <dgm:pt modelId="{F11218E3-9640-464D-9DB2-DFF505557564}" type="pres">
      <dgm:prSet presAssocID="{FA8E7E8A-22CA-4884-9B11-15E3171963EF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06745A-6A1F-437E-ACC8-A6B9B111F842}" srcId="{FA8E7E8A-22CA-4884-9B11-15E3171963EF}" destId="{498143A2-13A7-46F4-835E-996A4EB5EF4D}" srcOrd="1" destOrd="0" parTransId="{082E11E6-B2D1-4787-B7A7-40CF7022218C}" sibTransId="{375EDB6B-F95F-48E2-993D-9AFA8DA32D0A}"/>
    <dgm:cxn modelId="{75B4A773-17E4-47B7-AA6C-38400CAC239B}" type="presOf" srcId="{8EB27624-893F-47F0-988E-3185FCF4C5E8}" destId="{9933BDBD-3381-49DF-A763-82D38287AEC7}" srcOrd="0" destOrd="0" presId="urn:microsoft.com/office/officeart/2005/8/layout/venn2"/>
    <dgm:cxn modelId="{7FF9DD7B-8142-4635-9A0C-E9A8E3C6703B}" type="presOf" srcId="{8EB27624-893F-47F0-988E-3185FCF4C5E8}" destId="{4B784457-1B19-44F7-809E-CC485A37E474}" srcOrd="1" destOrd="0" presId="urn:microsoft.com/office/officeart/2005/8/layout/venn2"/>
    <dgm:cxn modelId="{AADF762B-A4CA-497D-815E-3CBCF2F16F76}" srcId="{FA8E7E8A-22CA-4884-9B11-15E3171963EF}" destId="{8EB27624-893F-47F0-988E-3185FCF4C5E8}" srcOrd="0" destOrd="0" parTransId="{CA6E0663-BDE6-4DC2-B8A0-387D5C4B538A}" sibTransId="{C4CE9126-638A-498F-9B81-55B2B874D845}"/>
    <dgm:cxn modelId="{340FA0D9-93ED-4267-A8D9-250033A2E78F}" type="presOf" srcId="{498143A2-13A7-46F4-835E-996A4EB5EF4D}" destId="{F11218E3-9640-464D-9DB2-DFF505557564}" srcOrd="1" destOrd="0" presId="urn:microsoft.com/office/officeart/2005/8/layout/venn2"/>
    <dgm:cxn modelId="{199637A4-5BDD-462C-9141-93B92305C24F}" type="presOf" srcId="{498143A2-13A7-46F4-835E-996A4EB5EF4D}" destId="{0764D052-33B6-4CEA-9F03-FBB0BCD12759}" srcOrd="0" destOrd="0" presId="urn:microsoft.com/office/officeart/2005/8/layout/venn2"/>
    <dgm:cxn modelId="{1AF29968-7579-4C89-8D12-C601218F5AC5}" type="presOf" srcId="{FA8E7E8A-22CA-4884-9B11-15E3171963EF}" destId="{6100C45E-0B02-4B63-8A90-DC96FD8424B4}" srcOrd="0" destOrd="0" presId="urn:microsoft.com/office/officeart/2005/8/layout/venn2"/>
    <dgm:cxn modelId="{56DDC9D0-C7D6-48B7-A997-A1F37751D85E}" type="presParOf" srcId="{6100C45E-0B02-4B63-8A90-DC96FD8424B4}" destId="{7061092B-5527-4497-BE2A-C0A310E40C05}" srcOrd="0" destOrd="0" presId="urn:microsoft.com/office/officeart/2005/8/layout/venn2"/>
    <dgm:cxn modelId="{77EDEE9F-5414-4C0D-AC58-3206176BC9CF}" type="presParOf" srcId="{7061092B-5527-4497-BE2A-C0A310E40C05}" destId="{9933BDBD-3381-49DF-A763-82D38287AEC7}" srcOrd="0" destOrd="0" presId="urn:microsoft.com/office/officeart/2005/8/layout/venn2"/>
    <dgm:cxn modelId="{15656904-9FED-4970-A150-A13BDF5241D7}" type="presParOf" srcId="{7061092B-5527-4497-BE2A-C0A310E40C05}" destId="{4B784457-1B19-44F7-809E-CC485A37E474}" srcOrd="1" destOrd="0" presId="urn:microsoft.com/office/officeart/2005/8/layout/venn2"/>
    <dgm:cxn modelId="{6C3EC927-DCC7-4246-B0AF-DB42F208BC30}" type="presParOf" srcId="{6100C45E-0B02-4B63-8A90-DC96FD8424B4}" destId="{A0174C1F-DC9B-4E5C-8646-4B0112677D35}" srcOrd="1" destOrd="0" presId="urn:microsoft.com/office/officeart/2005/8/layout/venn2"/>
    <dgm:cxn modelId="{DA55CFD0-8803-4A6C-A25B-6FF829498562}" type="presParOf" srcId="{A0174C1F-DC9B-4E5C-8646-4B0112677D35}" destId="{0764D052-33B6-4CEA-9F03-FBB0BCD12759}" srcOrd="0" destOrd="0" presId="urn:microsoft.com/office/officeart/2005/8/layout/venn2"/>
    <dgm:cxn modelId="{71624931-9BF9-4781-9B8E-C01781BF9E29}" type="presParOf" srcId="{A0174C1F-DC9B-4E5C-8646-4B0112677D35}" destId="{F11218E3-9640-464D-9DB2-DFF50555756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BDBD-3381-49DF-A763-82D38287AEC7}">
      <dsp:nvSpPr>
        <dsp:cNvPr id="0" name=""/>
        <dsp:cNvSpPr/>
      </dsp:nvSpPr>
      <dsp:spPr>
        <a:xfrm>
          <a:off x="1342637" y="0"/>
          <a:ext cx="4862643" cy="4862643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00206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2497515" y="364698"/>
        <a:ext cx="2552887" cy="826649"/>
      </dsp:txXfrm>
    </dsp:sp>
    <dsp:sp modelId="{0764D052-33B6-4CEA-9F03-FBB0BCD12759}">
      <dsp:nvSpPr>
        <dsp:cNvPr id="0" name=""/>
        <dsp:cNvSpPr/>
      </dsp:nvSpPr>
      <dsp:spPr>
        <a:xfrm>
          <a:off x="2076908" y="1724159"/>
          <a:ext cx="3336332" cy="3138483"/>
        </a:xfrm>
        <a:prstGeom prst="ellipse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00206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Open </a:t>
          </a:r>
          <a:r>
            <a:rPr lang="fr-FR" sz="2000" b="1" kern="1200" dirty="0" err="1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Maps</a:t>
          </a:r>
          <a:r>
            <a:rPr lang="fr-FR" sz="2000" b="1" kern="12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CA" sz="2000" b="1" i="0" kern="12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660 Geospatial Water records)</a:t>
          </a:r>
          <a:endParaRPr lang="fr-FR" sz="2000" b="1" kern="1200" dirty="0">
            <a:solidFill>
              <a:schemeClr val="accent5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65503" y="2508780"/>
        <a:ext cx="2359143" cy="1569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82460-7193-E041-84FB-DBDD74EEDD0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F732-00F6-2D40-9C23-8FCFB28E1E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89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(Canadian Council on Geomatics Annual General Meeting)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43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1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3762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4634"/>
            <a:ext cx="5486400" cy="4336366"/>
          </a:xfrm>
        </p:spPr>
        <p:txBody>
          <a:bodyPr/>
          <a:lstStyle/>
          <a:p>
            <a:pPr marL="171450" indent="-171450">
              <a:spcAft>
                <a:spcPts val="400"/>
              </a:spcAft>
              <a:buClr>
                <a:srgbClr val="C00000"/>
              </a:buCl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EA29D-C225-47AA-92C5-75A00AA629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03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3762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4634"/>
            <a:ext cx="5486400" cy="4336366"/>
          </a:xfrm>
        </p:spPr>
        <p:txBody>
          <a:bodyPr/>
          <a:lstStyle/>
          <a:p>
            <a:pPr marL="171450" indent="-171450">
              <a:spcAft>
                <a:spcPts val="400"/>
              </a:spcAft>
              <a:buClr>
                <a:srgbClr val="C00000"/>
              </a:buCl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EA29D-C225-47AA-92C5-75A00AA629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02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86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7928d64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47928d64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12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503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78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8D66F-FD10-5C4A-BBB5-CFFE797628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7D5A3-287B-C64E-8E26-AE388B01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008994"/>
            <a:ext cx="11401327" cy="1197286"/>
          </a:xfrm>
          <a:prstGeom prst="rect">
            <a:avLst/>
          </a:prstGeom>
        </p:spPr>
        <p:txBody>
          <a:bodyPr lIns="0" bIns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7AFF37-CE3A-B742-A62F-2A3257140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5206280"/>
            <a:ext cx="10158560" cy="508720"/>
          </a:xfrm>
        </p:spPr>
        <p:txBody>
          <a:bodyPr lIns="45720" anchor="b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704972-F9E9-DB47-A0A1-6F9693EB0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5829300"/>
            <a:ext cx="5753100" cy="358775"/>
          </a:xfrm>
        </p:spPr>
        <p:txBody>
          <a:bodyPr lIns="64008" anchor="b" anchorCtr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6858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CBD6-6F33-9544-91D3-41D9053A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6CFC8-7F2F-7B4A-A59F-19560AF22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B950-23A4-5442-892C-8F5AC695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2A13-03F8-C048-B959-2E6A5B43C267}" type="datetime1">
              <a:rPr lang="en-CA" smtClean="0"/>
              <a:t>2021-09-15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D722-331D-A348-8A4A-68C860AD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5E9F-F76A-BA45-B335-B23A8FA6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BDE30-B1C7-F444-9771-4D706FC3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2CD90-D02E-0845-80F4-B0E3C128D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709C4-970A-AF4D-BB35-9E4704CE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B955-1AEC-724D-A0DC-4EB48B6B0BF5}" type="datetime1">
              <a:rPr lang="en-CA" smtClean="0"/>
              <a:t>2021-09-15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EA36-E50F-214A-9BE6-F2771BD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C2FA-514D-FE42-873C-87F607D4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 Page (end pre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22BC4C-F9E8-B14F-8C95-DB683A19BF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2715"/>
            <a:ext cx="12179300" cy="6852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C258D-5A79-C944-81BF-30E2485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816003"/>
            <a:ext cx="11391900" cy="331033"/>
          </a:xfrm>
        </p:spPr>
        <p:txBody>
          <a:bodyPr>
            <a:normAutofit/>
          </a:bodyPr>
          <a:lstStyle>
            <a:lvl1pPr algn="ctr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B6DB3-9FF4-0641-88EC-A7BCD153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58C0-6DDE-9444-BC31-866ED9DFCD8E}" type="datetime1">
              <a:rPr lang="en-CA" smtClean="0"/>
              <a:pPr/>
              <a:t>2021-09-15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688D-69C3-804F-8F9F-2502C79E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1D64-2AF1-FE48-B966-37A28A3E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457200"/>
            <a:ext cx="11269133" cy="99060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157B-3149-DD49-AF6E-204756CE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11269133" cy="422910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05DD-EAA5-B24D-8EA6-F46C0A3C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579F-7A5D-6E47-A18A-1CD522654756}" type="datetime1">
              <a:rPr lang="en-CA" smtClean="0"/>
              <a:t>2021-09-15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7F5F-554C-0B4B-ADBF-FF449172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4EDA-04A7-A74E-8A86-C2A68219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1071-EAD7-2142-9E61-767469E3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6C5B-016D-C54F-9A6E-0A79A4CE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32730"/>
            <a:ext cx="10515600" cy="1500187"/>
          </a:xfrm>
        </p:spPr>
        <p:txBody>
          <a:bodyPr anchor="t" anchorCtr="1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A8EB-B554-EA44-94DE-06559413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039D-FA2F-F446-B515-A25EA0F25CD4}" type="datetime1">
              <a:rPr lang="en-CA" smtClean="0"/>
              <a:t>2021-09-15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A6A-A61C-6B49-A093-4D6D4B74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7156-1B62-FF4E-96AA-FF576F5C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F02A-4F51-E644-8B2B-31C6F597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9906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D98B-14A6-2B46-A93E-4BC72CD1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81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DBDA5-30F9-ED40-BA26-391713454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0127" y="1600200"/>
            <a:ext cx="5181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E26D5-FB56-984C-8394-E70D3527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90A-28E2-2241-82B9-77C01C864E0E}" type="datetime1">
              <a:rPr lang="en-CA" smtClean="0"/>
              <a:t>2021-09-15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C6652-EF52-B446-88CA-29FB7E22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25CD-903C-3743-9541-67483A04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1294-1363-054E-8DCD-CB664EF7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199"/>
            <a:ext cx="11270721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6DDB2-303F-784C-B377-925EEDAD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FAFF-5E82-6B48-AF85-FD48AEE3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424112"/>
            <a:ext cx="5157787" cy="32824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9F4C-27A7-0C49-8E62-C87DDF948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4733" y="16002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12F80-5872-0B43-B7B6-ABD5D1318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4733" y="2424112"/>
            <a:ext cx="5183188" cy="32824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E9EF0-219D-DC4F-B9E2-6D048D9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CBA0-B8BE-454E-9320-1397925DEF46}" type="datetime1">
              <a:rPr lang="en-CA" smtClean="0"/>
              <a:t>2021-09-15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A6FEA-DEE0-D744-A158-CB0B632F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E0DB-5C91-584F-A15F-D5B2D547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0246-A0AF-BF4B-B83B-CEE81161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7C7DD-7FD8-0E41-96C0-E2F47CDE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DA-F13D-9644-8FFD-469E8B6CEC02}" type="datetime1">
              <a:rPr lang="en-CA" smtClean="0"/>
              <a:t>2021-09-15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B0FB-BFC2-BD44-9A8D-9E3AB81A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4269A-EC65-C948-9444-AD4FE21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26709-8B13-314E-B328-9E8351BC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AF57-68DC-5241-AA7B-E116E226E515}" type="datetime1">
              <a:rPr lang="en-CA" smtClean="0"/>
              <a:t>2021-09-15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70B8A-E4B2-DD42-8DBE-FA1DC5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4D57-9D7F-3B42-B3FC-5D1C1139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E635-6006-B247-9A7F-55383676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314825" cy="990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8129-AEC9-4942-BFD3-CB2BEC0C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"/>
            <a:ext cx="5645727" cy="5249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32AB-8D1A-2546-B6D8-ECA4542D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199"/>
            <a:ext cx="5232400" cy="41063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84573-3786-904C-BEAB-7308549D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7373-5A5E-4B47-A8E3-F30B8EF2A23E}" type="datetime1">
              <a:rPr lang="en-CA" smtClean="0"/>
              <a:t>2021-09-15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2E8E-04A5-3D45-8663-18FE598F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C7B5-FD8E-414B-BC7D-783D731E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F53D-A5AC-AD43-8D7E-A0962CCE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39267" cy="990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DC009-9B3E-C14C-916B-507E998B9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201"/>
            <a:ext cx="5350932" cy="5257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49DF-19BD-214E-8E6F-6C05ACB9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5139267" cy="411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D602-E4B9-3049-8CF0-B312A1FB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4C1F-7783-E041-9472-24F46D16163B}" type="datetime1">
              <a:rPr lang="en-CA" smtClean="0"/>
              <a:t>2021-09-15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2C96-46AB-A04E-B81B-D32C1664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2C6-E43C-CF4A-A96C-7FE7A095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B48FE-F5F4-E649-BB71-35FD0D44F65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23" y="858"/>
            <a:ext cx="12185902" cy="68562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49F5-151E-204E-9BB8-946F1AC5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2776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13F5-06DF-D74C-AD90-5506E0F76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40475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8858C0-6DDE-9444-BC31-866ED9DFCD8E}" type="datetime1">
              <a:rPr lang="en-CA" smtClean="0"/>
              <a:pPr/>
              <a:t>2021-09-15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CFE335-690C-D344-B45B-49DDA88CE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67933" y="6340475"/>
            <a:ext cx="360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57F95FF-DFDB-A547-BB18-138C33C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600" cy="990599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3303-3C57-8046-9232-D2E7A9E7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4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95A67B-D0FE-F448-80B1-1191BC67A3E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5138" indent="-177800" algn="l" defTabSz="914400" rtl="0" eaLnBrk="1" latinLnBrk="0" hangingPunct="1">
        <a:lnSpc>
          <a:spcPct val="90000"/>
        </a:lnSpc>
        <a:spcBef>
          <a:spcPts val="500"/>
        </a:spcBef>
        <a:buSzPct val="65000"/>
        <a:buFontTx/>
        <a:buBlip>
          <a:blip r:embed="rId15"/>
        </a:buBlip>
        <a:tabLst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4538" indent="-169863" algn="l" defTabSz="914400" rtl="0" eaLnBrk="1" latinLnBrk="0" hangingPunct="1">
        <a:lnSpc>
          <a:spcPct val="90000"/>
        </a:lnSpc>
        <a:spcBef>
          <a:spcPts val="500"/>
        </a:spcBef>
        <a:buSzPct val="55000"/>
        <a:buFontTx/>
        <a:buBlip>
          <a:blip r:embed="rId15"/>
        </a:buBlip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73138" indent="-169863" algn="l" defTabSz="914400" rtl="0" eaLnBrk="1" latinLnBrk="0" hangingPunct="1">
        <a:lnSpc>
          <a:spcPct val="90000"/>
        </a:lnSpc>
        <a:spcBef>
          <a:spcPts val="500"/>
        </a:spcBef>
        <a:buClr>
          <a:srgbClr val="5B86AD"/>
        </a:buClr>
        <a:buSzPct val="11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1738" indent="-169863" algn="l" defTabSz="914400" rtl="0" eaLnBrk="1" latinLnBrk="0" hangingPunct="1">
        <a:lnSpc>
          <a:spcPct val="90000"/>
        </a:lnSpc>
        <a:spcBef>
          <a:spcPts val="500"/>
        </a:spcBef>
        <a:buClr>
          <a:srgbClr val="5B86AD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3672" userDrawn="1">
          <p15:clr>
            <a:srgbClr val="F26B43"/>
          </p15:clr>
        </p15:guide>
        <p15:guide id="8" orient="horz" pos="288" userDrawn="1">
          <p15:clr>
            <a:srgbClr val="F26B43"/>
          </p15:clr>
        </p15:guide>
        <p15:guide id="9" pos="288" userDrawn="1">
          <p15:clr>
            <a:srgbClr val="F26B43"/>
          </p15:clr>
        </p15:guide>
        <p15:guide id="10" pos="7392" userDrawn="1">
          <p15:clr>
            <a:srgbClr val="F26B43"/>
          </p15:clr>
        </p15:guide>
        <p15:guide id="11" pos="7680" userDrawn="1">
          <p15:clr>
            <a:srgbClr val="F26B43"/>
          </p15:clr>
        </p15:guide>
        <p15:guide id="12" orient="horz" pos="912" userDrawn="1">
          <p15:clr>
            <a:srgbClr val="F26B43"/>
          </p15:clr>
        </p15:guide>
        <p15:guide id="13" orient="horz" pos="1008" userDrawn="1">
          <p15:clr>
            <a:srgbClr val="F26B43"/>
          </p15:clr>
        </p15:guide>
        <p15:guide id="14" orient="horz" pos="3600" userDrawn="1">
          <p15:clr>
            <a:srgbClr val="F26B43"/>
          </p15:clr>
        </p15:guide>
        <p15:guide id="15" orient="horz" pos="4224" userDrawn="1">
          <p15:clr>
            <a:srgbClr val="F26B43"/>
          </p15:clr>
        </p15:guide>
        <p15:guide id="16" pos="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sdp-psdo.canada.ca/en/osd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open.canada.ca/en/open-data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princeedwardisland.ca/" TargetMode="External"/><Relationship Id="rId13" Type="http://schemas.openxmlformats.org/officeDocument/2006/relationships/hyperlink" Target="https://www.geomatics.gov.nt.ca/" TargetMode="External"/><Relationship Id="rId3" Type="http://schemas.openxmlformats.org/officeDocument/2006/relationships/hyperlink" Target="https://open.alberta.ca/opendata" TargetMode="External"/><Relationship Id="rId7" Type="http://schemas.openxmlformats.org/officeDocument/2006/relationships/hyperlink" Target="https://geohub.saskatchewan.ca/" TargetMode="External"/><Relationship Id="rId12" Type="http://schemas.openxmlformats.org/officeDocument/2006/relationships/hyperlink" Target="https://open.yukon.ca/data" TargetMode="External"/><Relationship Id="rId2" Type="http://schemas.openxmlformats.org/officeDocument/2006/relationships/hyperlink" Target="https://data.gov.bc.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nb.socrata.com/" TargetMode="External"/><Relationship Id="rId11" Type="http://schemas.openxmlformats.org/officeDocument/2006/relationships/hyperlink" Target="https://data.novascotia.ca/" TargetMode="External"/><Relationship Id="rId5" Type="http://schemas.openxmlformats.org/officeDocument/2006/relationships/hyperlink" Target="https://www.donneesquebec.ca/" TargetMode="External"/><Relationship Id="rId10" Type="http://schemas.openxmlformats.org/officeDocument/2006/relationships/hyperlink" Target="https://geoportal.gov.mb.ca/" TargetMode="External"/><Relationship Id="rId4" Type="http://schemas.openxmlformats.org/officeDocument/2006/relationships/hyperlink" Target="https://data.ontario.ca/" TargetMode="External"/><Relationship Id="rId9" Type="http://schemas.openxmlformats.org/officeDocument/2006/relationships/hyperlink" Target="https://opendata.gov.nl.ca/" TargetMode="External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icolas.gariepy@nrcan-rncan.gc.ca" TargetMode="External"/><Relationship Id="rId2" Type="http://schemas.openxmlformats.org/officeDocument/2006/relationships/hyperlink" Target="mailto:Janice.sharpe@nrcan-rncan.gc.c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privy-council/corporate/clerk/publications/data-strategy.html" TargetMode="External"/><Relationship Id="rId7" Type="http://schemas.openxmlformats.org/officeDocument/2006/relationships/hyperlink" Target="http://www.ccog-cocg.c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canada.ca/en" TargetMode="External"/><Relationship Id="rId5" Type="http://schemas.openxmlformats.org/officeDocument/2006/relationships/hyperlink" Target="https://www.tbs-sct.gc.ca/pol/doc-eng.aspx?id=28108" TargetMode="External"/><Relationship Id="rId4" Type="http://schemas.openxmlformats.org/officeDocument/2006/relationships/hyperlink" Target="https://www.opengovpartnership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2E95-F717-CA4E-970C-9C8C0E67F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3721595"/>
            <a:ext cx="11401327" cy="1197286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Geospatial Data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1796-C463-DC4D-B178-932684729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0" y="4972050"/>
            <a:ext cx="10158560" cy="892420"/>
          </a:xfr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Natural Resources Canada- Federal Geospatial Platform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Nicolas Gariépy,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Janice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Sharpe, Senior Director, FGP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70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24"/>
    </mc:Choice>
    <mc:Fallback xmlns="">
      <p:transition spd="slow" advTm="188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53" y="1850231"/>
            <a:ext cx="11411038" cy="482758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CA" b="1" dirty="0"/>
              <a:t>Some challenges to consider</a:t>
            </a:r>
          </a:p>
          <a:p>
            <a:pPr algn="ctr" fontAlgn="base"/>
            <a:r>
              <a:rPr lang="en-US" sz="2400" dirty="0"/>
              <a:t>Data is distributed across organizations and jurisdictions</a:t>
            </a:r>
          </a:p>
          <a:p>
            <a:pPr algn="ctr" fontAlgn="base"/>
            <a:r>
              <a:rPr lang="en-US" sz="2400" dirty="0"/>
              <a:t>Some is licensed</a:t>
            </a:r>
          </a:p>
          <a:p>
            <a:pPr algn="ctr" fontAlgn="base"/>
            <a:r>
              <a:rPr lang="en-US" sz="2400" dirty="0" smtClean="0"/>
              <a:t>Data and </a:t>
            </a:r>
            <a:r>
              <a:rPr lang="en-US" sz="2400" dirty="0"/>
              <a:t>products produced are not always current</a:t>
            </a:r>
            <a:endParaRPr lang="en-CA" sz="2400" dirty="0"/>
          </a:p>
          <a:p>
            <a:pPr algn="ctr" fontAlgn="base"/>
            <a:r>
              <a:rPr lang="en-US" sz="2400" dirty="0"/>
              <a:t>Some is not harmonized across </a:t>
            </a:r>
            <a:r>
              <a:rPr lang="en-US" sz="2400" dirty="0" smtClean="0"/>
              <a:t>jurisdictions </a:t>
            </a:r>
            <a:endParaRPr lang="en-US" sz="2400" dirty="0"/>
          </a:p>
          <a:p>
            <a:pPr algn="ctr" fontAlgn="base"/>
            <a:r>
              <a:rPr lang="en-US" sz="2400" dirty="0"/>
              <a:t>Some is tucked away inside organizations</a:t>
            </a:r>
          </a:p>
          <a:p>
            <a:pPr algn="ctr" fontAlgn="base"/>
            <a:r>
              <a:rPr lang="en-US" sz="2400" dirty="0"/>
              <a:t>“Getting it right” takes investment and collaboration, and </a:t>
            </a:r>
            <a:r>
              <a:rPr lang="en-US" sz="2400" dirty="0" smtClean="0"/>
              <a:t>time</a:t>
            </a:r>
            <a:endParaRPr lang="en-US" sz="2400" dirty="0"/>
          </a:p>
        </p:txBody>
      </p:sp>
      <p:pic>
        <p:nvPicPr>
          <p:cNvPr id="9" name="Google Shape;160;p26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1981" y="6068388"/>
            <a:ext cx="1371600" cy="3406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10</a:t>
            </a:fld>
            <a:endParaRPr lang="en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9" y="138028"/>
            <a:ext cx="11970526" cy="894032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Data sharing journey </a:t>
            </a:r>
            <a:r>
              <a:rPr lang="en-CA" sz="4000" dirty="0"/>
              <a:t>is </a:t>
            </a:r>
            <a:r>
              <a:rPr lang="en-CA" sz="4000" dirty="0" smtClean="0"/>
              <a:t>often complex</a:t>
            </a:r>
            <a:endParaRPr lang="en-CA" sz="4000" dirty="0"/>
          </a:p>
        </p:txBody>
      </p:sp>
      <p:cxnSp>
        <p:nvCxnSpPr>
          <p:cNvPr id="8" name="Google Shape;307;p34"/>
          <p:cNvCxnSpPr/>
          <p:nvPr/>
        </p:nvCxnSpPr>
        <p:spPr>
          <a:xfrm flipV="1">
            <a:off x="5123798" y="1440212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37"/>
    </mc:Choice>
    <mc:Fallback xmlns="">
      <p:transition spd="slow" advTm="4053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11</a:t>
            </a:fld>
            <a:endParaRPr lang="en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9" y="138028"/>
            <a:ext cx="11970526" cy="894032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Data sharing journey is often complex</a:t>
            </a:r>
          </a:p>
        </p:txBody>
      </p:sp>
      <p:cxnSp>
        <p:nvCxnSpPr>
          <p:cNvPr id="8" name="Google Shape;307;p34"/>
          <p:cNvCxnSpPr/>
          <p:nvPr/>
        </p:nvCxnSpPr>
        <p:spPr>
          <a:xfrm flipV="1">
            <a:off x="5123798" y="1087514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62" y="1707355"/>
            <a:ext cx="11099094" cy="4384237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CA" b="1" dirty="0" smtClean="0"/>
              <a:t>But </a:t>
            </a:r>
            <a:r>
              <a:rPr lang="en-CA" b="1" dirty="0"/>
              <a:t>challenges lead to opportunities… </a:t>
            </a:r>
          </a:p>
          <a:p>
            <a:pPr algn="ctr" fontAlgn="base"/>
            <a:r>
              <a:rPr lang="en-CA" sz="2400" dirty="0"/>
              <a:t>We have many building blocks in place</a:t>
            </a:r>
          </a:p>
          <a:p>
            <a:pPr algn="ctr" fontAlgn="base"/>
            <a:r>
              <a:rPr lang="en-CA" sz="2400" dirty="0"/>
              <a:t>We have the means to “just get the data out there”</a:t>
            </a:r>
          </a:p>
          <a:p>
            <a:pPr algn="ctr" fontAlgn="base"/>
            <a:r>
              <a:rPr lang="en-CA" sz="2400" dirty="0"/>
              <a:t>Standards exist, we need to leverage them </a:t>
            </a:r>
          </a:p>
          <a:p>
            <a:pPr algn="ctr" fontAlgn="base"/>
            <a:r>
              <a:rPr lang="en-CA" sz="2400" dirty="0"/>
              <a:t>We practice keeping data closest to the source, adopting federated system</a:t>
            </a:r>
          </a:p>
          <a:p>
            <a:pPr algn="ctr" fontAlgn="base"/>
            <a:r>
              <a:rPr lang="en-CA" sz="2400" dirty="0"/>
              <a:t>We can drive an Open Government culture</a:t>
            </a:r>
          </a:p>
          <a:p>
            <a:pPr algn="ctr" fontAlgn="base"/>
            <a:r>
              <a:rPr lang="en-CA" sz="2400" dirty="0"/>
              <a:t>We can apply FAIR principles for scientific data management: Findability, </a:t>
            </a:r>
            <a:r>
              <a:rPr lang="en-CA" sz="2400" dirty="0" smtClean="0"/>
              <a:t>Accessibility, </a:t>
            </a:r>
            <a:r>
              <a:rPr lang="en-CA" sz="2400" dirty="0"/>
              <a:t>Interoperability, and </a:t>
            </a:r>
            <a:r>
              <a:rPr lang="en-CA" sz="2400" dirty="0" err="1"/>
              <a:t>Reuseability</a:t>
            </a:r>
            <a:r>
              <a:rPr lang="en-CA" sz="2400" dirty="0"/>
              <a:t> of data/digital </a:t>
            </a:r>
            <a:r>
              <a:rPr lang="en-CA" sz="2400" dirty="0" smtClean="0"/>
              <a:t>assets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759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07"/>
    </mc:Choice>
    <mc:Fallback xmlns="">
      <p:transition spd="slow" advTm="4980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6"/>
                </a:solidFill>
              </a:rPr>
              <a:t>Project Highlight: </a:t>
            </a:r>
            <a:br>
              <a:rPr lang="en-CA" dirty="0" smtClean="0">
                <a:solidFill>
                  <a:schemeClr val="accent6"/>
                </a:solidFill>
              </a:rPr>
            </a:br>
            <a:r>
              <a:rPr lang="en-CA" sz="4000" dirty="0" smtClean="0"/>
              <a:t>Federating open geospatial data</a:t>
            </a:r>
            <a:endParaRPr lang="en-CA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52"/>
    </mc:Choice>
    <mc:Fallback xmlns="">
      <p:transition spd="slow" advTm="2115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1433" y="96914"/>
            <a:ext cx="11269133" cy="990600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chemeClr val="accent6"/>
                </a:solidFill>
              </a:rPr>
              <a:t>Project: </a:t>
            </a:r>
            <a:r>
              <a:rPr lang="en-CA" dirty="0" smtClean="0"/>
              <a:t>Origins 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6206" y="1459612"/>
            <a:ext cx="11269133" cy="4614863"/>
          </a:xfrm>
        </p:spPr>
        <p:txBody>
          <a:bodyPr>
            <a:normAutofit fontScale="92500" lnSpcReduction="10000"/>
          </a:bodyPr>
          <a:lstStyle/>
          <a:p>
            <a:pPr lvl="0" algn="ctr"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/>
              <a:t>In 2017, the Canadian Council on Geomatics agreed to include  </a:t>
            </a:r>
            <a:r>
              <a:rPr lang="en-US" sz="2600" dirty="0"/>
              <a:t>P/T geospatial metadata and services </a:t>
            </a:r>
            <a:r>
              <a:rPr lang="en-US" sz="2600" dirty="0" smtClean="0"/>
              <a:t>in the Federal Geospatial Platform.</a:t>
            </a:r>
            <a:endParaRPr lang="en-US" sz="2600" dirty="0"/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/>
              <a:t>In 2018, environmental scanning explored:</a:t>
            </a:r>
          </a:p>
          <a:p>
            <a:pPr lvl="2" algn="ctr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72000"/>
              <a:buFont typeface="Wingdings" panose="05000000000000000000" pitchFamily="2" charset="2"/>
              <a:buChar char="ü"/>
            </a:pPr>
            <a:r>
              <a:rPr lang="en-CA" sz="2200" dirty="0" smtClean="0"/>
              <a:t>P/T portal status, </a:t>
            </a:r>
          </a:p>
          <a:p>
            <a:pPr lvl="2" algn="ctr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72000"/>
              <a:buFont typeface="Wingdings" panose="05000000000000000000" pitchFamily="2" charset="2"/>
              <a:buChar char="ü"/>
            </a:pPr>
            <a:r>
              <a:rPr lang="en-CA" sz="2200" dirty="0" smtClean="0"/>
              <a:t>Inventory </a:t>
            </a:r>
            <a:r>
              <a:rPr lang="en-CA" sz="2200" dirty="0"/>
              <a:t>of </a:t>
            </a:r>
            <a:r>
              <a:rPr lang="en-CA" sz="2200" dirty="0" smtClean="0"/>
              <a:t>datasets &amp; services</a:t>
            </a:r>
          </a:p>
          <a:p>
            <a:pPr lvl="2" algn="ctr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72000"/>
              <a:buFont typeface="Wingdings" panose="05000000000000000000" pitchFamily="2" charset="2"/>
              <a:buChar char="ü"/>
            </a:pPr>
            <a:r>
              <a:rPr lang="en-CA" sz="2200" dirty="0" smtClean="0"/>
              <a:t>Technology stacks used</a:t>
            </a:r>
            <a:endParaRPr lang="en-CA" sz="2200" dirty="0"/>
          </a:p>
          <a:p>
            <a:pPr lvl="2" algn="ctr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72000"/>
              <a:buFont typeface="Wingdings" panose="05000000000000000000" pitchFamily="2" charset="2"/>
              <a:buChar char="ü"/>
            </a:pPr>
            <a:r>
              <a:rPr lang="en-CA" sz="2200" dirty="0" smtClean="0"/>
              <a:t>Readiness for discovery through FGP</a:t>
            </a:r>
          </a:p>
          <a:p>
            <a:pPr lvl="2" algn="ctr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72000"/>
              <a:buFont typeface="Wingdings" panose="05000000000000000000" pitchFamily="2" charset="2"/>
              <a:buChar char="ü"/>
            </a:pPr>
            <a:r>
              <a:rPr lang="en-CA" sz="2200" dirty="0" smtClean="0"/>
              <a:t>Legal/licensing </a:t>
            </a:r>
            <a:r>
              <a:rPr lang="en-CA" sz="2200" dirty="0"/>
              <a:t>terms</a:t>
            </a:r>
          </a:p>
          <a:p>
            <a:pPr lvl="0" algn="ctr"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/>
              <a:t>In 2019, B.C. data was piloted successfully</a:t>
            </a:r>
          </a:p>
          <a:p>
            <a:pPr lvl="0" algn="ctr">
              <a:lnSpc>
                <a:spcPct val="110000"/>
              </a:lnSpc>
              <a:spcBef>
                <a:spcPts val="600"/>
              </a:spcBef>
            </a:pPr>
            <a:r>
              <a:rPr lang="en-CA" sz="2600" dirty="0" smtClean="0"/>
              <a:t>Since then, integration has been ongoing </a:t>
            </a:r>
          </a:p>
          <a:p>
            <a:pPr lvl="0" algn="ctr">
              <a:lnSpc>
                <a:spcPct val="110000"/>
              </a:lnSpc>
              <a:spcBef>
                <a:spcPts val="600"/>
              </a:spcBef>
            </a:pPr>
            <a:r>
              <a:rPr lang="en-CA" sz="2600" dirty="0" smtClean="0"/>
              <a:t>All P/T available open geospatial data will be included by March 2023</a:t>
            </a:r>
            <a:endParaRPr lang="en-US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Google Shape;307;p34"/>
          <p:cNvCxnSpPr/>
          <p:nvPr/>
        </p:nvCxnSpPr>
        <p:spPr>
          <a:xfrm flipV="1">
            <a:off x="5123797" y="1273252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35"/>
    </mc:Choice>
    <mc:Fallback xmlns="">
      <p:transition spd="slow" advTm="4083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594" y="2157412"/>
            <a:ext cx="11269133" cy="4229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sz="2400" dirty="0"/>
              <a:t>The data stays where it is. Only </a:t>
            </a:r>
            <a:r>
              <a:rPr lang="en-CA" sz="2400" b="1" dirty="0"/>
              <a:t>metadata</a:t>
            </a:r>
            <a:r>
              <a:rPr lang="en-CA" sz="2400" dirty="0"/>
              <a:t> is integrated into our </a:t>
            </a:r>
            <a:r>
              <a:rPr lang="en-CA" sz="2400" dirty="0" smtClean="0"/>
              <a:t>systems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sz="2400" dirty="0"/>
              <a:t>Integration of </a:t>
            </a:r>
            <a:r>
              <a:rPr lang="en-CA" sz="2400" b="1" dirty="0"/>
              <a:t>open license</a:t>
            </a:r>
            <a:r>
              <a:rPr lang="en-CA" sz="2400" dirty="0"/>
              <a:t> data sets compatible with </a:t>
            </a:r>
            <a:r>
              <a:rPr lang="en-CA" sz="2400" dirty="0" smtClean="0"/>
              <a:t>Canada’s Open Government Licence only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sz="2400" dirty="0"/>
              <a:t>Distributed with the </a:t>
            </a:r>
            <a:r>
              <a:rPr lang="en-CA" sz="2400" b="1" dirty="0"/>
              <a:t>original </a:t>
            </a:r>
            <a:r>
              <a:rPr lang="en-CA" sz="2400" b="1" dirty="0" smtClean="0"/>
              <a:t>license</a:t>
            </a:r>
            <a:endParaRPr lang="en-CA" sz="2400" dirty="0" smtClean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sz="2400" b="1" dirty="0" smtClean="0"/>
              <a:t>Automated</a:t>
            </a:r>
            <a:r>
              <a:rPr lang="en-CA" sz="2400" dirty="0" smtClean="0"/>
              <a:t> </a:t>
            </a:r>
            <a:r>
              <a:rPr lang="en-CA" sz="2400" dirty="0"/>
              <a:t>process, </a:t>
            </a:r>
            <a:r>
              <a:rPr lang="en-CA" sz="2400" b="1" dirty="0" smtClean="0"/>
              <a:t>weekly</a:t>
            </a:r>
            <a:r>
              <a:rPr lang="en-CA" sz="2400" dirty="0" smtClean="0"/>
              <a:t> updates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sz="2400" dirty="0"/>
              <a:t>Metadata automatically translated via </a:t>
            </a:r>
            <a:r>
              <a:rPr lang="en-CA" sz="2400" b="1" dirty="0"/>
              <a:t>artificial intelligence</a:t>
            </a:r>
            <a:r>
              <a:rPr lang="en-CA" sz="2400" dirty="0"/>
              <a:t> to support </a:t>
            </a:r>
            <a:r>
              <a:rPr lang="en-CA" sz="2400" b="1" dirty="0"/>
              <a:t>official </a:t>
            </a:r>
            <a:r>
              <a:rPr lang="en-CA" sz="2400" b="1" dirty="0" smtClean="0"/>
              <a:t>languages</a:t>
            </a:r>
            <a:endParaRPr lang="en-CA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14</a:t>
            </a:fld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1433" y="96914"/>
            <a:ext cx="11269133" cy="990600"/>
          </a:xfrm>
        </p:spPr>
        <p:txBody>
          <a:bodyPr>
            <a:normAutofit/>
          </a:bodyPr>
          <a:lstStyle/>
          <a:p>
            <a:pPr algn="ctr"/>
            <a:r>
              <a:rPr lang="fr-CA" sz="4000" dirty="0" smtClean="0">
                <a:solidFill>
                  <a:schemeClr val="accent6"/>
                </a:solidFill>
              </a:rPr>
              <a:t>Project: </a:t>
            </a:r>
            <a:r>
              <a:rPr lang="fr-CA" sz="4000" dirty="0" err="1" smtClean="0"/>
              <a:t>Federated</a:t>
            </a:r>
            <a:r>
              <a:rPr lang="fr-CA" sz="4000" dirty="0" smtClean="0"/>
              <a:t> </a:t>
            </a:r>
            <a:r>
              <a:rPr lang="fr-CA" sz="4000" dirty="0" err="1" smtClean="0"/>
              <a:t>Search</a:t>
            </a:r>
            <a:r>
              <a:rPr lang="fr-CA" sz="4000" dirty="0" smtClean="0"/>
              <a:t> </a:t>
            </a:r>
            <a:r>
              <a:rPr lang="fr-CA" sz="4000" dirty="0" err="1" smtClean="0"/>
              <a:t>Parameters</a:t>
            </a:r>
            <a:endParaRPr lang="en-CA" sz="4000" dirty="0"/>
          </a:p>
        </p:txBody>
      </p:sp>
      <p:cxnSp>
        <p:nvCxnSpPr>
          <p:cNvPr id="7" name="Google Shape;307;p34"/>
          <p:cNvCxnSpPr/>
          <p:nvPr/>
        </p:nvCxnSpPr>
        <p:spPr>
          <a:xfrm flipV="1">
            <a:off x="5123797" y="1273252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9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16"/>
    </mc:Choice>
    <mc:Fallback xmlns="">
      <p:transition spd="slow" advTm="4231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5666" y="256555"/>
            <a:ext cx="11269133" cy="624253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 smtClean="0">
                <a:solidFill>
                  <a:schemeClr val="accent6"/>
                </a:solidFill>
              </a:rPr>
              <a:t>Project: </a:t>
            </a:r>
            <a:r>
              <a:rPr lang="fr-CA" dirty="0" smtClean="0"/>
              <a:t>Architecture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15</a:t>
            </a:fld>
            <a:endParaRPr lang="en-US"/>
          </a:p>
        </p:txBody>
      </p:sp>
      <p:sp>
        <p:nvSpPr>
          <p:cNvPr id="5" name="Cylindre 4"/>
          <p:cNvSpPr/>
          <p:nvPr/>
        </p:nvSpPr>
        <p:spPr>
          <a:xfrm>
            <a:off x="465666" y="2519659"/>
            <a:ext cx="1143000" cy="124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>
                <a:latin typeface="+mj-lt"/>
              </a:rPr>
              <a:t>Provincial / Territorial/ Municipal</a:t>
            </a:r>
            <a:endParaRPr lang="en-CA" sz="1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6356" y="2409089"/>
            <a:ext cx="1658815" cy="1283677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+mj-lt"/>
              </a:rPr>
              <a:t>Extract, transform, &amp; load</a:t>
            </a:r>
            <a:endParaRPr lang="en-CA" dirty="0">
              <a:latin typeface="+mj-lt"/>
            </a:endParaRPr>
          </a:p>
        </p:txBody>
      </p:sp>
      <p:sp>
        <p:nvSpPr>
          <p:cNvPr id="7" name="Cylindre 6"/>
          <p:cNvSpPr/>
          <p:nvPr/>
        </p:nvSpPr>
        <p:spPr>
          <a:xfrm>
            <a:off x="7291755" y="2426676"/>
            <a:ext cx="1143000" cy="124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 smtClean="0">
                <a:latin typeface="+mj-lt"/>
              </a:rPr>
              <a:t>Federal</a:t>
            </a:r>
            <a:r>
              <a:rPr lang="fr-CA" sz="1400" dirty="0" smtClean="0">
                <a:latin typeface="+mj-lt"/>
              </a:rPr>
              <a:t> </a:t>
            </a:r>
            <a:r>
              <a:rPr lang="fr-CA" sz="1400" dirty="0" err="1" smtClean="0">
                <a:latin typeface="+mj-lt"/>
              </a:rPr>
              <a:t>Geospatial</a:t>
            </a:r>
            <a:r>
              <a:rPr lang="fr-CA" sz="1400" dirty="0" smtClean="0">
                <a:latin typeface="+mj-lt"/>
              </a:rPr>
              <a:t> Platform</a:t>
            </a:r>
            <a:endParaRPr lang="en-CA" sz="1400" dirty="0">
              <a:latin typeface="+mj-lt"/>
            </a:endParaRPr>
          </a:p>
        </p:txBody>
      </p:sp>
      <p:sp>
        <p:nvSpPr>
          <p:cNvPr id="8" name="Cylindre 7"/>
          <p:cNvSpPr/>
          <p:nvPr/>
        </p:nvSpPr>
        <p:spPr>
          <a:xfrm>
            <a:off x="10248900" y="4320887"/>
            <a:ext cx="1252537" cy="124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>
                <a:latin typeface="+mj-lt"/>
              </a:rPr>
              <a:t>Open </a:t>
            </a:r>
          </a:p>
          <a:p>
            <a:pPr algn="ctr"/>
            <a:r>
              <a:rPr lang="fr-CA" sz="1400" dirty="0" smtClean="0">
                <a:latin typeface="+mj-lt"/>
              </a:rPr>
              <a:t>Government (</a:t>
            </a:r>
            <a:r>
              <a:rPr lang="en-CA" sz="1400" dirty="0" smtClean="0">
                <a:latin typeface="+mj-lt"/>
              </a:rPr>
              <a:t>Federal</a:t>
            </a:r>
            <a:r>
              <a:rPr lang="fr-CA" sz="1400" dirty="0" smtClean="0">
                <a:latin typeface="+mj-lt"/>
              </a:rPr>
              <a:t>)</a:t>
            </a:r>
            <a:endParaRPr lang="en-CA" sz="1400" dirty="0">
              <a:latin typeface="+mj-lt"/>
            </a:endParaRPr>
          </a:p>
        </p:txBody>
      </p:sp>
      <p:sp>
        <p:nvSpPr>
          <p:cNvPr id="9" name="Cylindre 8"/>
          <p:cNvSpPr/>
          <p:nvPr/>
        </p:nvSpPr>
        <p:spPr>
          <a:xfrm>
            <a:off x="9677401" y="1022839"/>
            <a:ext cx="1143000" cy="124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atin typeface="+mj-lt"/>
              </a:rPr>
              <a:t>Open Science &amp; Data Platform</a:t>
            </a:r>
            <a:endParaRPr lang="en-CA" sz="1200" dirty="0">
              <a:latin typeface="+mj-lt"/>
            </a:endParaRPr>
          </a:p>
        </p:txBody>
      </p:sp>
      <p:cxnSp>
        <p:nvCxnSpPr>
          <p:cNvPr id="11" name="Connecteur en angle 10"/>
          <p:cNvCxnSpPr>
            <a:stCxn id="9" idx="2"/>
            <a:endCxn id="7" idx="1"/>
          </p:cNvCxnSpPr>
          <p:nvPr/>
        </p:nvCxnSpPr>
        <p:spPr>
          <a:xfrm rot="10800000" flipV="1">
            <a:off x="7863255" y="1647092"/>
            <a:ext cx="1814146" cy="779583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4"/>
            <a:endCxn id="8" idx="1"/>
          </p:cNvCxnSpPr>
          <p:nvPr/>
        </p:nvCxnSpPr>
        <p:spPr>
          <a:xfrm>
            <a:off x="8434755" y="3050930"/>
            <a:ext cx="2440414" cy="1269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6" idx="2"/>
            <a:endCxn id="8" idx="2"/>
          </p:cNvCxnSpPr>
          <p:nvPr/>
        </p:nvCxnSpPr>
        <p:spPr>
          <a:xfrm rot="16200000" flipH="1">
            <a:off x="6006145" y="702385"/>
            <a:ext cx="1252375" cy="7233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  <a:endCxn id="7" idx="2"/>
          </p:cNvCxnSpPr>
          <p:nvPr/>
        </p:nvCxnSpPr>
        <p:spPr>
          <a:xfrm>
            <a:off x="3845171" y="3050928"/>
            <a:ext cx="34465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422861" y="2805358"/>
            <a:ext cx="305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XML</a:t>
            </a:r>
          </a:p>
          <a:p>
            <a:pPr algn="ctr"/>
            <a:r>
              <a:rPr lang="fr-CA" sz="1400" dirty="0" smtClean="0"/>
              <a:t>PNAH ISO 19115:2003</a:t>
            </a:r>
            <a:endParaRPr lang="en-CA" sz="1400" dirty="0"/>
          </a:p>
        </p:txBody>
      </p:sp>
      <p:cxnSp>
        <p:nvCxnSpPr>
          <p:cNvPr id="28" name="Connecteur droit avec flèche 27"/>
          <p:cNvCxnSpPr>
            <a:stCxn id="5" idx="4"/>
            <a:endCxn id="6" idx="1"/>
          </p:cNvCxnSpPr>
          <p:nvPr/>
        </p:nvCxnSpPr>
        <p:spPr>
          <a:xfrm flipV="1">
            <a:off x="1608666" y="3050928"/>
            <a:ext cx="577690" cy="9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323468" y="2803203"/>
            <a:ext cx="264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JSON</a:t>
            </a:r>
          </a:p>
          <a:p>
            <a:pPr algn="ctr"/>
            <a:r>
              <a:rPr lang="fr-CA" sz="1400" dirty="0"/>
              <a:t>CKAN-</a:t>
            </a:r>
            <a:r>
              <a:rPr lang="fr-CA" sz="1400" dirty="0" err="1"/>
              <a:t>extCA</a:t>
            </a:r>
            <a:endParaRPr lang="en-CA" sz="1400" dirty="0"/>
          </a:p>
        </p:txBody>
      </p:sp>
      <p:sp>
        <p:nvSpPr>
          <p:cNvPr id="31" name="Rectangle 30"/>
          <p:cNvSpPr/>
          <p:nvPr/>
        </p:nvSpPr>
        <p:spPr>
          <a:xfrm>
            <a:off x="5722328" y="13414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CA" dirty="0"/>
              <a:t>JSON</a:t>
            </a:r>
          </a:p>
          <a:p>
            <a:pPr algn="ctr"/>
            <a:r>
              <a:rPr lang="fr-CA" dirty="0" err="1" smtClean="0"/>
              <a:t>geoDCAT</a:t>
            </a:r>
            <a:endParaRPr lang="en-CA" dirty="0"/>
          </a:p>
        </p:txBody>
      </p:sp>
      <p:sp>
        <p:nvSpPr>
          <p:cNvPr id="34" name="ZoneTexte 33"/>
          <p:cNvSpPr txBox="1"/>
          <p:nvPr/>
        </p:nvSpPr>
        <p:spPr>
          <a:xfrm>
            <a:off x="3789814" y="2667028"/>
            <a:ext cx="136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accent6"/>
                </a:solidFill>
                <a:latin typeface="+mj-lt"/>
              </a:rPr>
              <a:t>Geospatial</a:t>
            </a:r>
            <a:endParaRPr lang="en-CA" sz="1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921184" y="4997688"/>
            <a:ext cx="1847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accent6"/>
                </a:solidFill>
                <a:latin typeface="+mj-lt"/>
              </a:rPr>
              <a:t>Non- Geospatial</a:t>
            </a:r>
            <a:endParaRPr lang="en-CA" sz="1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630946" y="4467878"/>
            <a:ext cx="264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JSON</a:t>
            </a:r>
          </a:p>
          <a:p>
            <a:pPr algn="ctr"/>
            <a:r>
              <a:rPr lang="fr-CA" sz="1400" dirty="0"/>
              <a:t>CKAN-</a:t>
            </a:r>
            <a:r>
              <a:rPr lang="fr-CA" sz="1400" dirty="0" err="1"/>
              <a:t>extCA</a:t>
            </a:r>
            <a:endParaRPr lang="en-CA" sz="1400" dirty="0"/>
          </a:p>
        </p:txBody>
      </p:sp>
      <p:sp>
        <p:nvSpPr>
          <p:cNvPr id="37" name="ZoneTexte 36"/>
          <p:cNvSpPr txBox="1"/>
          <p:nvPr/>
        </p:nvSpPr>
        <p:spPr>
          <a:xfrm rot="5400000">
            <a:off x="9860574" y="3363915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accent6"/>
                </a:solidFill>
                <a:latin typeface="+mj-lt"/>
              </a:rPr>
              <a:t>Collection:</a:t>
            </a:r>
          </a:p>
          <a:p>
            <a:pPr algn="ctr"/>
            <a:r>
              <a:rPr lang="en-CA" sz="1400" dirty="0" smtClean="0">
                <a:solidFill>
                  <a:schemeClr val="accent6"/>
                </a:solidFill>
                <a:latin typeface="+mj-lt"/>
              </a:rPr>
              <a:t>Open Maps</a:t>
            </a:r>
            <a:endParaRPr lang="en-CA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323468" y="4666024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accent6"/>
                </a:solidFill>
                <a:latin typeface="+mj-lt"/>
              </a:rPr>
              <a:t>Collection:</a:t>
            </a:r>
          </a:p>
          <a:p>
            <a:pPr algn="ctr"/>
            <a:r>
              <a:rPr lang="en-CA" sz="1400" dirty="0" smtClean="0">
                <a:solidFill>
                  <a:schemeClr val="accent6"/>
                </a:solidFill>
                <a:latin typeface="+mj-lt"/>
              </a:rPr>
              <a:t>Federated data</a:t>
            </a:r>
            <a:endParaRPr lang="en-CA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2" name="Bouton d’action : Suivant 41">
            <a:hlinkClick r:id="" action="ppaction://noaction" highlightClick="1"/>
          </p:cNvPr>
          <p:cNvSpPr/>
          <p:nvPr/>
        </p:nvSpPr>
        <p:spPr>
          <a:xfrm>
            <a:off x="9178889" y="2800440"/>
            <a:ext cx="155409" cy="23592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Bouton d’action : Suivant 42">
            <a:hlinkClick r:id="" action="ppaction://noaction" highlightClick="1"/>
          </p:cNvPr>
          <p:cNvSpPr/>
          <p:nvPr/>
        </p:nvSpPr>
        <p:spPr>
          <a:xfrm>
            <a:off x="8245763" y="1369409"/>
            <a:ext cx="155409" cy="23592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ZoneTexte 2"/>
          <p:cNvSpPr txBox="1"/>
          <p:nvPr/>
        </p:nvSpPr>
        <p:spPr>
          <a:xfrm rot="19745294">
            <a:off x="-64074" y="2148158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>
                <a:latin typeface="+mj-lt"/>
              </a:rPr>
              <a:t>Metadata</a:t>
            </a:r>
            <a:endParaRPr lang="en-CA" dirty="0">
              <a:latin typeface="+mj-lt"/>
            </a:endParaRPr>
          </a:p>
        </p:txBody>
      </p:sp>
      <p:cxnSp>
        <p:nvCxnSpPr>
          <p:cNvPr id="25" name="Google Shape;307;p34"/>
          <p:cNvCxnSpPr/>
          <p:nvPr/>
        </p:nvCxnSpPr>
        <p:spPr>
          <a:xfrm flipV="1">
            <a:off x="5123797" y="1273252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88"/>
    </mc:Choice>
    <mc:Fallback xmlns="">
      <p:transition spd="slow" advTm="5918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/>
          <p:cNvSpPr txBox="1"/>
          <p:nvPr/>
        </p:nvSpPr>
        <p:spPr>
          <a:xfrm>
            <a:off x="4440116" y="2778123"/>
            <a:ext cx="57149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+mj-lt"/>
              </a:rPr>
              <a:t>Meta</a:t>
            </a:r>
            <a:endParaRPr lang="en-CA" sz="12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16</a:t>
            </a:fld>
            <a:endParaRPr lang="en-US"/>
          </a:p>
        </p:txBody>
      </p:sp>
      <p:sp>
        <p:nvSpPr>
          <p:cNvPr id="5" name="Cylindre 4"/>
          <p:cNvSpPr/>
          <p:nvPr/>
        </p:nvSpPr>
        <p:spPr>
          <a:xfrm>
            <a:off x="1060546" y="1874640"/>
            <a:ext cx="1383319" cy="1547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latin typeface="+mj-lt"/>
              </a:rPr>
              <a:t>Provincial/ Territorial/ Municipal</a:t>
            </a:r>
            <a:endParaRPr lang="en-CA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729" y="3600546"/>
            <a:ext cx="2841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+mj-lt"/>
              </a:rPr>
              <a:t>One portal/ </a:t>
            </a:r>
          </a:p>
          <a:p>
            <a:pPr algn="ctr"/>
            <a:r>
              <a:rPr lang="en-CA" dirty="0" smtClean="0">
                <a:latin typeface="+mj-lt"/>
              </a:rPr>
              <a:t>one metadata model</a:t>
            </a:r>
          </a:p>
          <a:p>
            <a:pPr algn="ctr"/>
            <a:endParaRPr lang="en-CA" dirty="0" smtClean="0">
              <a:latin typeface="+mj-lt"/>
            </a:endParaRPr>
          </a:p>
          <a:p>
            <a:pPr algn="ctr"/>
            <a:r>
              <a:rPr lang="en-CA" dirty="0" smtClean="0">
                <a:latin typeface="+mj-lt"/>
              </a:rPr>
              <a:t>Various technologies (CKAN, DKAN, </a:t>
            </a:r>
            <a:r>
              <a:rPr lang="en-CA" dirty="0" err="1" smtClean="0">
                <a:latin typeface="+mj-lt"/>
              </a:rPr>
              <a:t>Socrata</a:t>
            </a:r>
            <a:r>
              <a:rPr lang="en-CA" dirty="0" smtClean="0">
                <a:latin typeface="+mj-lt"/>
              </a:rPr>
              <a:t>…)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b="18661"/>
          <a:stretch/>
        </p:blipFill>
        <p:spPr>
          <a:xfrm>
            <a:off x="4445060" y="5730901"/>
            <a:ext cx="689355" cy="409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3275772" y="2040370"/>
            <a:ext cx="4167195" cy="312035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4109" y="1979321"/>
            <a:ext cx="2510157" cy="4576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License filtering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5079" y="2436944"/>
            <a:ext cx="2509187" cy="7179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Geo vs non-geo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8434" y="4106395"/>
            <a:ext cx="2509188" cy="7711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Delta</a:t>
            </a:r>
          </a:p>
          <a:p>
            <a:pPr algn="ctr"/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6450" y="4877529"/>
            <a:ext cx="2523096" cy="7978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Translation </a:t>
            </a:r>
          </a:p>
          <a:p>
            <a:pPr algn="ctr"/>
            <a:r>
              <a:rPr lang="en-CA" sz="1400" dirty="0" err="1" smtClean="0">
                <a:solidFill>
                  <a:schemeClr val="tx1"/>
                </a:solidFill>
                <a:latin typeface="+mj-lt"/>
              </a:rPr>
              <a:t>en</a:t>
            </a:r>
            <a:r>
              <a:rPr lang="en-CA" sz="1400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fr</a:t>
            </a:r>
            <a:r>
              <a:rPr lang="en-CA" sz="1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/ </a:t>
            </a:r>
            <a:r>
              <a:rPr lang="en-CA" sz="1400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fren</a:t>
            </a:r>
            <a:endParaRPr lang="en-CA" sz="1400" dirty="0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52" y="5756037"/>
            <a:ext cx="546422" cy="3318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405078" y="1531988"/>
            <a:ext cx="2509188" cy="4473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Working data model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4109" y="3162249"/>
            <a:ext cx="2505497" cy="9470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Unilingual model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Flèche vers le bas 32"/>
          <p:cNvSpPr/>
          <p:nvPr/>
        </p:nvSpPr>
        <p:spPr>
          <a:xfrm>
            <a:off x="3974123" y="1874639"/>
            <a:ext cx="254977" cy="3218507"/>
          </a:xfrm>
          <a:prstGeom prst="downArrow">
            <a:avLst/>
          </a:prstGeom>
          <a:gradFill>
            <a:gsLst>
              <a:gs pos="33000">
                <a:srgbClr val="FF0000"/>
              </a:gs>
              <a:gs pos="52000">
                <a:schemeClr val="accent6"/>
              </a:gs>
              <a:gs pos="100000">
                <a:schemeClr val="accent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ZoneTexte 34"/>
          <p:cNvSpPr txBox="1"/>
          <p:nvPr/>
        </p:nvSpPr>
        <p:spPr>
          <a:xfrm>
            <a:off x="5011615" y="2778123"/>
            <a:ext cx="72976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+mj-lt"/>
              </a:rPr>
              <a:t>Format</a:t>
            </a:r>
            <a:endParaRPr lang="en-CA" sz="1200" dirty="0">
              <a:latin typeface="+mj-lt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741377" y="2778123"/>
            <a:ext cx="57149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+mj-lt"/>
              </a:rPr>
              <a:t>Type</a:t>
            </a:r>
            <a:endParaRPr lang="en-CA" sz="1200" dirty="0">
              <a:latin typeface="+mj-l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312875" y="2778976"/>
            <a:ext cx="57149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+mj-lt"/>
              </a:rPr>
              <a:t>ID</a:t>
            </a:r>
            <a:endParaRPr lang="en-CA" sz="1200" dirty="0">
              <a:latin typeface="+mj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472453" y="4528385"/>
            <a:ext cx="409776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+mj-lt"/>
              </a:rPr>
              <a:t>+</a:t>
            </a:r>
            <a:endParaRPr lang="en-CA" sz="1400" dirty="0">
              <a:latin typeface="+mj-lt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942186" y="4534284"/>
            <a:ext cx="38303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+mj-lt"/>
              </a:rPr>
              <a:t>-</a:t>
            </a:r>
            <a:endParaRPr lang="en-CA" sz="1400" dirty="0">
              <a:latin typeface="+mj-lt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76221" y="4525492"/>
            <a:ext cx="62099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+mj-lt"/>
              </a:rPr>
              <a:t>MAJ</a:t>
            </a:r>
            <a:endParaRPr lang="en-CA" sz="1400" dirty="0">
              <a:latin typeface="+mj-l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472453" y="3510336"/>
            <a:ext cx="93655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Geo</a:t>
            </a:r>
          </a:p>
          <a:p>
            <a:pPr algn="ctr"/>
            <a:r>
              <a:rPr lang="en-CA" sz="1400" dirty="0" smtClean="0"/>
              <a:t>PNAH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565810" y="3513551"/>
            <a:ext cx="1267646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Non Geo</a:t>
            </a:r>
          </a:p>
          <a:p>
            <a:pPr algn="ctr"/>
            <a:r>
              <a:rPr lang="en-CA" sz="1400" dirty="0" smtClean="0"/>
              <a:t>CKAN-</a:t>
            </a:r>
            <a:r>
              <a:rPr lang="en-CA" sz="1400" dirty="0" err="1" smtClean="0"/>
              <a:t>extCA</a:t>
            </a:r>
            <a:endParaRPr lang="en-CA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321963" y="4537177"/>
            <a:ext cx="38303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+mj-lt"/>
              </a:rPr>
              <a:t>Ø</a:t>
            </a:r>
            <a:endParaRPr lang="en-CA" sz="1400" dirty="0">
              <a:latin typeface="+mj-lt"/>
            </a:endParaRPr>
          </a:p>
        </p:txBody>
      </p:sp>
      <p:sp>
        <p:nvSpPr>
          <p:cNvPr id="51" name="Flèche droite 50"/>
          <p:cNvSpPr/>
          <p:nvPr/>
        </p:nvSpPr>
        <p:spPr>
          <a:xfrm>
            <a:off x="2734407" y="2728610"/>
            <a:ext cx="606670" cy="35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Flèche droite 51"/>
          <p:cNvSpPr/>
          <p:nvPr/>
        </p:nvSpPr>
        <p:spPr>
          <a:xfrm>
            <a:off x="7163665" y="2920163"/>
            <a:ext cx="606670" cy="35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332" y="3358514"/>
            <a:ext cx="648711" cy="648711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82" y="2040872"/>
            <a:ext cx="661174" cy="606669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8872344" y="1979321"/>
            <a:ext cx="195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>
                <a:latin typeface="+mj-lt"/>
              </a:rPr>
              <a:t>Geo</a:t>
            </a:r>
            <a:r>
              <a:rPr lang="fr-CA" dirty="0" smtClean="0">
                <a:latin typeface="+mj-lt"/>
              </a:rPr>
              <a:t> content</a:t>
            </a:r>
          </a:p>
          <a:p>
            <a:r>
              <a:rPr lang="fr-CA" dirty="0" smtClean="0">
                <a:latin typeface="+mj-lt"/>
              </a:rPr>
              <a:t>Insert/ Update</a:t>
            </a:r>
            <a:endParaRPr lang="en-CA" dirty="0">
              <a:latin typeface="+mj-l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8872343" y="3360894"/>
            <a:ext cx="235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+mj-lt"/>
              </a:rPr>
              <a:t>Non-</a:t>
            </a:r>
            <a:r>
              <a:rPr lang="fr-CA" dirty="0" err="1" smtClean="0">
                <a:latin typeface="+mj-lt"/>
              </a:rPr>
              <a:t>geo</a:t>
            </a:r>
            <a:r>
              <a:rPr lang="fr-CA" dirty="0" smtClean="0">
                <a:latin typeface="+mj-lt"/>
              </a:rPr>
              <a:t> content</a:t>
            </a:r>
          </a:p>
          <a:p>
            <a:r>
              <a:rPr lang="fr-CA" dirty="0" smtClean="0">
                <a:latin typeface="+mj-lt"/>
              </a:rPr>
              <a:t>Insert/Update</a:t>
            </a:r>
            <a:endParaRPr lang="en-CA" dirty="0">
              <a:latin typeface="+mj-l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8872343" y="4557143"/>
            <a:ext cx="30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+mj-lt"/>
              </a:rPr>
              <a:t>Execution report</a:t>
            </a:r>
          </a:p>
          <a:p>
            <a:r>
              <a:rPr lang="en-CA" dirty="0" smtClean="0">
                <a:latin typeface="+mj-lt"/>
              </a:rPr>
              <a:t>Delete</a:t>
            </a:r>
          </a:p>
          <a:p>
            <a:r>
              <a:rPr lang="en-CA" dirty="0" smtClean="0">
                <a:latin typeface="+mj-lt"/>
              </a:rPr>
              <a:t>Configuration file to update</a:t>
            </a:r>
            <a:endParaRPr lang="en-CA" dirty="0">
              <a:latin typeface="+mj-lt"/>
            </a:endParaRPr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28" y="4540389"/>
            <a:ext cx="920118" cy="920118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972" y="5730901"/>
            <a:ext cx="520208" cy="496251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 rot="19596946">
            <a:off x="7108764" y="1578457"/>
            <a:ext cx="1650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PNAH-</a:t>
            </a:r>
          </a:p>
          <a:p>
            <a:r>
              <a:rPr lang="fr-CA" dirty="0" smtClean="0"/>
              <a:t>ISO19115:2003</a:t>
            </a:r>
            <a:endParaRPr lang="fr-CA" dirty="0"/>
          </a:p>
        </p:txBody>
      </p:sp>
      <p:sp>
        <p:nvSpPr>
          <p:cNvPr id="70" name="Rectangle 69"/>
          <p:cNvSpPr/>
          <p:nvPr/>
        </p:nvSpPr>
        <p:spPr>
          <a:xfrm rot="19509612">
            <a:off x="7089446" y="3173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dirty="0"/>
              <a:t>CKAN-</a:t>
            </a:r>
            <a:r>
              <a:rPr lang="fr-CA" dirty="0" err="1"/>
              <a:t>extCA</a:t>
            </a:r>
            <a:endParaRPr lang="en-CA" dirty="0"/>
          </a:p>
        </p:txBody>
      </p: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465666" y="256555"/>
            <a:ext cx="11269133" cy="62425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>
                <a:solidFill>
                  <a:schemeClr val="accent6"/>
                </a:solidFill>
              </a:rPr>
              <a:t>Project: </a:t>
            </a:r>
            <a:r>
              <a:rPr lang="en-CA" dirty="0" smtClean="0"/>
              <a:t>Process </a:t>
            </a:r>
            <a:endParaRPr lang="en-CA" dirty="0"/>
          </a:p>
        </p:txBody>
      </p:sp>
      <p:cxnSp>
        <p:nvCxnSpPr>
          <p:cNvPr id="39" name="Google Shape;307;p34"/>
          <p:cNvCxnSpPr/>
          <p:nvPr/>
        </p:nvCxnSpPr>
        <p:spPr>
          <a:xfrm flipV="1">
            <a:off x="5123797" y="1273252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2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57"/>
    </mc:Choice>
    <mc:Fallback xmlns="">
      <p:transition spd="slow" advTm="8075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CA" b="1" dirty="0" smtClean="0"/>
              <a:t>Some issues to overcome</a:t>
            </a:r>
          </a:p>
          <a:p>
            <a:pPr marL="109538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CA" b="1" dirty="0" smtClean="0"/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Each province has its own data model</a:t>
            </a:r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Being compliant with standard helps interoperability</a:t>
            </a:r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Usage vs compliance</a:t>
            </a:r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Semi-bilingual metadata in a unilingual model </a:t>
            </a:r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Non plain text metadata distribution</a:t>
            </a:r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Spatial extent using </a:t>
            </a:r>
            <a:r>
              <a:rPr lang="en-CA" dirty="0" err="1" smtClean="0"/>
              <a:t>toponyms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17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5666" y="256555"/>
            <a:ext cx="11269133" cy="624253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>
                <a:solidFill>
                  <a:schemeClr val="accent6"/>
                </a:solidFill>
              </a:rPr>
              <a:t>Project: </a:t>
            </a:r>
            <a:r>
              <a:rPr lang="en-CA" dirty="0" smtClean="0"/>
              <a:t>Lessons Learned</a:t>
            </a:r>
            <a:endParaRPr lang="en-CA" dirty="0"/>
          </a:p>
        </p:txBody>
      </p:sp>
      <p:cxnSp>
        <p:nvCxnSpPr>
          <p:cNvPr id="6" name="Google Shape;307;p34"/>
          <p:cNvCxnSpPr/>
          <p:nvPr/>
        </p:nvCxnSpPr>
        <p:spPr>
          <a:xfrm flipV="1">
            <a:off x="5123797" y="1273252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1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83"/>
    </mc:Choice>
    <mc:Fallback xmlns="">
      <p:transition spd="slow" advTm="4538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327" y="457200"/>
            <a:ext cx="11269133" cy="990600"/>
          </a:xfrm>
        </p:spPr>
        <p:txBody>
          <a:bodyPr/>
          <a:lstStyle/>
          <a:p>
            <a:r>
              <a:rPr lang="fr-CA" dirty="0" err="1" smtClean="0"/>
              <a:t>Demo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Open Science and Data Platform: Geospatial data to describe the cumulative effects of resource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hlinkClick r:id="rId3"/>
              </a:rPr>
              <a:t>https://osdp-psdo.canada.ca/en/osdp</a:t>
            </a:r>
            <a:r>
              <a:rPr lang="en-CA" dirty="0" smtClean="0"/>
              <a:t> </a:t>
            </a:r>
          </a:p>
          <a:p>
            <a:pPr marL="287338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Canada’s Open government portal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hlinkClick r:id="rId4"/>
              </a:rPr>
              <a:t>https://open.canada.ca/en/open-data</a:t>
            </a:r>
            <a:r>
              <a:rPr lang="en-CA" dirty="0" smtClean="0"/>
              <a:t>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976" y="457199"/>
            <a:ext cx="9392509" cy="63028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650" y="0"/>
            <a:ext cx="9935456" cy="66086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9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77"/>
    </mc:Choice>
    <mc:Fallback xmlns="">
      <p:transition spd="slow" advTm="41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5666" y="457200"/>
            <a:ext cx="11269133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000" dirty="0" err="1" smtClean="0"/>
              <a:t>Annex</a:t>
            </a:r>
            <a:r>
              <a:rPr lang="fr-CA" sz="4000" dirty="0" smtClean="0"/>
              <a:t>: Plans for full P/T inclusion</a:t>
            </a:r>
            <a:endParaRPr lang="en-CA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1072662" y="1447800"/>
          <a:ext cx="9961684" cy="3928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166">
                  <a:extLst>
                    <a:ext uri="{9D8B030D-6E8A-4147-A177-3AD203B41FA5}">
                      <a16:colId xmlns:a16="http://schemas.microsoft.com/office/drawing/2014/main" val="2410855522"/>
                    </a:ext>
                  </a:extLst>
                </a:gridCol>
                <a:gridCol w="3272507">
                  <a:extLst>
                    <a:ext uri="{9D8B030D-6E8A-4147-A177-3AD203B41FA5}">
                      <a16:colId xmlns:a16="http://schemas.microsoft.com/office/drawing/2014/main" val="3797573305"/>
                    </a:ext>
                  </a:extLst>
                </a:gridCol>
                <a:gridCol w="2172060">
                  <a:extLst>
                    <a:ext uri="{9D8B030D-6E8A-4147-A177-3AD203B41FA5}">
                      <a16:colId xmlns:a16="http://schemas.microsoft.com/office/drawing/2014/main" val="2129511762"/>
                    </a:ext>
                  </a:extLst>
                </a:gridCol>
                <a:gridCol w="2075951">
                  <a:extLst>
                    <a:ext uri="{9D8B030D-6E8A-4147-A177-3AD203B41FA5}">
                      <a16:colId xmlns:a16="http://schemas.microsoft.com/office/drawing/2014/main" val="2239391742"/>
                    </a:ext>
                  </a:extLst>
                </a:gridCol>
              </a:tblGrid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smtClean="0">
                          <a:effectLst/>
                        </a:rPr>
                        <a:t>Partners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smtClean="0">
                          <a:effectLst/>
                        </a:rPr>
                        <a:t>Portal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smtClean="0">
                          <a:effectLst/>
                        </a:rPr>
                        <a:t>Geo integration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smtClean="0">
                          <a:effectLst/>
                        </a:rPr>
                        <a:t>Non geo integration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826774"/>
                  </a:ext>
                </a:extLst>
              </a:tr>
              <a:tr h="29805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British Columbia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2"/>
                        </a:rPr>
                        <a:t>https://data.gov.bc.ca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(500 +) 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2022-23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4429790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Alberta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3"/>
                        </a:rPr>
                        <a:t>https://open.alberta.ca/opendata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(1600 +)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2022-23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5342213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>
                          <a:effectLst/>
                        </a:rPr>
                        <a:t>Ontario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4"/>
                        </a:rPr>
                        <a:t>https://data.ontario.ca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(280 +)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(440 +)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260503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Québec</a:t>
                      </a:r>
                      <a:r>
                        <a:rPr lang="en-CA" sz="1200" u="none" strike="noStrike" baseline="0" dirty="0" smtClean="0">
                          <a:effectLst/>
                        </a:rPr>
                        <a:t> and municipalities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5"/>
                        </a:rPr>
                        <a:t>https://www.donneesquebec.ca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(680 +)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(540 + 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221395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Yukon 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6"/>
                        </a:rPr>
                        <a:t>https://gnb.socrata.com/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(490 + 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6947240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New-Brunswick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7"/>
                        </a:rPr>
                        <a:t>https://geohub.saskatchewan.ca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(50 + 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</a:rPr>
                        <a:t>2021-22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2390870"/>
                  </a:ext>
                </a:extLst>
              </a:tr>
              <a:tr h="30277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Nova-Scotia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8"/>
                        </a:rPr>
                        <a:t>https://data.princeedwardisland.ca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480504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CA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Edward Island</a:t>
                      </a:r>
                      <a:endParaRPr lang="en-CA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9"/>
                        </a:rPr>
                        <a:t>https://opendata.gov.nl.ca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 smtClean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 smtClean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3881786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Saskatchewan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10"/>
                        </a:rPr>
                        <a:t>https://geoportal.gov.mb.ca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2021-22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</a:rPr>
                        <a:t>2021-22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89300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Manitoba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11"/>
                        </a:rPr>
                        <a:t>https://data.novascotia.ca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2021-22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2021-22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420859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Newfoundland and Labrador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12"/>
                        </a:rPr>
                        <a:t>https://open.yukon.ca/data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2021-22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2021-22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952440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Northwest Territories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13"/>
                        </a:rPr>
                        <a:t>https://www.geomatics.gov.nt.ca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2022-23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2022-23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897607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>
                          <a:effectLst/>
                        </a:rPr>
                        <a:t>Nunavut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?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?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?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2676952"/>
                  </a:ext>
                </a:extLst>
              </a:tr>
            </a:tbl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4" y="1772872"/>
            <a:ext cx="241789" cy="2417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3" y="2054466"/>
            <a:ext cx="241789" cy="2417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2" y="2327760"/>
            <a:ext cx="241789" cy="24178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4" y="2609354"/>
            <a:ext cx="241789" cy="24178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1" y="2882648"/>
            <a:ext cx="241789" cy="24178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0" y="3172789"/>
            <a:ext cx="241789" cy="24178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33" y="2327760"/>
            <a:ext cx="241789" cy="24178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32" y="2640859"/>
            <a:ext cx="241789" cy="2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8"/>
    </mc:Choice>
    <mc:Fallback xmlns="">
      <p:transition spd="slow" advTm="1120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1850" y="1447801"/>
            <a:ext cx="10515600" cy="1752599"/>
          </a:xfrm>
        </p:spPr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Geospatial Data in Canada: </a:t>
            </a:r>
            <a:r>
              <a:rPr lang="en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Perspectives from the Federal Geospatial Platform</a:t>
            </a:r>
            <a:endParaRPr lang="en-C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63"/>
    </mc:Choice>
    <mc:Fallback xmlns="">
      <p:transition spd="slow" advTm="10886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5664" y="1423987"/>
            <a:ext cx="11269133" cy="990600"/>
          </a:xfrm>
        </p:spPr>
        <p:txBody>
          <a:bodyPr/>
          <a:lstStyle/>
          <a:p>
            <a:pPr algn="ctr"/>
            <a:r>
              <a:rPr lang="en-CA" dirty="0" smtClean="0"/>
              <a:t>Thank you, and connect with us!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594" y="2721768"/>
            <a:ext cx="11269133" cy="301466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CA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Janice Sharpe, Senior Director </a:t>
            </a:r>
          </a:p>
          <a:p>
            <a:pPr marL="0" lvl="0" indent="0" algn="ctr">
              <a:buNone/>
            </a:pPr>
            <a:r>
              <a:rPr lang="en-CA" sz="2400" dirty="0" smtClean="0">
                <a:hlinkClick r:id="rId2"/>
              </a:rPr>
              <a:t>janice.sharpe@nrcan-rncan.gc.ca</a:t>
            </a:r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  <a:p>
            <a:pPr marL="0" indent="0" algn="ctr">
              <a:buNone/>
            </a:pPr>
            <a:r>
              <a:rPr lang="en-CA" sz="2400" dirty="0" smtClean="0"/>
              <a:t>Nicolas Gariépy, </a:t>
            </a:r>
            <a:r>
              <a:rPr lang="en-CA" sz="2400" dirty="0" err="1" smtClean="0"/>
              <a:t>Eng</a:t>
            </a:r>
            <a:endParaRPr lang="en-CA" sz="2400" dirty="0" smtClean="0"/>
          </a:p>
          <a:p>
            <a:pPr marL="0" indent="0" algn="ctr">
              <a:buNone/>
            </a:pPr>
            <a:r>
              <a:rPr lang="en-CA" sz="2400" dirty="0" smtClean="0">
                <a:hlinkClick r:id="rId3"/>
              </a:rPr>
              <a:t>nicolas.gariepy@nrcan-rncan.gc.ca</a:t>
            </a:r>
            <a:r>
              <a:rPr lang="en-CA" sz="2400" dirty="0" smtClean="0"/>
              <a:t> </a:t>
            </a:r>
            <a:endParaRPr lang="en-CA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2"/>
    </mc:Choice>
    <mc:Fallback xmlns="">
      <p:transition spd="slow" advTm="1055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E3E-0105-E642-B6B2-4802BEA8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© Sa </a:t>
            </a:r>
            <a:r>
              <a:rPr lang="en-CA" dirty="0" err="1"/>
              <a:t>Majesté</a:t>
            </a:r>
            <a:r>
              <a:rPr lang="en-CA" dirty="0"/>
              <a:t> la Reine du chef du Canada, </a:t>
            </a:r>
            <a:r>
              <a:rPr lang="en-CA" dirty="0" err="1"/>
              <a:t>représentée</a:t>
            </a:r>
            <a:r>
              <a:rPr lang="en-CA" dirty="0"/>
              <a:t> par le </a:t>
            </a:r>
            <a:r>
              <a:rPr lang="en-CA" dirty="0" err="1"/>
              <a:t>ministre</a:t>
            </a:r>
            <a:r>
              <a:rPr lang="en-CA" dirty="0"/>
              <a:t> des </a:t>
            </a:r>
            <a:r>
              <a:rPr lang="en-CA" dirty="0" err="1"/>
              <a:t>Ressources</a:t>
            </a:r>
            <a:r>
              <a:rPr lang="en-CA" dirty="0"/>
              <a:t> </a:t>
            </a:r>
            <a:r>
              <a:rPr lang="en-CA" dirty="0" err="1"/>
              <a:t>naturelles</a:t>
            </a:r>
            <a:r>
              <a:rPr lang="en-CA" dirty="0"/>
              <a:t>, </a:t>
            </a:r>
            <a:r>
              <a:rPr lang="en-CA" dirty="0" smtClean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23378" y="1865920"/>
            <a:ext cx="5912555" cy="516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b="1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3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8055" y="115789"/>
            <a:ext cx="10903814" cy="10376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 foundation for data sharing exists… </a:t>
            </a:r>
            <a:endParaRPr lang="en-CA" sz="44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7975" y="2061769"/>
            <a:ext cx="11355606" cy="3810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CA" b="1" dirty="0">
                <a:latin typeface="+mj-lt"/>
              </a:rPr>
              <a:t>Some trends to consider:</a:t>
            </a:r>
          </a:p>
          <a:p>
            <a:pPr algn="ctr"/>
            <a:r>
              <a:rPr lang="en-CA" sz="2400" dirty="0">
                <a:latin typeface="+mj-lt"/>
              </a:rPr>
              <a:t>Rapid acceleration of data creation</a:t>
            </a:r>
          </a:p>
          <a:p>
            <a:pPr algn="ctr"/>
            <a:r>
              <a:rPr lang="en-CA" sz="2400" dirty="0">
                <a:latin typeface="+mj-lt"/>
              </a:rPr>
              <a:t>Technology transformation</a:t>
            </a:r>
          </a:p>
          <a:p>
            <a:pPr algn="ctr"/>
            <a:r>
              <a:rPr lang="en-CA" sz="2400" dirty="0">
                <a:latin typeface="+mj-lt"/>
              </a:rPr>
              <a:t>Rising expectation of free, easy data access</a:t>
            </a:r>
          </a:p>
          <a:p>
            <a:pPr algn="ctr"/>
            <a:r>
              <a:rPr lang="en-CA" sz="2400" dirty="0">
                <a:latin typeface="+mj-lt"/>
              </a:rPr>
              <a:t>Increased initiatives and policies that promote data sharing and </a:t>
            </a:r>
            <a:r>
              <a:rPr lang="en-CA" sz="2400" dirty="0" smtClean="0">
                <a:latin typeface="+mj-lt"/>
              </a:rPr>
              <a:t>access</a:t>
            </a:r>
          </a:p>
          <a:p>
            <a:pPr algn="ctr"/>
            <a:r>
              <a:rPr lang="fr-CA" sz="2400" dirty="0" smtClean="0">
                <a:latin typeface="+mj-lt"/>
              </a:rPr>
              <a:t>International standards for data sharing and exchange</a:t>
            </a:r>
            <a:endParaRPr lang="en-CA" sz="2400" dirty="0">
              <a:latin typeface="+mj-lt"/>
            </a:endParaRPr>
          </a:p>
          <a:p>
            <a:pPr algn="ctr"/>
            <a:r>
              <a:rPr lang="en-CA" sz="2400" dirty="0">
                <a:latin typeface="+mj-lt"/>
              </a:rPr>
              <a:t>Concern over individual privacy and personal and national </a:t>
            </a:r>
            <a:r>
              <a:rPr lang="en-CA" sz="2400" dirty="0" smtClean="0">
                <a:latin typeface="+mj-lt"/>
              </a:rPr>
              <a:t>security</a:t>
            </a:r>
          </a:p>
        </p:txBody>
      </p:sp>
      <p:cxnSp>
        <p:nvCxnSpPr>
          <p:cNvPr id="12" name="Google Shape;307;p34"/>
          <p:cNvCxnSpPr/>
          <p:nvPr/>
        </p:nvCxnSpPr>
        <p:spPr>
          <a:xfrm flipV="1">
            <a:off x="5123798" y="1525294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52"/>
    </mc:Choice>
    <mc:Fallback xmlns="">
      <p:transition spd="slow" advTm="6855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23378" y="1865920"/>
            <a:ext cx="5912555" cy="516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b="1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4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8055" y="115789"/>
            <a:ext cx="10903814" cy="78432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 foundation for data sharing exists… </a:t>
            </a:r>
            <a:endParaRPr lang="en-CA" sz="40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65849" y="1562955"/>
            <a:ext cx="11270084" cy="4400207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CA" b="1" dirty="0"/>
              <a:t>A few key building blocks:</a:t>
            </a:r>
          </a:p>
          <a:p>
            <a:pPr algn="ctr" fontAlgn="base"/>
            <a:r>
              <a:rPr lang="en-CA" sz="2400" dirty="0"/>
              <a:t>A </a:t>
            </a:r>
            <a:r>
              <a:rPr lang="en-CA" sz="2400" dirty="0">
                <a:hlinkClick r:id="rId3"/>
              </a:rPr>
              <a:t>Data Strategy Roadmap </a:t>
            </a:r>
            <a:r>
              <a:rPr lang="en-CA" sz="2400" dirty="0"/>
              <a:t>for the Federal Public Service</a:t>
            </a:r>
          </a:p>
          <a:p>
            <a:pPr algn="ctr" fontAlgn="base"/>
            <a:r>
              <a:rPr lang="en-CA" sz="2400" dirty="0">
                <a:hlinkClick r:id="rId4"/>
              </a:rPr>
              <a:t>Open Government Partnership </a:t>
            </a:r>
            <a:endParaRPr lang="en-CA" sz="2400" dirty="0"/>
          </a:p>
          <a:p>
            <a:pPr algn="ctr" fontAlgn="base"/>
            <a:r>
              <a:rPr lang="en-CA" sz="2400" dirty="0"/>
              <a:t>Federal </a:t>
            </a:r>
            <a:r>
              <a:rPr lang="en-CA" sz="2400" dirty="0">
                <a:hlinkClick r:id="rId5"/>
              </a:rPr>
              <a:t>Open Government Directives</a:t>
            </a:r>
            <a:endParaRPr lang="en-CA" sz="2400" dirty="0"/>
          </a:p>
          <a:p>
            <a:pPr algn="ctr" fontAlgn="base"/>
            <a:r>
              <a:rPr lang="en-CA" sz="2400" dirty="0"/>
              <a:t>Open Government </a:t>
            </a:r>
            <a:r>
              <a:rPr lang="en-CA" sz="2400" dirty="0">
                <a:hlinkClick r:id="rId6"/>
              </a:rPr>
              <a:t>Portal</a:t>
            </a:r>
            <a:endParaRPr lang="en-CA" sz="2400" dirty="0"/>
          </a:p>
          <a:p>
            <a:pPr algn="ctr" fontAlgn="base"/>
            <a:r>
              <a:rPr lang="en-CA" sz="2400" dirty="0"/>
              <a:t>Provincial / Territorial Open Government Directives and Portals</a:t>
            </a:r>
          </a:p>
          <a:p>
            <a:pPr algn="ctr" fontAlgn="base"/>
            <a:r>
              <a:rPr lang="en-CA" sz="2400" dirty="0"/>
              <a:t>The Federal Geomatics </a:t>
            </a:r>
            <a:r>
              <a:rPr lang="en-CA" sz="2400" dirty="0">
                <a:hlinkClick r:id="rId7"/>
              </a:rPr>
              <a:t>Accord</a:t>
            </a:r>
            <a:r>
              <a:rPr lang="en-CA" sz="2400" dirty="0"/>
              <a:t> and the Canadian Council on Geomatics</a:t>
            </a:r>
          </a:p>
          <a:p>
            <a:pPr algn="ctr" fontAlgn="base"/>
            <a:r>
              <a:rPr lang="en-CA" sz="2400" dirty="0"/>
              <a:t>Hundreds of websites</a:t>
            </a:r>
          </a:p>
          <a:p>
            <a:pPr algn="ctr" fontAlgn="base"/>
            <a:r>
              <a:rPr lang="en-CA" sz="2400" dirty="0"/>
              <a:t>Many science collaborations and data sharing initiatives</a:t>
            </a:r>
          </a:p>
          <a:p>
            <a:pPr algn="ctr" fontAlgn="base"/>
            <a:endParaRPr lang="en-CA" sz="2400" dirty="0"/>
          </a:p>
          <a:p>
            <a:pPr marL="0" indent="0" algn="ctr" fontAlgn="base">
              <a:buNone/>
            </a:pPr>
            <a:endParaRPr lang="en-CA" sz="2400" b="1" dirty="0"/>
          </a:p>
        </p:txBody>
      </p:sp>
      <p:cxnSp>
        <p:nvCxnSpPr>
          <p:cNvPr id="12" name="Google Shape;307;p34"/>
          <p:cNvCxnSpPr/>
          <p:nvPr/>
        </p:nvCxnSpPr>
        <p:spPr>
          <a:xfrm flipV="1">
            <a:off x="5123798" y="1287539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51"/>
    </mc:Choice>
    <mc:Fallback xmlns="">
      <p:transition spd="slow" advTm="753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7415646" y="1327891"/>
            <a:ext cx="4175708" cy="66319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CA" sz="20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Non-Government Organizations</a:t>
            </a:r>
            <a:endParaRPr lang="en-CA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5261" y="5347514"/>
            <a:ext cx="4488588" cy="65562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2000" b="1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Provincial / Territorial Atlases</a:t>
            </a:r>
            <a:endParaRPr lang="en-CA" sz="2000" dirty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5</a:t>
            </a:fld>
            <a:endParaRPr lang="en-CA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8055" y="115789"/>
            <a:ext cx="10903814" cy="82004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There are </a:t>
            </a:r>
            <a:r>
              <a:rPr lang="en-US" sz="4000" dirty="0" smtClean="0"/>
              <a:t>hundreds </a:t>
            </a:r>
            <a:r>
              <a:rPr lang="en-US" sz="4000" dirty="0"/>
              <a:t>of resources out there</a:t>
            </a:r>
            <a:endParaRPr lang="en-CA" sz="4000" dirty="0"/>
          </a:p>
        </p:txBody>
      </p:sp>
      <p:cxnSp>
        <p:nvCxnSpPr>
          <p:cNvPr id="13" name="Google Shape;307;p34"/>
          <p:cNvCxnSpPr/>
          <p:nvPr/>
        </p:nvCxnSpPr>
        <p:spPr>
          <a:xfrm flipV="1">
            <a:off x="5123798" y="1240329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5" y="1463356"/>
            <a:ext cx="5710849" cy="380023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23" y="1991081"/>
            <a:ext cx="6269175" cy="39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85"/>
    </mc:Choice>
    <mc:Fallback xmlns="">
      <p:transition spd="slow" advTm="2098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45252" y="5491163"/>
            <a:ext cx="3515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spcAft>
                <a:spcPts val="600"/>
              </a:spcAft>
              <a:buClr>
                <a:srgbClr val="336699"/>
              </a:buClr>
              <a:defRPr/>
            </a:pPr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Crowd-Sourced</a:t>
            </a:r>
            <a:endParaRPr lang="en-CA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6</a:t>
            </a:fld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277060" y="1198975"/>
            <a:ext cx="554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spcAft>
                <a:spcPts val="600"/>
              </a:spcAft>
              <a:buClr>
                <a:srgbClr val="336699"/>
              </a:buClr>
              <a:defRPr/>
            </a:pPr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Municipal/City</a:t>
            </a:r>
            <a:endParaRPr lang="en-CA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8055" y="115789"/>
            <a:ext cx="10903814" cy="8722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There are hundreds of resources out there</a:t>
            </a:r>
            <a:endParaRPr lang="en-CA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392" y="1928422"/>
            <a:ext cx="5370898" cy="3436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Google Shape;307;p34"/>
          <p:cNvCxnSpPr/>
          <p:nvPr/>
        </p:nvCxnSpPr>
        <p:spPr>
          <a:xfrm flipV="1">
            <a:off x="5123798" y="1356730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4906" t="13304" r="31753" b="3527"/>
          <a:stretch/>
        </p:blipFill>
        <p:spPr>
          <a:xfrm>
            <a:off x="6757986" y="1694829"/>
            <a:ext cx="4471413" cy="37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7"/>
    </mc:Choice>
    <mc:Fallback xmlns="">
      <p:transition spd="slow" advTm="772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7</a:t>
            </a:fld>
            <a:endParaRPr lang="en-CA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8055" y="223529"/>
            <a:ext cx="10903814" cy="55007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Our Open Government portal is growing…</a:t>
            </a:r>
            <a:endParaRPr lang="en-CA" sz="4000" dirty="0"/>
          </a:p>
        </p:txBody>
      </p:sp>
      <p:cxnSp>
        <p:nvCxnSpPr>
          <p:cNvPr id="7" name="Google Shape;307;p34"/>
          <p:cNvCxnSpPr/>
          <p:nvPr/>
        </p:nvCxnSpPr>
        <p:spPr>
          <a:xfrm flipV="1">
            <a:off x="5123798" y="1025729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Espace réservé du numéro de diapositive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0061F5-CB53-4013-86FF-EC5015673447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321290" y="1114836"/>
            <a:ext cx="554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spcAft>
                <a:spcPts val="600"/>
              </a:spcAft>
              <a:buClr>
                <a:srgbClr val="336699"/>
              </a:buClr>
              <a:defRPr/>
            </a:pPr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Snapshot on “Water” Keyword Search</a:t>
            </a:r>
            <a:endParaRPr lang="en-CA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2175734473"/>
              </p:ext>
            </p:extLst>
          </p:nvPr>
        </p:nvGraphicFramePr>
        <p:xfrm>
          <a:off x="2434282" y="1572653"/>
          <a:ext cx="7547918" cy="486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avec flèche vers la gauche 16"/>
          <p:cNvSpPr/>
          <p:nvPr/>
        </p:nvSpPr>
        <p:spPr>
          <a:xfrm>
            <a:off x="7923909" y="3296929"/>
            <a:ext cx="4116582" cy="2886237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Geospatial Data from: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Federal Departments and Agencies (22)</a:t>
            </a: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Tx/>
              <a:buChar char="-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Provinces of British-Columbia, Alberta, Ontario, Quebec, New-Brunswick and Yukon</a:t>
            </a: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avec flèche vers la gauche 13"/>
          <p:cNvSpPr/>
          <p:nvPr/>
        </p:nvSpPr>
        <p:spPr>
          <a:xfrm flipH="1">
            <a:off x="688055" y="1591281"/>
            <a:ext cx="3746784" cy="3449228"/>
          </a:xfrm>
          <a:prstGeom prst="leftArrowCallout">
            <a:avLst>
              <a:gd name="adj1" fmla="val 23543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and Information from: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Federal Departments and organizations, including Crown Corporations (71)</a:t>
            </a: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Tx/>
              <a:buChar char="-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Provinces of Alberta, Ontario and Quebec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37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36"/>
    </mc:Choice>
    <mc:Fallback xmlns="">
      <p:transition spd="slow" advTm="675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75326" y="1608220"/>
            <a:ext cx="11612090" cy="466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  <a:spcBef>
                <a:spcPts val="1200"/>
              </a:spcBef>
            </a:pPr>
            <a:r>
              <a:rPr lang="en-CA" sz="2133" b="1" dirty="0" smtClean="0">
                <a:solidFill>
                  <a:schemeClr val="accent4">
                    <a:lumMod val="75000"/>
                  </a:schemeClr>
                </a:solidFill>
                <a:ea typeface="Montserrat"/>
                <a:cs typeface="Montserrat"/>
              </a:rPr>
              <a:t>5,200</a:t>
            </a:r>
            <a:r>
              <a:rPr lang="en-CA" sz="2133" b="1" dirty="0">
                <a:solidFill>
                  <a:schemeClr val="accent4">
                    <a:lumMod val="75000"/>
                  </a:schemeClr>
                </a:solidFill>
                <a:ea typeface="Montserrat"/>
                <a:cs typeface="Montserrat"/>
              </a:rPr>
              <a:t>+ interoperable data layers available from </a:t>
            </a:r>
            <a:r>
              <a:rPr lang="en-CA" sz="2133" b="1" dirty="0" smtClean="0">
                <a:solidFill>
                  <a:schemeClr val="accent4">
                    <a:lumMod val="75000"/>
                  </a:schemeClr>
                </a:solidFill>
                <a:ea typeface="Montserrat"/>
                <a:cs typeface="Montserrat"/>
              </a:rPr>
              <a:t>22 </a:t>
            </a:r>
            <a:r>
              <a:rPr lang="en-CA" sz="2133" b="1" dirty="0">
                <a:solidFill>
                  <a:schemeClr val="accent4">
                    <a:lumMod val="75000"/>
                  </a:schemeClr>
                </a:solidFill>
                <a:ea typeface="Montserrat"/>
                <a:cs typeface="Montserrat"/>
              </a:rPr>
              <a:t>federal departments and </a:t>
            </a:r>
            <a:r>
              <a:rPr lang="en-CA" sz="2133" b="1" dirty="0" smtClean="0">
                <a:solidFill>
                  <a:schemeClr val="accent4">
                    <a:lumMod val="75000"/>
                  </a:schemeClr>
                </a:solidFill>
                <a:ea typeface="Montserrat"/>
                <a:cs typeface="Montserrat"/>
              </a:rPr>
              <a:t>5 provinces/territory</a:t>
            </a:r>
            <a:endParaRPr lang="en-CA" sz="2133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8</a:t>
            </a:fld>
            <a:endParaRPr lang="en-CA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755" y="156338"/>
            <a:ext cx="11561972" cy="709310"/>
          </a:xfrm>
        </p:spPr>
        <p:txBody>
          <a:bodyPr>
            <a:noAutofit/>
          </a:bodyPr>
          <a:lstStyle/>
          <a:p>
            <a:pPr algn="ctr"/>
            <a:r>
              <a:rPr lang="en-CA" sz="4000" dirty="0" smtClean="0"/>
              <a:t>Open maps – Access for all Canadians</a:t>
            </a:r>
            <a:endParaRPr lang="en-CA" sz="4000" dirty="0"/>
          </a:p>
        </p:txBody>
      </p:sp>
      <p:cxnSp>
        <p:nvCxnSpPr>
          <p:cNvPr id="14" name="Google Shape;307;p34"/>
          <p:cNvCxnSpPr/>
          <p:nvPr/>
        </p:nvCxnSpPr>
        <p:spPr>
          <a:xfrm flipV="1">
            <a:off x="5244984" y="1387090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21" y="2128552"/>
            <a:ext cx="2302901" cy="381525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028" y="2316872"/>
            <a:ext cx="2251343" cy="35832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485" y="2310419"/>
            <a:ext cx="2259937" cy="363480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3468" y="2220939"/>
            <a:ext cx="2259936" cy="28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88"/>
    </mc:Choice>
    <mc:Fallback xmlns="">
      <p:transition spd="slow" advTm="248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737263" y="1276042"/>
            <a:ext cx="10714351" cy="109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5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Canada’s new </a:t>
            </a:r>
            <a:r>
              <a:rPr lang="en-US" sz="1851" b="1" i="1" dirty="0">
                <a:solidFill>
                  <a:srgbClr val="0070C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GEO.CA</a:t>
            </a:r>
            <a:r>
              <a:rPr lang="en-US" sz="1851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</a:t>
            </a:r>
            <a:r>
              <a:rPr lang="en-US" sz="185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will be the beginning of some big steps forward for open geospatial data in Canada. A </a:t>
            </a:r>
            <a:r>
              <a:rPr lang="en-US" sz="1851" b="1" i="1" u="sng" dirty="0">
                <a:solidFill>
                  <a:srgbClr val="21212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neutral platform</a:t>
            </a:r>
            <a:r>
              <a:rPr lang="en-US" sz="1851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</a:t>
            </a:r>
            <a:r>
              <a:rPr lang="en-US" sz="185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where users from all levels of government, industry, academia and more, can discover the geospatial information that is important to them.</a:t>
            </a:r>
            <a:endParaRPr sz="1200" b="1" i="1" dirty="0">
              <a:solidFill>
                <a:schemeClr val="dk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6424951" y="3282100"/>
            <a:ext cx="4805400" cy="24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2" tIns="45712" rIns="45712" bIns="45712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Supported by a high quality content management system that meets our needs.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/>
            </a:r>
            <a:b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</a:br>
            <a:r>
              <a:rPr lang="en-US" b="1" i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GEO.CA is currently in development.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154" y="2475078"/>
            <a:ext cx="6145797" cy="3593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oogle Shape;160;p26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1981" y="6068388"/>
            <a:ext cx="1371600" cy="3406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9</a:t>
            </a:fld>
            <a:endParaRPr lang="en-CA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9175" y="184782"/>
            <a:ext cx="11970526" cy="629606"/>
          </a:xfrm>
        </p:spPr>
        <p:txBody>
          <a:bodyPr>
            <a:noAutofit/>
          </a:bodyPr>
          <a:lstStyle/>
          <a:p>
            <a:pPr algn="ctr"/>
            <a:r>
              <a:rPr lang="en-CA" sz="4000" dirty="0"/>
              <a:t>Setting the course for </a:t>
            </a:r>
            <a:r>
              <a:rPr lang="en-CA" sz="4000" dirty="0" smtClean="0"/>
              <a:t>better access and discovery</a:t>
            </a:r>
            <a:endParaRPr lang="en-CA" sz="4000" dirty="0"/>
          </a:p>
        </p:txBody>
      </p:sp>
      <p:cxnSp>
        <p:nvCxnSpPr>
          <p:cNvPr id="12" name="Google Shape;307;p34"/>
          <p:cNvCxnSpPr/>
          <p:nvPr/>
        </p:nvCxnSpPr>
        <p:spPr>
          <a:xfrm flipV="1">
            <a:off x="5122236" y="1171631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03"/>
    </mc:Choice>
    <mc:Fallback xmlns="">
      <p:transition spd="slow" advTm="5250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6.4|8.1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982</Words>
  <Application>Microsoft Office PowerPoint</Application>
  <PresentationFormat>Grand écran</PresentationFormat>
  <Paragraphs>250</Paragraphs>
  <Slides>21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Montserrat</vt:lpstr>
      <vt:lpstr>Times New Roman</vt:lpstr>
      <vt:lpstr>Wingdings</vt:lpstr>
      <vt:lpstr>Office Theme</vt:lpstr>
      <vt:lpstr>Open Geospatial Data</vt:lpstr>
      <vt:lpstr>Open Geospatial Data in Canada: Perspectives from the Federal Geospatial Platform</vt:lpstr>
      <vt:lpstr>A foundation for data sharing exists… </vt:lpstr>
      <vt:lpstr>A foundation for data sharing exists… </vt:lpstr>
      <vt:lpstr>There are hundreds of resources out there</vt:lpstr>
      <vt:lpstr>There are hundreds of resources out there</vt:lpstr>
      <vt:lpstr>Our Open Government portal is growing…</vt:lpstr>
      <vt:lpstr>Open maps – Access for all Canadians</vt:lpstr>
      <vt:lpstr>Setting the course for better access and discovery</vt:lpstr>
      <vt:lpstr>Data sharing journey is often complex</vt:lpstr>
      <vt:lpstr>Data sharing journey is often complex</vt:lpstr>
      <vt:lpstr>Project Highlight:  Federating open geospatial data</vt:lpstr>
      <vt:lpstr>Project: Origins </vt:lpstr>
      <vt:lpstr>Project: Federated Search Parameters</vt:lpstr>
      <vt:lpstr>Project: Architecture </vt:lpstr>
      <vt:lpstr>Project: Process </vt:lpstr>
      <vt:lpstr>Présentation PowerPoint</vt:lpstr>
      <vt:lpstr>Demo</vt:lpstr>
      <vt:lpstr>Annex: Plans for full P/T inclusion</vt:lpstr>
      <vt:lpstr>Thank you, and connect with us!</vt:lpstr>
      <vt:lpstr>© Sa Majesté la Reine du chef du Canada, représentée par le ministre des Ressources naturelles,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Gariépy, Nicolas</cp:lastModifiedBy>
  <cp:revision>186</cp:revision>
  <dcterms:created xsi:type="dcterms:W3CDTF">2019-08-12T13:09:44Z</dcterms:created>
  <dcterms:modified xsi:type="dcterms:W3CDTF">2021-09-15T11:55:04Z</dcterms:modified>
</cp:coreProperties>
</file>