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1" r:id="rId2"/>
    <p:sldId id="292" r:id="rId3"/>
    <p:sldId id="281" r:id="rId4"/>
    <p:sldId id="293" r:id="rId5"/>
    <p:sldId id="294" r:id="rId6"/>
    <p:sldId id="295" r:id="rId7"/>
    <p:sldId id="286" r:id="rId8"/>
    <p:sldId id="287" r:id="rId9"/>
    <p:sldId id="296" r:id="rId10"/>
    <p:sldId id="288" r:id="rId11"/>
    <p:sldId id="291" r:id="rId12"/>
    <p:sldId id="28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74186" autoAdjust="0"/>
  </p:normalViewPr>
  <p:slideViewPr>
    <p:cSldViewPr snapToGrid="0" snapToObjects="1">
      <p:cViewPr varScale="1">
        <p:scale>
          <a:sx n="85" d="100"/>
          <a:sy n="85" d="100"/>
        </p:scale>
        <p:origin x="20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82460-7193-E041-84FB-DBDD74EEDD0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6F732-00F6-2D40-9C23-8FCFB28E1E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F732-00F6-2D40-9C23-8FCFB28E1E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1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F732-00F6-2D40-9C23-8FCFB28E1E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8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5950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C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CA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80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F732-00F6-2D40-9C23-8FCFB28E1E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0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F732-00F6-2D40-9C23-8FCFB28E1E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8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F732-00F6-2D40-9C23-8FCFB28E1E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F732-00F6-2D40-9C23-8FCFB28E1E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F732-00F6-2D40-9C23-8FCFB28E1E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F732-00F6-2D40-9C23-8FCFB28E1E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6F732-00F6-2D40-9C23-8FCFB28E1E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3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8D66F-FD10-5C4A-BBB5-CFFE797628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7D5A3-287B-C64E-8E26-AE388B01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4008994"/>
            <a:ext cx="11401327" cy="1197286"/>
          </a:xfrm>
          <a:prstGeom prst="rect">
            <a:avLst/>
          </a:prstGeom>
        </p:spPr>
        <p:txBody>
          <a:bodyPr lIns="0" bIns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7AFF37-CE3A-B742-A62F-2A3257140A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5206280"/>
            <a:ext cx="10158560" cy="508720"/>
          </a:xfrm>
        </p:spPr>
        <p:txBody>
          <a:bodyPr lIns="45720" anchor="b" anchorCtr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704972-F9E9-DB47-A0A1-6F9693EB0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5829300"/>
            <a:ext cx="5753100" cy="358775"/>
          </a:xfrm>
        </p:spPr>
        <p:txBody>
          <a:bodyPr lIns="64008" anchor="b" anchorCtr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6858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CBD6-6F33-9544-91D3-41D9053A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6CFC8-7F2F-7B4A-A59F-19560AF22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B950-23A4-5442-892C-8F5AC695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2A13-03F8-C048-B959-2E6A5B43C267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D722-331D-A348-8A4A-68C860AD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5E9F-F76A-BA45-B335-B23A8FA6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BDE30-B1C7-F444-9771-4D706FC3D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2CD90-D02E-0845-80F4-B0E3C128D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709C4-970A-AF4D-BB35-9E4704CE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B955-1AEC-724D-A0DC-4EB48B6B0BF5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EA36-E50F-214A-9BE6-F2771BDD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C2FA-514D-FE42-873C-87F607D4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 Page (end pre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22BC4C-F9E8-B14F-8C95-DB683A19BF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2715"/>
            <a:ext cx="12179300" cy="6852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C258D-5A79-C944-81BF-30E2485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816003"/>
            <a:ext cx="11391900" cy="331033"/>
          </a:xfrm>
        </p:spPr>
        <p:txBody>
          <a:bodyPr>
            <a:normAutofit/>
          </a:bodyPr>
          <a:lstStyle>
            <a:lvl1pPr algn="ctr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B6DB3-9FF4-0641-88EC-A7BCD153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58C0-6DDE-9444-BC31-866ED9DFCD8E}" type="datetime1">
              <a:rPr lang="en-CA" smtClean="0"/>
              <a:pPr/>
              <a:t>2021-10-25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688D-69C3-804F-8F9F-2502C79E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1D64-2AF1-FE48-B966-37A28A3E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457200"/>
            <a:ext cx="11269133" cy="99060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157B-3149-DD49-AF6E-204756CE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5" y="1600200"/>
            <a:ext cx="11269133" cy="422910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05DD-EAA5-B24D-8EA6-F46C0A3C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579F-7A5D-6E47-A18A-1CD522654756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7F5F-554C-0B4B-ADBF-FF449172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4EDA-04A7-A74E-8A86-C2A68219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1071-EAD7-2142-9E61-767469E3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6C5B-016D-C54F-9A6E-0A79A4CE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32730"/>
            <a:ext cx="10515600" cy="1500187"/>
          </a:xfrm>
        </p:spPr>
        <p:txBody>
          <a:bodyPr anchor="t" anchorCtr="1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A8EB-B554-EA44-94DE-06559413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039D-FA2F-F446-B515-A25EA0F25CD4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A6A-A61C-6B49-A093-4D6D4B74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7156-1B62-FF4E-96AA-FF576F5C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F02A-4F51-E644-8B2B-31C6F597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9906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D98B-14A6-2B46-A93E-4BC72CD19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81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DBDA5-30F9-ED40-BA26-391713454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0127" y="1600200"/>
            <a:ext cx="5181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E26D5-FB56-984C-8394-E70D3527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90A-28E2-2241-82B9-77C01C864E0E}" type="datetime1">
              <a:rPr lang="en-CA" smtClean="0"/>
              <a:t>2021-10-25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C6652-EF52-B446-88CA-29FB7E22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625CD-903C-3743-9541-67483A04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1294-1363-054E-8DCD-CB664EF7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199"/>
            <a:ext cx="11270721" cy="9906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6DDB2-303F-784C-B377-925EEDAD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FAFF-5E82-6B48-AF85-FD48AEE3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424112"/>
            <a:ext cx="5157787" cy="32824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9F4C-27A7-0C49-8E62-C87DDF948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4733" y="16002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12F80-5872-0B43-B7B6-ABD5D1318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4733" y="2424112"/>
            <a:ext cx="5183188" cy="32824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E9EF0-219D-DC4F-B9E2-6D048D9C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CBA0-B8BE-454E-9320-1397925DEF46}" type="datetime1">
              <a:rPr lang="en-CA" smtClean="0"/>
              <a:t>2021-10-25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A6FEA-DEE0-D744-A158-CB0B632F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E0DB-5C91-584F-A15F-D5B2D547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0246-A0AF-BF4B-B83B-CEE81161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9906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7C7DD-7FD8-0E41-96C0-E2F47CDE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DA-F13D-9644-8FFD-469E8B6CEC02}" type="datetime1">
              <a:rPr lang="en-CA" smtClean="0"/>
              <a:t>2021-10-25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B0FB-BFC2-BD44-9A8D-9E3AB81A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4269A-EC65-C948-9444-AD4FE217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8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26709-8B13-314E-B328-9E8351BC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AF57-68DC-5241-AA7B-E116E226E515}" type="datetime1">
              <a:rPr lang="en-CA" smtClean="0"/>
              <a:t>2021-10-25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70B8A-E4B2-DD42-8DBE-FA1DC54B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4D57-9D7F-3B42-B3FC-5D1C1139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E635-6006-B247-9A7F-55383676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314825" cy="990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8129-AEC9-4942-BFD3-CB2BEC0C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"/>
            <a:ext cx="5645727" cy="5249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32AB-8D1A-2546-B6D8-ECA4542D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00199"/>
            <a:ext cx="5232400" cy="41063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84573-3786-904C-BEAB-7308549D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7373-5A5E-4B47-A8E3-F30B8EF2A23E}" type="datetime1">
              <a:rPr lang="en-CA" smtClean="0"/>
              <a:t>2021-10-25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2E8E-04A5-3D45-8663-18FE598F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C7B5-FD8E-414B-BC7D-783D731E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F53D-A5AC-AD43-8D7E-A0962CCE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39267" cy="990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DC009-9B3E-C14C-916B-507E998B9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201"/>
            <a:ext cx="5350932" cy="5257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49DF-19BD-214E-8E6F-6C05ACB9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5139267" cy="4114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D602-E4B9-3049-8CF0-B312A1FB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4C1F-7783-E041-9472-24F46D16163B}" type="datetime1">
              <a:rPr lang="en-CA" smtClean="0"/>
              <a:t>2021-10-25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2C96-46AB-A04E-B81B-D32C1664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2C6-E43C-CF4A-A96C-7FE7A095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B48FE-F5F4-E649-BB71-35FD0D44F65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23" y="858"/>
            <a:ext cx="12185902" cy="68562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49F5-151E-204E-9BB8-946F1AC5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12776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13F5-06DF-D74C-AD90-5506E0F76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40475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8858C0-6DDE-9444-BC31-866ED9DFCD8E}" type="datetime1">
              <a:rPr lang="en-CA" smtClean="0"/>
              <a:pPr/>
              <a:t>2021-10-25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CFE335-690C-D344-B45B-49DDA88CE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67933" y="6340475"/>
            <a:ext cx="360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57F95FF-DFDB-A547-BB18-138C33CA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600" cy="990599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3303-3C57-8046-9232-D2E7A9E7D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4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95A67B-D0FE-F448-80B1-1191BC67A3E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ts val="1000"/>
        </a:spcBef>
        <a:buSzPct val="70000"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5138" indent="-177800" algn="l" defTabSz="914400" rtl="0" eaLnBrk="1" latinLnBrk="0" hangingPunct="1">
        <a:lnSpc>
          <a:spcPct val="90000"/>
        </a:lnSpc>
        <a:spcBef>
          <a:spcPts val="500"/>
        </a:spcBef>
        <a:buSzPct val="65000"/>
        <a:buFontTx/>
        <a:buBlip>
          <a:blip r:embed="rId15"/>
        </a:buBlip>
        <a:tabLst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4538" indent="-169863" algn="l" defTabSz="914400" rtl="0" eaLnBrk="1" latinLnBrk="0" hangingPunct="1">
        <a:lnSpc>
          <a:spcPct val="90000"/>
        </a:lnSpc>
        <a:spcBef>
          <a:spcPts val="500"/>
        </a:spcBef>
        <a:buSzPct val="55000"/>
        <a:buFontTx/>
        <a:buBlip>
          <a:blip r:embed="rId15"/>
        </a:buBlip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73138" indent="-169863" algn="l" defTabSz="914400" rtl="0" eaLnBrk="1" latinLnBrk="0" hangingPunct="1">
        <a:lnSpc>
          <a:spcPct val="90000"/>
        </a:lnSpc>
        <a:spcBef>
          <a:spcPts val="500"/>
        </a:spcBef>
        <a:buClr>
          <a:srgbClr val="5B86AD"/>
        </a:buClr>
        <a:buSzPct val="11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1738" indent="-169863" algn="l" defTabSz="914400" rtl="0" eaLnBrk="1" latinLnBrk="0" hangingPunct="1">
        <a:lnSpc>
          <a:spcPct val="90000"/>
        </a:lnSpc>
        <a:spcBef>
          <a:spcPts val="500"/>
        </a:spcBef>
        <a:buClr>
          <a:srgbClr val="5B86AD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3672" userDrawn="1">
          <p15:clr>
            <a:srgbClr val="F26B43"/>
          </p15:clr>
        </p15:guide>
        <p15:guide id="8" orient="horz" pos="288" userDrawn="1">
          <p15:clr>
            <a:srgbClr val="F26B43"/>
          </p15:clr>
        </p15:guide>
        <p15:guide id="9" pos="288" userDrawn="1">
          <p15:clr>
            <a:srgbClr val="F26B43"/>
          </p15:clr>
        </p15:guide>
        <p15:guide id="10" pos="7392" userDrawn="1">
          <p15:clr>
            <a:srgbClr val="F26B43"/>
          </p15:clr>
        </p15:guide>
        <p15:guide id="11" pos="7680" userDrawn="1">
          <p15:clr>
            <a:srgbClr val="F26B43"/>
          </p15:clr>
        </p15:guide>
        <p15:guide id="12" orient="horz" pos="912" userDrawn="1">
          <p15:clr>
            <a:srgbClr val="F26B43"/>
          </p15:clr>
        </p15:guide>
        <p15:guide id="13" orient="horz" pos="1008" userDrawn="1">
          <p15:clr>
            <a:srgbClr val="F26B43"/>
          </p15:clr>
        </p15:guide>
        <p15:guide id="14" orient="horz" pos="3600" userDrawn="1">
          <p15:clr>
            <a:srgbClr val="F26B43"/>
          </p15:clr>
        </p15:guide>
        <p15:guide id="15" orient="horz" pos="4224" userDrawn="1">
          <p15:clr>
            <a:srgbClr val="F26B43"/>
          </p15:clr>
        </p15:guide>
        <p15:guide id="16" pos="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0.xml"/><Relationship Id="rId7" Type="http://schemas.openxmlformats.org/officeDocument/2006/relationships/hyperlink" Target="https://www.donneesquebec.ca/recherche/fr/dataset/eca50454-f634-4104-9e38-b845db0ae3b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open.canada.ca/data/en/dataset/eca50454-f634-4104-9e38-b845db0ae3b7" TargetMode="External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novascotia.ca/" TargetMode="External"/><Relationship Id="rId13" Type="http://schemas.openxmlformats.org/officeDocument/2006/relationships/hyperlink" Target="https://www.geomatics.gov.nt.ca/" TargetMode="External"/><Relationship Id="rId3" Type="http://schemas.openxmlformats.org/officeDocument/2006/relationships/hyperlink" Target="https://open.alberta.ca/opendata" TargetMode="External"/><Relationship Id="rId7" Type="http://schemas.openxmlformats.org/officeDocument/2006/relationships/hyperlink" Target="https://gnb.socrata.com/" TargetMode="External"/><Relationship Id="rId12" Type="http://schemas.openxmlformats.org/officeDocument/2006/relationships/hyperlink" Target="https://opendata.gov.nl.ca/" TargetMode="External"/><Relationship Id="rId2" Type="http://schemas.openxmlformats.org/officeDocument/2006/relationships/hyperlink" Target="https://data.gov.bc.c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yukon.ca/data" TargetMode="External"/><Relationship Id="rId11" Type="http://schemas.openxmlformats.org/officeDocument/2006/relationships/hyperlink" Target="https://geoportal.gov.mb.ca/" TargetMode="External"/><Relationship Id="rId5" Type="http://schemas.openxmlformats.org/officeDocument/2006/relationships/hyperlink" Target="https://www.donneesquebec.ca/" TargetMode="External"/><Relationship Id="rId10" Type="http://schemas.openxmlformats.org/officeDocument/2006/relationships/hyperlink" Target="https://geohub.saskatchewan.ca/" TargetMode="External"/><Relationship Id="rId4" Type="http://schemas.openxmlformats.org/officeDocument/2006/relationships/hyperlink" Target="https://data.ontario.ca/" TargetMode="External"/><Relationship Id="rId9" Type="http://schemas.openxmlformats.org/officeDocument/2006/relationships/hyperlink" Target="https://data.princeedwardisland.ca/" TargetMode="External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en/open-data" TargetMode="External"/><Relationship Id="rId2" Type="http://schemas.openxmlformats.org/officeDocument/2006/relationships/hyperlink" Target="mailto:nicolas.gariepy@nrcan-rncan.gc.c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gi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open.canada.ca/data/api/action/package_show?id=eca50454-f634-4104-9e38-b845db0ae3b7" TargetMode="External"/><Relationship Id="rId4" Type="http://schemas.openxmlformats.org/officeDocument/2006/relationships/hyperlink" Target="https://www.donneesquebec.ca/api/action/package_show?id=eca50454-f634-4104-9e38-b845db0ae3b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2E95-F717-CA4E-970C-9C8C0E67F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3721595"/>
            <a:ext cx="11401327" cy="1197286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Canada’s</a:t>
            </a:r>
            <a:r>
              <a:rPr lang="fr-CA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CA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ederated</a:t>
            </a:r>
            <a:r>
              <a:rPr lang="fr-CA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CA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earch</a:t>
            </a:r>
            <a:r>
              <a:rPr lang="fr-CA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91796-C463-DC4D-B178-932684729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900" y="4972050"/>
            <a:ext cx="10158560" cy="892420"/>
          </a:xfr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Natural Resources Canada- Federal Geospatial Platform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Nicolas Gariépy,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702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08" y="942884"/>
            <a:ext cx="6221238" cy="489604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5698" y="141316"/>
            <a:ext cx="11269133" cy="990600"/>
          </a:xfrm>
        </p:spPr>
        <p:txBody>
          <a:bodyPr>
            <a:normAutofit/>
          </a:bodyPr>
          <a:lstStyle/>
          <a:p>
            <a:r>
              <a:rPr lang="fr-CA" dirty="0" err="1" smtClean="0"/>
              <a:t>Demo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599" y="636616"/>
            <a:ext cx="5440207" cy="463331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25489" y="5318545"/>
            <a:ext cx="48398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100" dirty="0">
                <a:hlinkClick r:id="rId6"/>
              </a:rPr>
              <a:t>https://</a:t>
            </a:r>
            <a:r>
              <a:rPr lang="en-CA" sz="1100" dirty="0" smtClean="0">
                <a:hlinkClick r:id="rId6"/>
              </a:rPr>
              <a:t>open.canada.ca/data/en/dataset/eca50454-f634-4104-9e38-b845db0ae3b7</a:t>
            </a:r>
            <a:r>
              <a:rPr lang="en-CA" sz="1100" dirty="0" smtClean="0"/>
              <a:t> </a:t>
            </a:r>
            <a:endParaRPr lang="en-CA" sz="1100" dirty="0"/>
          </a:p>
        </p:txBody>
      </p:sp>
      <p:sp>
        <p:nvSpPr>
          <p:cNvPr id="31" name="Rectangle 30"/>
          <p:cNvSpPr/>
          <p:nvPr/>
        </p:nvSpPr>
        <p:spPr>
          <a:xfrm>
            <a:off x="300710" y="609795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100" dirty="0">
                <a:hlinkClick r:id="rId7"/>
              </a:rPr>
              <a:t>https://</a:t>
            </a:r>
            <a:r>
              <a:rPr lang="en-CA" sz="1100" dirty="0" smtClean="0">
                <a:hlinkClick r:id="rId7"/>
              </a:rPr>
              <a:t>www.donneesquebec.ca/recherche/fr/dataset/eca50454-f634-4104-9e38-b845db0ae3b7</a:t>
            </a:r>
            <a:r>
              <a:rPr lang="en-CA" sz="1100" dirty="0" smtClean="0"/>
              <a:t> </a:t>
            </a:r>
            <a:endParaRPr lang="en-CA" sz="1100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277" y="2242759"/>
            <a:ext cx="3048425" cy="333422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6540" y="2891760"/>
            <a:ext cx="4191585" cy="238158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>
            <a:off x="7125489" y="2576181"/>
            <a:ext cx="3952086" cy="67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6327258" y="3129918"/>
            <a:ext cx="4750317" cy="5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8258175" y="4103717"/>
            <a:ext cx="2924175" cy="220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7277" y="6268135"/>
            <a:ext cx="4839375" cy="247685"/>
          </a:xfrm>
          <a:prstGeom prst="rect">
            <a:avLst/>
          </a:prstGeom>
        </p:spPr>
      </p:pic>
      <p:sp>
        <p:nvSpPr>
          <p:cNvPr id="45" name="Ellipse 44"/>
          <p:cNvSpPr/>
          <p:nvPr/>
        </p:nvSpPr>
        <p:spPr>
          <a:xfrm>
            <a:off x="245698" y="1323976"/>
            <a:ext cx="3954827" cy="523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Ellipse 45"/>
          <p:cNvSpPr/>
          <p:nvPr/>
        </p:nvSpPr>
        <p:spPr>
          <a:xfrm>
            <a:off x="6280761" y="527813"/>
            <a:ext cx="4253889" cy="523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Ellipse 46"/>
          <p:cNvSpPr/>
          <p:nvPr/>
        </p:nvSpPr>
        <p:spPr>
          <a:xfrm>
            <a:off x="159841" y="1737566"/>
            <a:ext cx="5926434" cy="9118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Ellipse 47"/>
          <p:cNvSpPr/>
          <p:nvPr/>
        </p:nvSpPr>
        <p:spPr>
          <a:xfrm>
            <a:off x="6969584" y="1154002"/>
            <a:ext cx="5169689" cy="9118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Ellipse 48"/>
          <p:cNvSpPr/>
          <p:nvPr/>
        </p:nvSpPr>
        <p:spPr>
          <a:xfrm>
            <a:off x="212568" y="2918613"/>
            <a:ext cx="5926434" cy="9118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Ellipse 49"/>
          <p:cNvSpPr/>
          <p:nvPr/>
        </p:nvSpPr>
        <p:spPr>
          <a:xfrm>
            <a:off x="7777761" y="2892168"/>
            <a:ext cx="4220034" cy="15407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Ellipse 50"/>
          <p:cNvSpPr/>
          <p:nvPr/>
        </p:nvSpPr>
        <p:spPr>
          <a:xfrm>
            <a:off x="3059703" y="4620668"/>
            <a:ext cx="1076326" cy="4828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Ellipse 51"/>
          <p:cNvSpPr/>
          <p:nvPr/>
        </p:nvSpPr>
        <p:spPr>
          <a:xfrm>
            <a:off x="6488326" y="3461821"/>
            <a:ext cx="1167446" cy="3560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Ellipse 52"/>
          <p:cNvSpPr/>
          <p:nvPr/>
        </p:nvSpPr>
        <p:spPr>
          <a:xfrm>
            <a:off x="3114448" y="4464417"/>
            <a:ext cx="1413075" cy="251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Ellipse 53"/>
          <p:cNvSpPr/>
          <p:nvPr/>
        </p:nvSpPr>
        <p:spPr>
          <a:xfrm>
            <a:off x="6446925" y="3830465"/>
            <a:ext cx="1167446" cy="3560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Ellipse 54"/>
          <p:cNvSpPr/>
          <p:nvPr/>
        </p:nvSpPr>
        <p:spPr>
          <a:xfrm>
            <a:off x="6446925" y="4223108"/>
            <a:ext cx="1167446" cy="3560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Ellipse 55"/>
          <p:cNvSpPr/>
          <p:nvPr/>
        </p:nvSpPr>
        <p:spPr>
          <a:xfrm>
            <a:off x="3059703" y="5581710"/>
            <a:ext cx="1076326" cy="3304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Ellipse 56"/>
          <p:cNvSpPr/>
          <p:nvPr/>
        </p:nvSpPr>
        <p:spPr>
          <a:xfrm>
            <a:off x="6503036" y="4861320"/>
            <a:ext cx="1167446" cy="2436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Ellipse 57"/>
          <p:cNvSpPr/>
          <p:nvPr/>
        </p:nvSpPr>
        <p:spPr>
          <a:xfrm>
            <a:off x="3747794" y="4952068"/>
            <a:ext cx="1076326" cy="3304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Ellipse 58"/>
          <p:cNvSpPr/>
          <p:nvPr/>
        </p:nvSpPr>
        <p:spPr>
          <a:xfrm>
            <a:off x="7980393" y="2575844"/>
            <a:ext cx="3252019" cy="315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97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5666" y="457200"/>
            <a:ext cx="11269133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fr-CA" sz="4000" dirty="0" err="1" smtClean="0"/>
              <a:t>Annex</a:t>
            </a:r>
            <a:r>
              <a:rPr lang="fr-CA" sz="4000" dirty="0" smtClean="0"/>
              <a:t>: Plans for full P/T inclusion</a:t>
            </a:r>
            <a:endParaRPr lang="en-CA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91069"/>
              </p:ext>
            </p:extLst>
          </p:nvPr>
        </p:nvGraphicFramePr>
        <p:xfrm>
          <a:off x="1072662" y="1447800"/>
          <a:ext cx="9961684" cy="3928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1166">
                  <a:extLst>
                    <a:ext uri="{9D8B030D-6E8A-4147-A177-3AD203B41FA5}">
                      <a16:colId xmlns:a16="http://schemas.microsoft.com/office/drawing/2014/main" val="2410855522"/>
                    </a:ext>
                  </a:extLst>
                </a:gridCol>
                <a:gridCol w="3272507">
                  <a:extLst>
                    <a:ext uri="{9D8B030D-6E8A-4147-A177-3AD203B41FA5}">
                      <a16:colId xmlns:a16="http://schemas.microsoft.com/office/drawing/2014/main" val="3797573305"/>
                    </a:ext>
                  </a:extLst>
                </a:gridCol>
                <a:gridCol w="2172060">
                  <a:extLst>
                    <a:ext uri="{9D8B030D-6E8A-4147-A177-3AD203B41FA5}">
                      <a16:colId xmlns:a16="http://schemas.microsoft.com/office/drawing/2014/main" val="2129511762"/>
                    </a:ext>
                  </a:extLst>
                </a:gridCol>
                <a:gridCol w="2075951">
                  <a:extLst>
                    <a:ext uri="{9D8B030D-6E8A-4147-A177-3AD203B41FA5}">
                      <a16:colId xmlns:a16="http://schemas.microsoft.com/office/drawing/2014/main" val="2239391742"/>
                    </a:ext>
                  </a:extLst>
                </a:gridCol>
              </a:tblGrid>
              <a:tr h="267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smtClean="0">
                          <a:effectLst/>
                        </a:rPr>
                        <a:t>Partners</a:t>
                      </a:r>
                      <a:endParaRPr lang="en-CA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smtClean="0">
                          <a:effectLst/>
                        </a:rPr>
                        <a:t>Portal</a:t>
                      </a:r>
                      <a:endParaRPr lang="en-CA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smtClean="0">
                          <a:effectLst/>
                        </a:rPr>
                        <a:t>Geo integration</a:t>
                      </a:r>
                      <a:endParaRPr lang="en-CA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 smtClean="0">
                          <a:effectLst/>
                        </a:rPr>
                        <a:t>Non geo integration</a:t>
                      </a:r>
                      <a:endParaRPr lang="en-CA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826774"/>
                  </a:ext>
                </a:extLst>
              </a:tr>
              <a:tr h="29805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British Columbia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 dirty="0">
                          <a:effectLst/>
                          <a:hlinkClick r:id="rId2"/>
                        </a:rPr>
                        <a:t>https://data.gov.bc.ca</a:t>
                      </a:r>
                      <a:endParaRPr lang="en-CA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(500 +) 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2022-23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4429790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Alberta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3"/>
                        </a:rPr>
                        <a:t>https://open.alberta.ca/opendata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(1600 +)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2022-23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5342213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>
                          <a:effectLst/>
                        </a:rPr>
                        <a:t>Ontario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 dirty="0">
                          <a:effectLst/>
                          <a:hlinkClick r:id="rId4"/>
                        </a:rPr>
                        <a:t>https://data.ontario.ca</a:t>
                      </a:r>
                      <a:endParaRPr lang="en-CA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(280 +)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(440 +)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260503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Québec</a:t>
                      </a:r>
                      <a:r>
                        <a:rPr lang="en-CA" sz="1200" u="none" strike="noStrike" baseline="0" dirty="0" smtClean="0">
                          <a:effectLst/>
                        </a:rPr>
                        <a:t> and municipalities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>
                          <a:effectLst/>
                          <a:hlinkClick r:id="rId5"/>
                        </a:rPr>
                        <a:t>https://www.donneesquebec.ca</a:t>
                      </a:r>
                      <a:endParaRPr lang="en-CA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(680 +)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(540 + 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221395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Yukon 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 dirty="0" smtClean="0">
                          <a:effectLst/>
                          <a:hlinkClick r:id="rId6"/>
                        </a:rPr>
                        <a:t>https://open.yukon.ca/data</a:t>
                      </a:r>
                      <a:endParaRPr lang="en-CA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(490 + 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2021-22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6947240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New-Brunswick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u="sng" strike="noStrike" dirty="0" smtClean="0">
                          <a:effectLst/>
                          <a:hlinkClick r:id="rId7"/>
                        </a:rPr>
                        <a:t>https://gnb.socrata.com/</a:t>
                      </a:r>
                      <a:endParaRPr lang="en-CA" sz="1100" b="0" i="0" u="sng" strike="noStrike" dirty="0" smtClean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(50 + 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u="none" strike="noStrike" dirty="0">
                          <a:effectLst/>
                        </a:rPr>
                        <a:t>2021-22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2390870"/>
                  </a:ext>
                </a:extLst>
              </a:tr>
              <a:tr h="30277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Nova-Scotia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u="sng" strike="noStrike" dirty="0" smtClean="0">
                          <a:effectLst/>
                          <a:hlinkClick r:id="rId8"/>
                        </a:rPr>
                        <a:t>https://data.novascotia.ca</a:t>
                      </a:r>
                      <a:endParaRPr lang="en-CA" sz="1100" b="0" i="0" u="sng" strike="noStrike" dirty="0" smtClean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2021-22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>
                          <a:effectLst/>
                        </a:rPr>
                        <a:t>2021-22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480504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CA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Prince Edward Island</a:t>
                      </a:r>
                      <a:endParaRPr lang="en-CA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u="sng" strike="noStrike" dirty="0" smtClean="0">
                          <a:effectLst/>
                          <a:hlinkClick r:id="rId9"/>
                        </a:rPr>
                        <a:t>https://data.princeedwardisland.ca</a:t>
                      </a:r>
                      <a:endParaRPr lang="en-CA" sz="1100" b="0" i="0" u="sng" strike="noStrike" dirty="0" smtClean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 smtClean="0">
                          <a:effectLst/>
                        </a:rPr>
                        <a:t>2021-22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u="none" strike="noStrike" dirty="0" smtClean="0">
                          <a:effectLst/>
                        </a:rPr>
                        <a:t>2021-22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3881786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Saskatchewan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u="sng" strike="noStrike" dirty="0" smtClean="0">
                          <a:effectLst/>
                          <a:hlinkClick r:id="rId10"/>
                        </a:rPr>
                        <a:t>https://geohub.saskatchewan.ca</a:t>
                      </a:r>
                      <a:endParaRPr lang="en-CA" sz="1100" u="sng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2021-22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effectLst/>
                        </a:rPr>
                        <a:t>2021-22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389300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Manitoba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u="sng" strike="noStrike" dirty="0" smtClean="0">
                          <a:effectLst/>
                          <a:hlinkClick r:id="rId11"/>
                        </a:rPr>
                        <a:t>https://geoportal.gov.mb.ca</a:t>
                      </a:r>
                      <a:endParaRPr lang="en-CA" sz="1100" u="sng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2021-22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2021-22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420859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Newfoundland and Labrador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u="sng" strike="noStrike" dirty="0" smtClean="0">
                          <a:effectLst/>
                          <a:hlinkClick r:id="rId12"/>
                        </a:rPr>
                        <a:t>https://opendata.gov.nl.ca</a:t>
                      </a:r>
                      <a:endParaRPr lang="en-CA" sz="1100" b="0" i="0" u="sng" strike="noStrike" dirty="0" smtClean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 smtClean="0">
                          <a:effectLst/>
                        </a:rPr>
                        <a:t>2022-23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 smtClean="0">
                          <a:effectLst/>
                        </a:rPr>
                        <a:t>2022-23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952440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 smtClean="0">
                          <a:effectLst/>
                        </a:rPr>
                        <a:t>Northwest Territories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sng" strike="noStrike" dirty="0">
                          <a:effectLst/>
                          <a:hlinkClick r:id="rId13"/>
                        </a:rPr>
                        <a:t>https://www.geomatics.gov.nt.ca</a:t>
                      </a:r>
                      <a:endParaRPr lang="en-CA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>
                          <a:effectLst/>
                        </a:rPr>
                        <a:t>2022-23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2022-23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897607"/>
                  </a:ext>
                </a:extLst>
              </a:tr>
              <a:tr h="27818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 dirty="0">
                          <a:effectLst/>
                        </a:rPr>
                        <a:t>Nunavut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200" u="none" strike="noStrike">
                          <a:effectLst/>
                        </a:rPr>
                        <a:t>?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?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u="none" strike="noStrike" dirty="0">
                          <a:effectLst/>
                        </a:rPr>
                        <a:t>?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2676952"/>
                  </a:ext>
                </a:extLst>
              </a:tr>
            </a:tbl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4" y="1772872"/>
            <a:ext cx="241789" cy="2417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3" y="2054466"/>
            <a:ext cx="241789" cy="2417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2" y="2327760"/>
            <a:ext cx="241789" cy="24178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4" y="2609354"/>
            <a:ext cx="241789" cy="24178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1" y="2882648"/>
            <a:ext cx="241789" cy="24178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60" y="3172789"/>
            <a:ext cx="241789" cy="24178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33" y="2327760"/>
            <a:ext cx="241789" cy="24178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32" y="2640859"/>
            <a:ext cx="241789" cy="2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4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5664" y="1423987"/>
            <a:ext cx="11269133" cy="990600"/>
          </a:xfrm>
        </p:spPr>
        <p:txBody>
          <a:bodyPr/>
          <a:lstStyle/>
          <a:p>
            <a:pPr algn="ctr"/>
            <a:r>
              <a:rPr lang="en-CA" dirty="0" smtClean="0"/>
              <a:t>Thank you, and connect with us!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2594" y="2721768"/>
            <a:ext cx="11269133" cy="30146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 smtClean="0"/>
          </a:p>
          <a:p>
            <a:pPr marL="0" indent="0" algn="ctr">
              <a:buNone/>
            </a:pPr>
            <a:r>
              <a:rPr lang="en-CA" sz="2400" dirty="0" smtClean="0"/>
              <a:t>Nicolas Gariépy, </a:t>
            </a:r>
            <a:r>
              <a:rPr lang="en-CA" sz="2400" dirty="0" err="1" smtClean="0"/>
              <a:t>Eng</a:t>
            </a:r>
            <a:endParaRPr lang="en-CA" sz="2400" dirty="0" smtClean="0"/>
          </a:p>
          <a:p>
            <a:pPr marL="0" indent="0" algn="ctr">
              <a:buNone/>
            </a:pPr>
            <a:r>
              <a:rPr lang="en-CA" sz="2400" dirty="0" smtClean="0">
                <a:hlinkClick r:id="rId2"/>
              </a:rPr>
              <a:t>nicolas.gariepy@nrcan-rncan.gc.ca</a:t>
            </a:r>
            <a:r>
              <a:rPr lang="en-CA" sz="2400" dirty="0" smtClean="0"/>
              <a:t> </a:t>
            </a:r>
            <a:endParaRPr lang="en-CA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20514" y="4494490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https://open.canada.ca/en/open-data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22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DE3E-0105-E642-B6B2-4802BEA8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© Sa </a:t>
            </a:r>
            <a:r>
              <a:rPr lang="en-CA" dirty="0" err="1"/>
              <a:t>Majesté</a:t>
            </a:r>
            <a:r>
              <a:rPr lang="en-CA" dirty="0"/>
              <a:t> la Reine du chef du Canada, </a:t>
            </a:r>
            <a:r>
              <a:rPr lang="en-CA" dirty="0" err="1"/>
              <a:t>représentée</a:t>
            </a:r>
            <a:r>
              <a:rPr lang="en-CA" dirty="0"/>
              <a:t> par le </a:t>
            </a:r>
            <a:r>
              <a:rPr lang="en-CA" dirty="0" err="1"/>
              <a:t>ministre</a:t>
            </a:r>
            <a:r>
              <a:rPr lang="en-CA" dirty="0"/>
              <a:t> des </a:t>
            </a:r>
            <a:r>
              <a:rPr lang="en-CA" dirty="0" err="1"/>
              <a:t>Ressources</a:t>
            </a:r>
            <a:r>
              <a:rPr lang="en-CA" dirty="0"/>
              <a:t> </a:t>
            </a:r>
            <a:r>
              <a:rPr lang="en-CA" dirty="0" err="1"/>
              <a:t>naturelles</a:t>
            </a:r>
            <a:r>
              <a:rPr lang="en-CA" dirty="0"/>
              <a:t>, </a:t>
            </a:r>
            <a:r>
              <a:rPr lang="en-CA" dirty="0" smtClean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0" y="1608226"/>
            <a:ext cx="5912555" cy="516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b="1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sz="4400" dirty="0" smtClean="0"/>
              <a:t>Open Data in Canada</a:t>
            </a:r>
            <a:endParaRPr lang="en-CA" sz="4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idx="1"/>
          </p:nvPr>
        </p:nvSpPr>
        <p:spPr>
          <a:xfrm>
            <a:off x="465665" y="1600200"/>
            <a:ext cx="4835083" cy="4229100"/>
          </a:xfrm>
        </p:spPr>
        <p:txBody>
          <a:bodyPr/>
          <a:lstStyle/>
          <a:p>
            <a:r>
              <a:rPr lang="fr-CA" dirty="0" smtClean="0"/>
              <a:t>Multiple Sources of Open Data in Canada </a:t>
            </a:r>
          </a:p>
          <a:p>
            <a:pPr lvl="1"/>
            <a:r>
              <a:rPr lang="fr-CA" dirty="0" err="1" smtClean="0"/>
              <a:t>Federal</a:t>
            </a:r>
            <a:r>
              <a:rPr lang="fr-CA" dirty="0" smtClean="0"/>
              <a:t> </a:t>
            </a:r>
            <a:r>
              <a:rPr lang="fr-CA" dirty="0" err="1"/>
              <a:t>G</a:t>
            </a:r>
            <a:r>
              <a:rPr lang="fr-CA" dirty="0" err="1" smtClean="0"/>
              <a:t>overnement</a:t>
            </a:r>
            <a:endParaRPr lang="fr-CA" dirty="0" smtClean="0"/>
          </a:p>
          <a:p>
            <a:pPr lvl="1"/>
            <a:endParaRPr lang="fr-CA" dirty="0" smtClean="0"/>
          </a:p>
          <a:p>
            <a:pPr lvl="1"/>
            <a:r>
              <a:rPr lang="fr-CA" dirty="0" err="1" smtClean="0"/>
              <a:t>Provincal</a:t>
            </a:r>
            <a:r>
              <a:rPr lang="fr-CA" dirty="0" smtClean="0"/>
              <a:t>/territorial </a:t>
            </a:r>
            <a:r>
              <a:rPr lang="fr-CA" dirty="0" err="1"/>
              <a:t>G</a:t>
            </a:r>
            <a:r>
              <a:rPr lang="fr-CA" dirty="0" err="1" smtClean="0"/>
              <a:t>overnments</a:t>
            </a:r>
            <a:r>
              <a:rPr lang="fr-CA" dirty="0" smtClean="0"/>
              <a:t> </a:t>
            </a:r>
          </a:p>
          <a:p>
            <a:pPr lvl="1"/>
            <a:endParaRPr lang="fr-CA" dirty="0"/>
          </a:p>
          <a:p>
            <a:pPr lvl="1"/>
            <a:r>
              <a:rPr lang="fr-CA" dirty="0" smtClean="0"/>
              <a:t>Municipal </a:t>
            </a:r>
            <a:r>
              <a:rPr lang="fr-CA" dirty="0" err="1" smtClean="0"/>
              <a:t>Governments</a:t>
            </a:r>
            <a:r>
              <a:rPr lang="fr-CA" dirty="0" smtClean="0"/>
              <a:t>   </a:t>
            </a:r>
            <a:endParaRPr lang="en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61F5-CB53-4013-86FF-EC5015673447}" type="slidenum">
              <a:rPr lang="en-CA" smtClean="0"/>
              <a:t>2</a:t>
            </a:fld>
            <a:endParaRPr lang="en-CA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669" y="2337334"/>
            <a:ext cx="398575" cy="550328"/>
          </a:xfrm>
          <a:prstGeom prst="rect">
            <a:avLst/>
          </a:prstGeom>
        </p:spPr>
      </p:pic>
      <p:pic>
        <p:nvPicPr>
          <p:cNvPr id="43" name="Image 42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37" y="3284479"/>
            <a:ext cx="247311" cy="29856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027" y="4620066"/>
            <a:ext cx="223786" cy="233722"/>
          </a:xfrm>
          <a:prstGeom prst="rect">
            <a:avLst/>
          </a:prstGeom>
        </p:spPr>
      </p:pic>
      <p:grpSp>
        <p:nvGrpSpPr>
          <p:cNvPr id="51" name="Groupe 50"/>
          <p:cNvGrpSpPr/>
          <p:nvPr/>
        </p:nvGrpSpPr>
        <p:grpSpPr>
          <a:xfrm>
            <a:off x="5123798" y="1525294"/>
            <a:ext cx="5999072" cy="4934965"/>
            <a:chOff x="5123798" y="1525294"/>
            <a:chExt cx="5999072" cy="4934965"/>
          </a:xfrm>
        </p:grpSpPr>
        <p:cxnSp>
          <p:nvCxnSpPr>
            <p:cNvPr id="12" name="Google Shape;307;p34"/>
            <p:cNvCxnSpPr/>
            <p:nvPr/>
          </p:nvCxnSpPr>
          <p:spPr>
            <a:xfrm flipV="1">
              <a:off x="5123798" y="1525294"/>
              <a:ext cx="1944404" cy="622"/>
            </a:xfrm>
            <a:prstGeom prst="straightConnector1">
              <a:avLst/>
            </a:prstGeom>
            <a:ln w="57150"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900" y="1600200"/>
              <a:ext cx="5742970" cy="4860059"/>
            </a:xfrm>
            <a:prstGeom prst="rect">
              <a:avLst/>
            </a:prstGeom>
          </p:spPr>
        </p:pic>
        <p:pic>
          <p:nvPicPr>
            <p:cNvPr id="22" name="Image 21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689" y="4589318"/>
              <a:ext cx="247311" cy="298565"/>
            </a:xfrm>
            <a:prstGeom prst="rect">
              <a:avLst/>
            </a:prstGeom>
          </p:spPr>
        </p:pic>
        <p:pic>
          <p:nvPicPr>
            <p:cNvPr id="25" name="Image 24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762" y="4738600"/>
              <a:ext cx="247311" cy="298565"/>
            </a:xfrm>
            <a:prstGeom prst="rect">
              <a:avLst/>
            </a:prstGeom>
          </p:spPr>
        </p:pic>
        <p:pic>
          <p:nvPicPr>
            <p:cNvPr id="26" name="Image 25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546" y="3395056"/>
              <a:ext cx="247311" cy="298565"/>
            </a:xfrm>
            <a:prstGeom prst="rect">
              <a:avLst/>
            </a:prstGeom>
          </p:spPr>
        </p:pic>
        <p:pic>
          <p:nvPicPr>
            <p:cNvPr id="27" name="Image 26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070" y="3683636"/>
              <a:ext cx="247311" cy="298565"/>
            </a:xfrm>
            <a:prstGeom prst="rect">
              <a:avLst/>
            </a:prstGeom>
          </p:spPr>
        </p:pic>
        <p:pic>
          <p:nvPicPr>
            <p:cNvPr id="28" name="Image 27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761" y="3677546"/>
              <a:ext cx="247311" cy="298565"/>
            </a:xfrm>
            <a:prstGeom prst="rect">
              <a:avLst/>
            </a:prstGeom>
          </p:spPr>
        </p:pic>
        <p:pic>
          <p:nvPicPr>
            <p:cNvPr id="29" name="Image 28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202" y="4891000"/>
              <a:ext cx="247311" cy="298565"/>
            </a:xfrm>
            <a:prstGeom prst="rect">
              <a:avLst/>
            </a:prstGeom>
          </p:spPr>
        </p:pic>
        <p:pic>
          <p:nvPicPr>
            <p:cNvPr id="30" name="Image 29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761" y="4773532"/>
              <a:ext cx="247311" cy="298565"/>
            </a:xfrm>
            <a:prstGeom prst="rect">
              <a:avLst/>
            </a:prstGeom>
          </p:spPr>
        </p:pic>
        <p:pic>
          <p:nvPicPr>
            <p:cNvPr id="31" name="Image 30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092" y="5189565"/>
              <a:ext cx="247311" cy="298565"/>
            </a:xfrm>
            <a:prstGeom prst="rect">
              <a:avLst/>
            </a:prstGeom>
          </p:spPr>
        </p:pic>
        <p:pic>
          <p:nvPicPr>
            <p:cNvPr id="32" name="Image 31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800" y="5040283"/>
              <a:ext cx="247311" cy="298565"/>
            </a:xfrm>
            <a:prstGeom prst="rect">
              <a:avLst/>
            </a:prstGeom>
          </p:spPr>
        </p:pic>
        <p:pic>
          <p:nvPicPr>
            <p:cNvPr id="33" name="Image 32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3422" y="5328862"/>
              <a:ext cx="247311" cy="298565"/>
            </a:xfrm>
            <a:prstGeom prst="rect">
              <a:avLst/>
            </a:prstGeom>
          </p:spPr>
        </p:pic>
        <p:pic>
          <p:nvPicPr>
            <p:cNvPr id="34" name="Image 33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0085" y="4587645"/>
              <a:ext cx="247311" cy="298565"/>
            </a:xfrm>
            <a:prstGeom prst="rect">
              <a:avLst/>
            </a:prstGeom>
          </p:spPr>
        </p:pic>
        <p:pic>
          <p:nvPicPr>
            <p:cNvPr id="35" name="Image 34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3377" y="5478143"/>
              <a:ext cx="247311" cy="298565"/>
            </a:xfrm>
            <a:prstGeom prst="rect">
              <a:avLst/>
            </a:prstGeom>
          </p:spPr>
        </p:pic>
        <p:pic>
          <p:nvPicPr>
            <p:cNvPr id="36" name="Image 35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721" y="5040289"/>
              <a:ext cx="247311" cy="298565"/>
            </a:xfrm>
            <a:prstGeom prst="rect">
              <a:avLst/>
            </a:prstGeom>
          </p:spPr>
        </p:pic>
        <p:pic>
          <p:nvPicPr>
            <p:cNvPr id="6" name="Image 5" descr="Clipart - Database Cylinder Red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475" y="3424237"/>
              <a:ext cx="19050" cy="9525"/>
            </a:xfrm>
            <a:prstGeom prst="rect">
              <a:avLst/>
            </a:prstGeom>
          </p:spPr>
        </p:pic>
        <p:pic>
          <p:nvPicPr>
            <p:cNvPr id="7" name="Image 6" descr="Clipart - Database Cylinder Red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475" y="3424237"/>
              <a:ext cx="19050" cy="9525"/>
            </a:xfrm>
            <a:prstGeom prst="rect">
              <a:avLst/>
            </a:prstGeom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5172" y="5761403"/>
              <a:ext cx="398575" cy="550328"/>
            </a:xfrm>
            <a:prstGeom prst="rect">
              <a:avLst/>
            </a:prstGeom>
          </p:spPr>
        </p:pic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1408" y="4735241"/>
              <a:ext cx="149138" cy="155760"/>
            </a:xfrm>
            <a:prstGeom prst="rect">
              <a:avLst/>
            </a:prstGeom>
          </p:spPr>
        </p:pic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95425" y="5189565"/>
              <a:ext cx="142942" cy="149289"/>
            </a:xfrm>
            <a:prstGeom prst="rect">
              <a:avLst/>
            </a:prstGeom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05581" y="5488130"/>
              <a:ext cx="133375" cy="13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165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User’s</a:t>
            </a:r>
            <a:r>
              <a:rPr lang="fr-CA" dirty="0" smtClean="0"/>
              <a:t> </a:t>
            </a:r>
            <a:r>
              <a:rPr lang="fr-CA" dirty="0" err="1" smtClean="0"/>
              <a:t>journey</a:t>
            </a:r>
            <a:r>
              <a:rPr lang="fr-CA" dirty="0" smtClean="0"/>
              <a:t> to </a:t>
            </a:r>
            <a:r>
              <a:rPr lang="fr-CA" dirty="0" err="1" smtClean="0"/>
              <a:t>access</a:t>
            </a:r>
            <a:r>
              <a:rPr lang="fr-CA" dirty="0" smtClean="0"/>
              <a:t>  Open Data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e 9"/>
          <p:cNvGrpSpPr/>
          <p:nvPr/>
        </p:nvGrpSpPr>
        <p:grpSpPr>
          <a:xfrm>
            <a:off x="557974" y="1468446"/>
            <a:ext cx="5999072" cy="4886936"/>
            <a:chOff x="5123798" y="1525294"/>
            <a:chExt cx="5999072" cy="4886936"/>
          </a:xfrm>
        </p:grpSpPr>
        <p:cxnSp>
          <p:nvCxnSpPr>
            <p:cNvPr id="11" name="Google Shape;307;p34"/>
            <p:cNvCxnSpPr/>
            <p:nvPr/>
          </p:nvCxnSpPr>
          <p:spPr>
            <a:xfrm flipV="1">
              <a:off x="5123798" y="1525294"/>
              <a:ext cx="1944404" cy="622"/>
            </a:xfrm>
            <a:prstGeom prst="straightConnector1">
              <a:avLst/>
            </a:prstGeom>
            <a:ln w="57150"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900" y="1552171"/>
              <a:ext cx="5742970" cy="4860059"/>
            </a:xfrm>
            <a:prstGeom prst="rect">
              <a:avLst/>
            </a:prstGeom>
          </p:spPr>
        </p:pic>
        <p:pic>
          <p:nvPicPr>
            <p:cNvPr id="13" name="Image 12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689" y="4589318"/>
              <a:ext cx="247311" cy="298565"/>
            </a:xfrm>
            <a:prstGeom prst="rect">
              <a:avLst/>
            </a:prstGeom>
          </p:spPr>
        </p:pic>
        <p:pic>
          <p:nvPicPr>
            <p:cNvPr id="14" name="Image 13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762" y="4738600"/>
              <a:ext cx="247311" cy="298565"/>
            </a:xfrm>
            <a:prstGeom prst="rect">
              <a:avLst/>
            </a:prstGeom>
          </p:spPr>
        </p:pic>
        <p:pic>
          <p:nvPicPr>
            <p:cNvPr id="15" name="Image 14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546" y="3395056"/>
              <a:ext cx="247311" cy="298565"/>
            </a:xfrm>
            <a:prstGeom prst="rect">
              <a:avLst/>
            </a:prstGeom>
          </p:spPr>
        </p:pic>
        <p:pic>
          <p:nvPicPr>
            <p:cNvPr id="16" name="Image 15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070" y="3683636"/>
              <a:ext cx="247311" cy="298565"/>
            </a:xfrm>
            <a:prstGeom prst="rect">
              <a:avLst/>
            </a:prstGeom>
          </p:spPr>
        </p:pic>
        <p:pic>
          <p:nvPicPr>
            <p:cNvPr id="17" name="Image 16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761" y="3677546"/>
              <a:ext cx="247311" cy="298565"/>
            </a:xfrm>
            <a:prstGeom prst="rect">
              <a:avLst/>
            </a:prstGeom>
          </p:spPr>
        </p:pic>
        <p:pic>
          <p:nvPicPr>
            <p:cNvPr id="18" name="Image 17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202" y="4891000"/>
              <a:ext cx="247311" cy="298565"/>
            </a:xfrm>
            <a:prstGeom prst="rect">
              <a:avLst/>
            </a:prstGeom>
          </p:spPr>
        </p:pic>
        <p:pic>
          <p:nvPicPr>
            <p:cNvPr id="19" name="Image 18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761" y="4773532"/>
              <a:ext cx="247311" cy="298565"/>
            </a:xfrm>
            <a:prstGeom prst="rect">
              <a:avLst/>
            </a:prstGeom>
          </p:spPr>
        </p:pic>
        <p:pic>
          <p:nvPicPr>
            <p:cNvPr id="20" name="Image 19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092" y="5189565"/>
              <a:ext cx="247311" cy="298565"/>
            </a:xfrm>
            <a:prstGeom prst="rect">
              <a:avLst/>
            </a:prstGeom>
          </p:spPr>
        </p:pic>
        <p:pic>
          <p:nvPicPr>
            <p:cNvPr id="21" name="Image 20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800" y="5040283"/>
              <a:ext cx="247311" cy="298565"/>
            </a:xfrm>
            <a:prstGeom prst="rect">
              <a:avLst/>
            </a:prstGeom>
          </p:spPr>
        </p:pic>
        <p:pic>
          <p:nvPicPr>
            <p:cNvPr id="22" name="Image 21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3422" y="5328862"/>
              <a:ext cx="247311" cy="298565"/>
            </a:xfrm>
            <a:prstGeom prst="rect">
              <a:avLst/>
            </a:prstGeom>
          </p:spPr>
        </p:pic>
        <p:pic>
          <p:nvPicPr>
            <p:cNvPr id="23" name="Image 22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0085" y="4587645"/>
              <a:ext cx="247311" cy="298565"/>
            </a:xfrm>
            <a:prstGeom prst="rect">
              <a:avLst/>
            </a:prstGeom>
          </p:spPr>
        </p:pic>
        <p:pic>
          <p:nvPicPr>
            <p:cNvPr id="24" name="Image 23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3377" y="5478143"/>
              <a:ext cx="247311" cy="298565"/>
            </a:xfrm>
            <a:prstGeom prst="rect">
              <a:avLst/>
            </a:prstGeom>
          </p:spPr>
        </p:pic>
        <p:pic>
          <p:nvPicPr>
            <p:cNvPr id="25" name="Image 24" descr="Download Database Png HQ PNG Image | FreePNGIm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9721" y="5040289"/>
              <a:ext cx="247311" cy="298565"/>
            </a:xfrm>
            <a:prstGeom prst="rect">
              <a:avLst/>
            </a:prstGeom>
          </p:spPr>
        </p:pic>
        <p:pic>
          <p:nvPicPr>
            <p:cNvPr id="26" name="Image 25" descr="Clipart - Database Cylinder Red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475" y="3424237"/>
              <a:ext cx="19050" cy="9525"/>
            </a:xfrm>
            <a:prstGeom prst="rect">
              <a:avLst/>
            </a:prstGeom>
          </p:spPr>
        </p:pic>
        <p:pic>
          <p:nvPicPr>
            <p:cNvPr id="27" name="Image 26" descr="Clipart - Database Cylinder Red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475" y="3424237"/>
              <a:ext cx="19050" cy="9525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45172" y="5761403"/>
              <a:ext cx="398575" cy="550328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01408" y="4735241"/>
              <a:ext cx="149138" cy="155760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92724" y="5328854"/>
              <a:ext cx="142942" cy="14928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06779" y="5537119"/>
              <a:ext cx="133375" cy="139297"/>
            </a:xfrm>
            <a:prstGeom prst="rect">
              <a:avLst/>
            </a:prstGeom>
          </p:spPr>
        </p:pic>
      </p:grpSp>
      <p:sp>
        <p:nvSpPr>
          <p:cNvPr id="33" name="Ellipse 32"/>
          <p:cNvSpPr/>
          <p:nvPr/>
        </p:nvSpPr>
        <p:spPr>
          <a:xfrm rot="19082159">
            <a:off x="4227214" y="5449581"/>
            <a:ext cx="1848004" cy="474203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ZoneTexte 33"/>
          <p:cNvSpPr txBox="1"/>
          <p:nvPr/>
        </p:nvSpPr>
        <p:spPr>
          <a:xfrm>
            <a:off x="7175723" y="3500803"/>
            <a:ext cx="4289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</p:txBody>
      </p:sp>
      <p:pic>
        <p:nvPicPr>
          <p:cNvPr id="36" name="Picture 4" descr="If Your Child Forgets EVERYTHING, Scientists May Have Good News for You |  MyBrownBaby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6" r="28185"/>
          <a:stretch/>
        </p:blipFill>
        <p:spPr bwMode="auto">
          <a:xfrm flipH="1">
            <a:off x="6815605" y="3990419"/>
            <a:ext cx="489633" cy="96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57" descr="John Locke, L’origine delle idee e dell’idea di sostanza ..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0284" y="1961804"/>
            <a:ext cx="893603" cy="1091214"/>
          </a:xfrm>
          <a:prstGeom prst="rect">
            <a:avLst/>
          </a:prstGeom>
        </p:spPr>
      </p:pic>
      <p:sp>
        <p:nvSpPr>
          <p:cNvPr id="2" name="Bulle ronde 1"/>
          <p:cNvSpPr/>
          <p:nvPr/>
        </p:nvSpPr>
        <p:spPr>
          <a:xfrm>
            <a:off x="7203209" y="1468446"/>
            <a:ext cx="4646814" cy="1055716"/>
          </a:xfrm>
          <a:prstGeom prst="wedgeEllipseCallout">
            <a:avLst>
              <a:gd name="adj1" fmla="val -57684"/>
              <a:gd name="adj2" fmla="val 4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 err="1"/>
              <a:t>Study</a:t>
            </a:r>
            <a:r>
              <a:rPr lang="fr-CA" sz="1600" dirty="0"/>
              <a:t> of </a:t>
            </a:r>
            <a:r>
              <a:rPr lang="fr-CA" sz="1600" dirty="0" err="1"/>
              <a:t>carpooling</a:t>
            </a:r>
            <a:r>
              <a:rPr lang="fr-CA" sz="1600" dirty="0"/>
              <a:t> impacts on </a:t>
            </a:r>
            <a:r>
              <a:rPr lang="fr-CA" sz="1600" dirty="0" err="1"/>
              <a:t>reducing</a:t>
            </a:r>
            <a:r>
              <a:rPr lang="fr-CA" sz="1600" dirty="0"/>
              <a:t> air and water </a:t>
            </a:r>
            <a:r>
              <a:rPr lang="fr-CA" sz="1600" dirty="0" err="1"/>
              <a:t>polution</a:t>
            </a:r>
            <a:r>
              <a:rPr lang="fr-CA" sz="1600" dirty="0"/>
              <a:t> in St-Lawrence River. </a:t>
            </a:r>
          </a:p>
        </p:txBody>
      </p:sp>
      <p:sp>
        <p:nvSpPr>
          <p:cNvPr id="3" name="Bulle ronde 2"/>
          <p:cNvSpPr/>
          <p:nvPr/>
        </p:nvSpPr>
        <p:spPr>
          <a:xfrm>
            <a:off x="7692842" y="3230324"/>
            <a:ext cx="4131194" cy="1025558"/>
          </a:xfrm>
          <a:prstGeom prst="wedgeEllipseCallout">
            <a:avLst>
              <a:gd name="adj1" fmla="val -53378"/>
              <a:gd name="adj2" fmla="val 41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 err="1" smtClean="0"/>
              <a:t>Where</a:t>
            </a:r>
            <a:r>
              <a:rPr lang="fr-CA" sz="1600" dirty="0" smtClean="0"/>
              <a:t> </a:t>
            </a:r>
            <a:r>
              <a:rPr lang="fr-CA" sz="1600" dirty="0" err="1"/>
              <a:t>can</a:t>
            </a:r>
            <a:r>
              <a:rPr lang="fr-CA" sz="1600" dirty="0"/>
              <a:t> I </a:t>
            </a:r>
            <a:r>
              <a:rPr lang="fr-CA" sz="1600" dirty="0" err="1"/>
              <a:t>find</a:t>
            </a:r>
            <a:r>
              <a:rPr lang="fr-CA" sz="1600" dirty="0"/>
              <a:t> </a:t>
            </a:r>
            <a:r>
              <a:rPr lang="fr-CA" sz="1600" dirty="0" smtClean="0"/>
              <a:t>information?  </a:t>
            </a:r>
            <a:r>
              <a:rPr lang="fr-CA" sz="1600" dirty="0"/>
              <a:t>There </a:t>
            </a:r>
            <a:r>
              <a:rPr lang="fr-CA" sz="1600" dirty="0" smtClean="0"/>
              <a:t>are </a:t>
            </a:r>
            <a:r>
              <a:rPr lang="fr-CA" sz="1600" dirty="0" err="1" smtClean="0"/>
              <a:t>too</a:t>
            </a:r>
            <a:r>
              <a:rPr lang="fr-CA" sz="1600" dirty="0" smtClean="0"/>
              <a:t> </a:t>
            </a:r>
            <a:r>
              <a:rPr lang="fr-CA" sz="1600" dirty="0" err="1" smtClean="0"/>
              <a:t>many</a:t>
            </a:r>
            <a:r>
              <a:rPr lang="fr-CA" sz="1600" dirty="0" smtClean="0"/>
              <a:t> </a:t>
            </a:r>
            <a:r>
              <a:rPr lang="fr-CA" sz="1600" dirty="0" err="1" smtClean="0"/>
              <a:t>portals</a:t>
            </a:r>
            <a:endParaRPr lang="fr-CA" sz="1600" dirty="0"/>
          </a:p>
        </p:txBody>
      </p:sp>
      <p:sp>
        <p:nvSpPr>
          <p:cNvPr id="5" name="Pensées 4"/>
          <p:cNvSpPr/>
          <p:nvPr/>
        </p:nvSpPr>
        <p:spPr>
          <a:xfrm>
            <a:off x="8069338" y="4802485"/>
            <a:ext cx="3167149" cy="1328608"/>
          </a:xfrm>
          <a:prstGeom prst="cloudCallout">
            <a:avLst>
              <a:gd name="adj1" fmla="val -69127"/>
              <a:gd name="adj2" fmla="val -68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 smtClean="0"/>
              <a:t>Grr</a:t>
            </a:r>
            <a:r>
              <a:rPr lang="fr-CA" sz="1400" dirty="0" smtClean="0"/>
              <a:t>.. It </a:t>
            </a:r>
            <a:r>
              <a:rPr lang="fr-CA" sz="1400" dirty="0" err="1" smtClean="0"/>
              <a:t>would</a:t>
            </a:r>
            <a:r>
              <a:rPr lang="fr-CA" sz="1400" dirty="0" smtClean="0"/>
              <a:t> </a:t>
            </a:r>
            <a:r>
              <a:rPr lang="fr-CA" sz="1400" dirty="0" err="1" smtClean="0"/>
              <a:t>be</a:t>
            </a:r>
            <a:r>
              <a:rPr lang="fr-CA" sz="1400" dirty="0" smtClean="0"/>
              <a:t> </a:t>
            </a:r>
            <a:r>
              <a:rPr lang="fr-CA" sz="1400" dirty="0" err="1" smtClean="0"/>
              <a:t>easier</a:t>
            </a:r>
            <a:r>
              <a:rPr lang="fr-CA" sz="1400" dirty="0" smtClean="0"/>
              <a:t> for me if the information </a:t>
            </a:r>
            <a:r>
              <a:rPr lang="fr-CA" sz="1400" dirty="0" err="1" smtClean="0"/>
              <a:t>was</a:t>
            </a:r>
            <a:r>
              <a:rPr lang="fr-CA" sz="1400" dirty="0" smtClean="0"/>
              <a:t> at the  </a:t>
            </a:r>
            <a:r>
              <a:rPr lang="fr-CA" sz="1400" dirty="0" err="1" smtClean="0"/>
              <a:t>same</a:t>
            </a:r>
            <a:r>
              <a:rPr lang="fr-CA" sz="1400" dirty="0" smtClean="0"/>
              <a:t> place</a:t>
            </a:r>
            <a:r>
              <a:rPr lang="fr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58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 smtClean="0"/>
              <a:t>Federated</a:t>
            </a:r>
            <a:r>
              <a:rPr lang="fr-CA" dirty="0" smtClean="0"/>
              <a:t> </a:t>
            </a:r>
            <a:r>
              <a:rPr lang="fr-CA" dirty="0" err="1" smtClean="0"/>
              <a:t>Search</a:t>
            </a:r>
            <a:r>
              <a:rPr lang="fr-CA" dirty="0" smtClean="0"/>
              <a:t>, </a:t>
            </a:r>
            <a:r>
              <a:rPr lang="fr-CA" dirty="0" err="1" smtClean="0"/>
              <a:t>Canada’s</a:t>
            </a:r>
            <a:r>
              <a:rPr lang="fr-CA" dirty="0" smtClean="0"/>
              <a:t> </a:t>
            </a:r>
            <a:r>
              <a:rPr lang="fr-CA" dirty="0" err="1" smtClean="0"/>
              <a:t>one-stop</a:t>
            </a:r>
            <a:r>
              <a:rPr lang="fr-CA" dirty="0" smtClean="0"/>
              <a:t> portal for Open Data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4</a:t>
            </a:fld>
            <a:endParaRPr lang="en-US"/>
          </a:p>
        </p:txBody>
      </p:sp>
      <p:cxnSp>
        <p:nvCxnSpPr>
          <p:cNvPr id="9" name="Google Shape;307;p34"/>
          <p:cNvCxnSpPr/>
          <p:nvPr/>
        </p:nvCxnSpPr>
        <p:spPr>
          <a:xfrm flipV="1">
            <a:off x="313891" y="1522706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8" y="1632851"/>
            <a:ext cx="5742970" cy="4860059"/>
          </a:xfrm>
          <a:prstGeom prst="rect">
            <a:avLst/>
          </a:prstGeom>
        </p:spPr>
      </p:pic>
      <p:pic>
        <p:nvPicPr>
          <p:cNvPr id="11" name="Image 10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82" y="4586730"/>
            <a:ext cx="247311" cy="298565"/>
          </a:xfrm>
          <a:prstGeom prst="rect">
            <a:avLst/>
          </a:prstGeom>
        </p:spPr>
      </p:pic>
      <p:pic>
        <p:nvPicPr>
          <p:cNvPr id="12" name="Image 11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55" y="4736012"/>
            <a:ext cx="247311" cy="298565"/>
          </a:xfrm>
          <a:prstGeom prst="rect">
            <a:avLst/>
          </a:prstGeom>
        </p:spPr>
      </p:pic>
      <p:pic>
        <p:nvPicPr>
          <p:cNvPr id="13" name="Image 12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39" y="3392468"/>
            <a:ext cx="247311" cy="298565"/>
          </a:xfrm>
          <a:prstGeom prst="rect">
            <a:avLst/>
          </a:prstGeom>
        </p:spPr>
      </p:pic>
      <p:pic>
        <p:nvPicPr>
          <p:cNvPr id="14" name="Image 13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63" y="3681048"/>
            <a:ext cx="247311" cy="298565"/>
          </a:xfrm>
          <a:prstGeom prst="rect">
            <a:avLst/>
          </a:prstGeom>
        </p:spPr>
      </p:pic>
      <p:pic>
        <p:nvPicPr>
          <p:cNvPr id="15" name="Image 14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54" y="3674958"/>
            <a:ext cx="247311" cy="298565"/>
          </a:xfrm>
          <a:prstGeom prst="rect">
            <a:avLst/>
          </a:prstGeom>
        </p:spPr>
      </p:pic>
      <p:pic>
        <p:nvPicPr>
          <p:cNvPr id="16" name="Image 15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5" y="4888412"/>
            <a:ext cx="247311" cy="298565"/>
          </a:xfrm>
          <a:prstGeom prst="rect">
            <a:avLst/>
          </a:prstGeom>
        </p:spPr>
      </p:pic>
      <p:pic>
        <p:nvPicPr>
          <p:cNvPr id="17" name="Image 16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54" y="4770944"/>
            <a:ext cx="247311" cy="298565"/>
          </a:xfrm>
          <a:prstGeom prst="rect">
            <a:avLst/>
          </a:prstGeom>
        </p:spPr>
      </p:pic>
      <p:pic>
        <p:nvPicPr>
          <p:cNvPr id="18" name="Image 17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185" y="5186977"/>
            <a:ext cx="247311" cy="298565"/>
          </a:xfrm>
          <a:prstGeom prst="rect">
            <a:avLst/>
          </a:prstGeom>
        </p:spPr>
      </p:pic>
      <p:pic>
        <p:nvPicPr>
          <p:cNvPr id="19" name="Image 18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93" y="5037695"/>
            <a:ext cx="247311" cy="298565"/>
          </a:xfrm>
          <a:prstGeom prst="rect">
            <a:avLst/>
          </a:prstGeom>
        </p:spPr>
      </p:pic>
      <p:pic>
        <p:nvPicPr>
          <p:cNvPr id="20" name="Image 19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15" y="5326274"/>
            <a:ext cx="247311" cy="298565"/>
          </a:xfrm>
          <a:prstGeom prst="rect">
            <a:avLst/>
          </a:prstGeom>
        </p:spPr>
      </p:pic>
      <p:pic>
        <p:nvPicPr>
          <p:cNvPr id="21" name="Image 20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78" y="4585057"/>
            <a:ext cx="247311" cy="298565"/>
          </a:xfrm>
          <a:prstGeom prst="rect">
            <a:avLst/>
          </a:prstGeom>
        </p:spPr>
      </p:pic>
      <p:pic>
        <p:nvPicPr>
          <p:cNvPr id="22" name="Image 21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70" y="5475555"/>
            <a:ext cx="247311" cy="298565"/>
          </a:xfrm>
          <a:prstGeom prst="rect">
            <a:avLst/>
          </a:prstGeom>
        </p:spPr>
      </p:pic>
      <p:pic>
        <p:nvPicPr>
          <p:cNvPr id="23" name="Image 22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14" y="5037701"/>
            <a:ext cx="247311" cy="298565"/>
          </a:xfrm>
          <a:prstGeom prst="rect">
            <a:avLst/>
          </a:prstGeom>
        </p:spPr>
      </p:pic>
      <p:pic>
        <p:nvPicPr>
          <p:cNvPr id="24" name="Image 23" descr="Clipart - Database Cylinder R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68" y="3421649"/>
            <a:ext cx="19050" cy="9525"/>
          </a:xfrm>
          <a:prstGeom prst="rect">
            <a:avLst/>
          </a:prstGeom>
        </p:spPr>
      </p:pic>
      <p:pic>
        <p:nvPicPr>
          <p:cNvPr id="25" name="Image 24" descr="Clipart - Database Cylinder R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68" y="3421649"/>
            <a:ext cx="19050" cy="9525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265" y="5758815"/>
            <a:ext cx="398575" cy="55032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501" y="4732653"/>
            <a:ext cx="149138" cy="15576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518" y="5186977"/>
            <a:ext cx="142942" cy="149289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674" y="5485542"/>
            <a:ext cx="133375" cy="139297"/>
          </a:xfrm>
          <a:prstGeom prst="rect">
            <a:avLst/>
          </a:prstGeom>
        </p:spPr>
      </p:pic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>
          <a:xfrm>
            <a:off x="6557672" y="1636201"/>
            <a:ext cx="4885107" cy="4229100"/>
          </a:xfrm>
        </p:spPr>
        <p:txBody>
          <a:bodyPr>
            <a:normAutofit/>
          </a:bodyPr>
          <a:lstStyle/>
          <a:p>
            <a:r>
              <a:rPr lang="fr-CA" dirty="0" smtClean="0"/>
              <a:t>P/T data </a:t>
            </a:r>
            <a:r>
              <a:rPr lang="fr-CA" dirty="0" err="1" smtClean="0"/>
              <a:t>stored</a:t>
            </a:r>
            <a:r>
              <a:rPr lang="fr-CA" dirty="0" smtClean="0"/>
              <a:t> in </a:t>
            </a:r>
            <a:r>
              <a:rPr lang="fr-CA" dirty="0" err="1" smtClean="0"/>
              <a:t>Canada’s</a:t>
            </a:r>
            <a:r>
              <a:rPr lang="fr-CA" dirty="0" smtClean="0"/>
              <a:t>  data </a:t>
            </a:r>
            <a:r>
              <a:rPr lang="fr-CA" dirty="0" err="1" smtClean="0"/>
              <a:t>wharehouse</a:t>
            </a:r>
            <a:r>
              <a:rPr lang="fr-CA" dirty="0" smtClean="0"/>
              <a:t> </a:t>
            </a:r>
          </a:p>
          <a:p>
            <a:pPr lvl="1"/>
            <a:r>
              <a:rPr lang="fr-CA" dirty="0" smtClean="0"/>
              <a:t>Data volume and </a:t>
            </a:r>
            <a:r>
              <a:rPr lang="fr-CA" dirty="0" err="1" smtClean="0"/>
              <a:t>complexity</a:t>
            </a:r>
            <a:endParaRPr lang="fr-CA" dirty="0" smtClean="0"/>
          </a:p>
          <a:p>
            <a:pPr lvl="1"/>
            <a:r>
              <a:rPr lang="fr-CA" dirty="0" err="1" smtClean="0"/>
              <a:t>Synchronization</a:t>
            </a:r>
            <a:endParaRPr lang="fr-CA" dirty="0" smtClean="0"/>
          </a:p>
          <a:p>
            <a:pPr lvl="1"/>
            <a:r>
              <a:rPr lang="fr-CA" dirty="0" err="1" smtClean="0"/>
              <a:t>Ownership</a:t>
            </a:r>
            <a:endParaRPr lang="fr-CA" dirty="0"/>
          </a:p>
          <a:p>
            <a:pPr lvl="1"/>
            <a:r>
              <a:rPr lang="fr-CA" dirty="0" smtClean="0"/>
              <a:t>…</a:t>
            </a:r>
          </a:p>
          <a:p>
            <a:endParaRPr lang="fr-CA" dirty="0" smtClean="0"/>
          </a:p>
          <a:p>
            <a:r>
              <a:rPr lang="fr-CA" dirty="0" smtClean="0"/>
              <a:t>P/T data </a:t>
            </a:r>
            <a:r>
              <a:rPr lang="fr-CA" dirty="0" err="1" smtClean="0"/>
              <a:t>discoverable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Canada’s</a:t>
            </a:r>
            <a:r>
              <a:rPr lang="fr-CA" dirty="0"/>
              <a:t> </a:t>
            </a:r>
            <a:r>
              <a:rPr lang="fr-CA" dirty="0" smtClean="0"/>
              <a:t>portal</a:t>
            </a:r>
          </a:p>
          <a:p>
            <a:pPr lvl="1"/>
            <a:r>
              <a:rPr lang="fr-CA" dirty="0" err="1" smtClean="0"/>
              <a:t>Metadata</a:t>
            </a:r>
            <a:r>
              <a:rPr lang="fr-CA" dirty="0" smtClean="0"/>
              <a:t> </a:t>
            </a:r>
            <a:r>
              <a:rPr lang="fr-CA" dirty="0" err="1" smtClean="0"/>
              <a:t>injestion</a:t>
            </a:r>
            <a:endParaRPr lang="fr-CA" dirty="0"/>
          </a:p>
          <a:p>
            <a:endParaRPr lang="fr-CA" dirty="0" smtClean="0"/>
          </a:p>
        </p:txBody>
      </p:sp>
      <p:cxnSp>
        <p:nvCxnSpPr>
          <p:cNvPr id="36" name="Google Shape;307;p34"/>
          <p:cNvCxnSpPr/>
          <p:nvPr/>
        </p:nvCxnSpPr>
        <p:spPr>
          <a:xfrm flipV="1">
            <a:off x="335729" y="1536145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8" name="Image 37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" y="4600169"/>
            <a:ext cx="247311" cy="298565"/>
          </a:xfrm>
          <a:prstGeom prst="rect">
            <a:avLst/>
          </a:prstGeom>
        </p:spPr>
      </p:pic>
      <p:pic>
        <p:nvPicPr>
          <p:cNvPr id="39" name="Image 38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93" y="4749451"/>
            <a:ext cx="247311" cy="298565"/>
          </a:xfrm>
          <a:prstGeom prst="rect">
            <a:avLst/>
          </a:prstGeom>
        </p:spPr>
      </p:pic>
      <p:pic>
        <p:nvPicPr>
          <p:cNvPr id="40" name="Image 39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77" y="3405907"/>
            <a:ext cx="247311" cy="298565"/>
          </a:xfrm>
          <a:prstGeom prst="rect">
            <a:avLst/>
          </a:prstGeom>
        </p:spPr>
      </p:pic>
      <p:pic>
        <p:nvPicPr>
          <p:cNvPr id="41" name="Image 40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01" y="3694487"/>
            <a:ext cx="247311" cy="298565"/>
          </a:xfrm>
          <a:prstGeom prst="rect">
            <a:avLst/>
          </a:prstGeom>
        </p:spPr>
      </p:pic>
      <p:pic>
        <p:nvPicPr>
          <p:cNvPr id="42" name="Image 41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92" y="3688397"/>
            <a:ext cx="247311" cy="298565"/>
          </a:xfrm>
          <a:prstGeom prst="rect">
            <a:avLst/>
          </a:prstGeom>
        </p:spPr>
      </p:pic>
      <p:pic>
        <p:nvPicPr>
          <p:cNvPr id="43" name="Image 42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33" y="4901851"/>
            <a:ext cx="247311" cy="298565"/>
          </a:xfrm>
          <a:prstGeom prst="rect">
            <a:avLst/>
          </a:prstGeom>
        </p:spPr>
      </p:pic>
      <p:pic>
        <p:nvPicPr>
          <p:cNvPr id="44" name="Image 43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92" y="4784383"/>
            <a:ext cx="247311" cy="298565"/>
          </a:xfrm>
          <a:prstGeom prst="rect">
            <a:avLst/>
          </a:prstGeom>
        </p:spPr>
      </p:pic>
      <p:pic>
        <p:nvPicPr>
          <p:cNvPr id="45" name="Image 44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23" y="5200416"/>
            <a:ext cx="247311" cy="298565"/>
          </a:xfrm>
          <a:prstGeom prst="rect">
            <a:avLst/>
          </a:prstGeom>
        </p:spPr>
      </p:pic>
      <p:pic>
        <p:nvPicPr>
          <p:cNvPr id="46" name="Image 45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31" y="5051134"/>
            <a:ext cx="247311" cy="298565"/>
          </a:xfrm>
          <a:prstGeom prst="rect">
            <a:avLst/>
          </a:prstGeom>
        </p:spPr>
      </p:pic>
      <p:pic>
        <p:nvPicPr>
          <p:cNvPr id="47" name="Image 46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53" y="5339713"/>
            <a:ext cx="247311" cy="298565"/>
          </a:xfrm>
          <a:prstGeom prst="rect">
            <a:avLst/>
          </a:prstGeom>
        </p:spPr>
      </p:pic>
      <p:pic>
        <p:nvPicPr>
          <p:cNvPr id="48" name="Image 47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16" y="4598496"/>
            <a:ext cx="247311" cy="298565"/>
          </a:xfrm>
          <a:prstGeom prst="rect">
            <a:avLst/>
          </a:prstGeom>
        </p:spPr>
      </p:pic>
      <p:pic>
        <p:nvPicPr>
          <p:cNvPr id="49" name="Image 48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8" y="5488994"/>
            <a:ext cx="247311" cy="298565"/>
          </a:xfrm>
          <a:prstGeom prst="rect">
            <a:avLst/>
          </a:prstGeom>
        </p:spPr>
      </p:pic>
      <p:pic>
        <p:nvPicPr>
          <p:cNvPr id="50" name="Image 49" descr="Download Database Png HQ PNG Image | FreePNGIm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52" y="5051140"/>
            <a:ext cx="247311" cy="298565"/>
          </a:xfrm>
          <a:prstGeom prst="rect">
            <a:avLst/>
          </a:prstGeom>
        </p:spPr>
      </p:pic>
      <p:pic>
        <p:nvPicPr>
          <p:cNvPr id="51" name="Image 50" descr="Clipart - Database Cylinder R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06" y="3435088"/>
            <a:ext cx="19050" cy="9525"/>
          </a:xfrm>
          <a:prstGeom prst="rect">
            <a:avLst/>
          </a:prstGeom>
        </p:spPr>
      </p:pic>
      <p:pic>
        <p:nvPicPr>
          <p:cNvPr id="52" name="Image 51" descr="Clipart - Database Cylinder R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06" y="3435088"/>
            <a:ext cx="19050" cy="9525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501" y="4730545"/>
            <a:ext cx="149138" cy="155760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9599" y="5186977"/>
            <a:ext cx="142942" cy="149289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207" y="5483434"/>
            <a:ext cx="133375" cy="139297"/>
          </a:xfrm>
          <a:prstGeom prst="rect">
            <a:avLst/>
          </a:prstGeom>
        </p:spPr>
      </p:pic>
      <p:pic>
        <p:nvPicPr>
          <p:cNvPr id="70" name="Image 69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88" y="5873544"/>
            <a:ext cx="371645" cy="365552"/>
          </a:xfrm>
          <a:prstGeom prst="rect">
            <a:avLst/>
          </a:prstGeom>
        </p:spPr>
      </p:pic>
      <p:pic>
        <p:nvPicPr>
          <p:cNvPr id="71" name="Image 70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60" y="5873544"/>
            <a:ext cx="371645" cy="365552"/>
          </a:xfrm>
          <a:prstGeom prst="rect">
            <a:avLst/>
          </a:prstGeom>
        </p:spPr>
      </p:pic>
      <p:pic>
        <p:nvPicPr>
          <p:cNvPr id="72" name="Image 71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88" y="5868049"/>
            <a:ext cx="371645" cy="365552"/>
          </a:xfrm>
          <a:prstGeom prst="rect">
            <a:avLst/>
          </a:prstGeom>
        </p:spPr>
      </p:pic>
      <p:pic>
        <p:nvPicPr>
          <p:cNvPr id="73" name="Image 72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60" y="5868049"/>
            <a:ext cx="371645" cy="365552"/>
          </a:xfrm>
          <a:prstGeom prst="rect">
            <a:avLst/>
          </a:prstGeom>
        </p:spPr>
      </p:pic>
      <p:pic>
        <p:nvPicPr>
          <p:cNvPr id="74" name="Image 73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91" y="5883919"/>
            <a:ext cx="371645" cy="365552"/>
          </a:xfrm>
          <a:prstGeom prst="rect">
            <a:avLst/>
          </a:prstGeom>
        </p:spPr>
      </p:pic>
      <p:pic>
        <p:nvPicPr>
          <p:cNvPr id="75" name="Image 74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94" y="5891615"/>
            <a:ext cx="371645" cy="365552"/>
          </a:xfrm>
          <a:prstGeom prst="rect">
            <a:avLst/>
          </a:prstGeom>
        </p:spPr>
      </p:pic>
      <p:pic>
        <p:nvPicPr>
          <p:cNvPr id="76" name="Image 75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52" y="5879365"/>
            <a:ext cx="371645" cy="365552"/>
          </a:xfrm>
          <a:prstGeom prst="rect">
            <a:avLst/>
          </a:prstGeom>
        </p:spPr>
      </p:pic>
      <p:pic>
        <p:nvPicPr>
          <p:cNvPr id="77" name="Image 76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82" y="5879365"/>
            <a:ext cx="371645" cy="365552"/>
          </a:xfrm>
          <a:prstGeom prst="rect">
            <a:avLst/>
          </a:prstGeom>
        </p:spPr>
      </p:pic>
      <p:pic>
        <p:nvPicPr>
          <p:cNvPr id="84" name="Image 83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94" y="5870796"/>
            <a:ext cx="371645" cy="365552"/>
          </a:xfrm>
          <a:prstGeom prst="rect">
            <a:avLst/>
          </a:prstGeom>
        </p:spPr>
      </p:pic>
      <p:pic>
        <p:nvPicPr>
          <p:cNvPr id="85" name="Image 84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66" y="5870796"/>
            <a:ext cx="371645" cy="365552"/>
          </a:xfrm>
          <a:prstGeom prst="rect">
            <a:avLst/>
          </a:prstGeom>
        </p:spPr>
      </p:pic>
      <p:pic>
        <p:nvPicPr>
          <p:cNvPr id="86" name="Image 85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94" y="5865301"/>
            <a:ext cx="371645" cy="365552"/>
          </a:xfrm>
          <a:prstGeom prst="rect">
            <a:avLst/>
          </a:prstGeom>
        </p:spPr>
      </p:pic>
      <p:pic>
        <p:nvPicPr>
          <p:cNvPr id="87" name="Image 86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66" y="5865301"/>
            <a:ext cx="371645" cy="365552"/>
          </a:xfrm>
          <a:prstGeom prst="rect">
            <a:avLst/>
          </a:prstGeom>
        </p:spPr>
      </p:pic>
      <p:pic>
        <p:nvPicPr>
          <p:cNvPr id="88" name="Image 87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94" y="5887767"/>
            <a:ext cx="371645" cy="365552"/>
          </a:xfrm>
          <a:prstGeom prst="rect">
            <a:avLst/>
          </a:prstGeom>
        </p:spPr>
      </p:pic>
      <p:pic>
        <p:nvPicPr>
          <p:cNvPr id="89" name="Image 88" descr="Image vectorielle gratuite: Loupe, Verre Loupe, Verre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05" y="5874811"/>
            <a:ext cx="371645" cy="36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9401 0.190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9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0.13802 0.166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1" y="83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19427 0.368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184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1289 0.322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161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3646 0.321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160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9597 0.140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703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3828 0.155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77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01693 0.1069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53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022E-16 L -0.09688 0.127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636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14075 0.078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38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18438 0.192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96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-0.16654 0.0615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307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1543 0.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625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18385 0.379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1.25E-6 0.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0914 0.1798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89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-0.0707 0.1141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569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8451 0.0770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18581 -0.1928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9375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14231 -0.08473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-625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15872 -0.1259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620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10182 -0.1259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-412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10104 -0.1282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662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02058 -0.1076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-5347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0332 -0.32639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1627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12396 -0.3254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16273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-0.19036 -0.1921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9" y="-965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03412 -0.16528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840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-0.09037 -0.1474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-7407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13646 -0.16967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-849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-0.18945 -0.36875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18241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16966 -0.0632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>
                <a:solidFill>
                  <a:schemeClr val="accent6"/>
                </a:solidFill>
              </a:rPr>
              <a:t>Project: </a:t>
            </a:r>
            <a:r>
              <a:rPr lang="fr-CA" sz="4800" dirty="0" err="1"/>
              <a:t>Federated</a:t>
            </a:r>
            <a:r>
              <a:rPr lang="fr-CA" sz="4800" dirty="0"/>
              <a:t> </a:t>
            </a:r>
            <a:r>
              <a:rPr lang="fr-CA" sz="4800" dirty="0" err="1"/>
              <a:t>Search</a:t>
            </a:r>
            <a:r>
              <a:rPr lang="fr-CA" sz="4800" dirty="0"/>
              <a:t> </a:t>
            </a:r>
            <a:r>
              <a:rPr lang="fr-CA" sz="4800" dirty="0" err="1"/>
              <a:t>Parameters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The </a:t>
            </a:r>
            <a:r>
              <a:rPr lang="en-CA" dirty="0"/>
              <a:t>data stays where it is. Only </a:t>
            </a:r>
            <a:r>
              <a:rPr lang="en-CA" b="1" dirty="0"/>
              <a:t>metadata</a:t>
            </a:r>
            <a:r>
              <a:rPr lang="en-CA" dirty="0"/>
              <a:t> is integrated into our systems </a:t>
            </a:r>
            <a:endParaRPr lang="en-CA" dirty="0" smtClean="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fr-CA" dirty="0" err="1"/>
              <a:t>Connects</a:t>
            </a:r>
            <a:r>
              <a:rPr lang="fr-CA" dirty="0"/>
              <a:t> to P/T </a:t>
            </a:r>
            <a:r>
              <a:rPr lang="fr-CA" dirty="0" err="1"/>
              <a:t>medadata</a:t>
            </a:r>
            <a:r>
              <a:rPr lang="fr-CA"/>
              <a:t> </a:t>
            </a:r>
            <a:r>
              <a:rPr lang="fr-CA" b="1" smtClean="0"/>
              <a:t>API</a:t>
            </a:r>
            <a:endParaRPr lang="en-CA" dirty="0" smtClean="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Integration </a:t>
            </a:r>
            <a:r>
              <a:rPr lang="en-CA" dirty="0"/>
              <a:t>of </a:t>
            </a:r>
            <a:r>
              <a:rPr lang="en-CA" b="1" dirty="0"/>
              <a:t>open license</a:t>
            </a:r>
            <a:r>
              <a:rPr lang="en-CA" dirty="0"/>
              <a:t> </a:t>
            </a:r>
            <a:r>
              <a:rPr lang="en-CA" dirty="0" smtClean="0"/>
              <a:t>datasets </a:t>
            </a:r>
            <a:r>
              <a:rPr lang="en-CA" dirty="0"/>
              <a:t>compatible with Canada’s Open Government Licence only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CA" dirty="0"/>
              <a:t>Distributed with the </a:t>
            </a:r>
            <a:r>
              <a:rPr lang="en-CA" b="1" dirty="0"/>
              <a:t>original license</a:t>
            </a:r>
            <a:endParaRPr lang="en-CA" dirty="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CA" b="1" dirty="0"/>
              <a:t>Automated</a:t>
            </a:r>
            <a:r>
              <a:rPr lang="en-CA" dirty="0"/>
              <a:t> process, </a:t>
            </a:r>
            <a:r>
              <a:rPr lang="en-CA" b="1" dirty="0"/>
              <a:t>weekly</a:t>
            </a:r>
            <a:r>
              <a:rPr lang="en-CA" dirty="0"/>
              <a:t> updates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CA" dirty="0"/>
              <a:t>Metadata automatically translated via </a:t>
            </a:r>
            <a:r>
              <a:rPr lang="en-CA" b="1" dirty="0"/>
              <a:t>artificial intelligence</a:t>
            </a:r>
            <a:r>
              <a:rPr lang="en-CA" dirty="0"/>
              <a:t> to support </a:t>
            </a:r>
            <a:r>
              <a:rPr lang="en-CA" b="1" dirty="0"/>
              <a:t>official languages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5</a:t>
            </a:fld>
            <a:endParaRPr lang="en-US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6460845" y="1948331"/>
            <a:ext cx="5388309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Tx/>
              <a:buBlip>
                <a:blip r:embed="rId3"/>
              </a:buBlip>
              <a:tabLst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5138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5000"/>
              <a:buFontTx/>
              <a:buBlip>
                <a:blip r:embed="rId3"/>
              </a:buBlip>
              <a:tabLst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5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73138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B86AD"/>
              </a:buClr>
              <a:buSzPct val="11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01738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B86AD"/>
              </a:buClr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59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5665" y="457200"/>
            <a:ext cx="11269133" cy="990600"/>
          </a:xfrm>
        </p:spPr>
        <p:txBody>
          <a:bodyPr/>
          <a:lstStyle/>
          <a:p>
            <a:r>
              <a:rPr lang="fr-CA" dirty="0" err="1" smtClean="0"/>
              <a:t>Metadata</a:t>
            </a:r>
            <a:r>
              <a:rPr lang="fr-CA" dirty="0" smtClean="0"/>
              <a:t> model in </a:t>
            </a:r>
            <a:r>
              <a:rPr lang="fr-CA" dirty="0" err="1" smtClean="0"/>
              <a:t>Canada’s</a:t>
            </a:r>
            <a:r>
              <a:rPr lang="fr-CA" dirty="0" smtClean="0"/>
              <a:t> portal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Support </a:t>
            </a:r>
            <a:r>
              <a:rPr lang="fr-CA" dirty="0" err="1" smtClean="0"/>
              <a:t>bilingual</a:t>
            </a:r>
            <a:r>
              <a:rPr lang="fr-CA" dirty="0" smtClean="0"/>
              <a:t> content</a:t>
            </a:r>
          </a:p>
          <a:p>
            <a:r>
              <a:rPr lang="fr-CA" dirty="0" err="1" smtClean="0"/>
              <a:t>Geospatial</a:t>
            </a:r>
            <a:r>
              <a:rPr lang="fr-CA" dirty="0" smtClean="0"/>
              <a:t> content</a:t>
            </a:r>
          </a:p>
          <a:p>
            <a:pPr lvl="1"/>
            <a:r>
              <a:rPr lang="fr-CA" dirty="0" smtClean="0"/>
              <a:t>HNAP ISO19115:2003</a:t>
            </a:r>
          </a:p>
          <a:p>
            <a:pPr lvl="1"/>
            <a:endParaRPr lang="fr-CA" dirty="0"/>
          </a:p>
          <a:p>
            <a:r>
              <a:rPr lang="fr-CA" dirty="0" smtClean="0"/>
              <a:t>Regular content</a:t>
            </a:r>
          </a:p>
          <a:p>
            <a:pPr lvl="1"/>
            <a:r>
              <a:rPr lang="fr-CA" dirty="0" smtClean="0"/>
              <a:t>CKAN-</a:t>
            </a:r>
            <a:r>
              <a:rPr lang="fr-CA" dirty="0" err="1" smtClean="0"/>
              <a:t>extCA</a:t>
            </a:r>
            <a:r>
              <a:rPr lang="fr-CA" dirty="0" smtClean="0"/>
              <a:t> (</a:t>
            </a:r>
            <a:r>
              <a:rPr lang="fr-CA" dirty="0" err="1" smtClean="0"/>
              <a:t>dublin</a:t>
            </a:r>
            <a:r>
              <a:rPr lang="fr-CA" dirty="0" smtClean="0"/>
              <a:t> </a:t>
            </a:r>
            <a:r>
              <a:rPr lang="fr-CA" dirty="0" err="1" smtClean="0"/>
              <a:t>core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77" y="1841500"/>
            <a:ext cx="2838846" cy="16766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4069" y="4679434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https://github.com/open-data/ckanext-canada</a:t>
            </a:r>
          </a:p>
        </p:txBody>
      </p:sp>
    </p:spTree>
    <p:extLst>
      <p:ext uri="{BB962C8B-B14F-4D97-AF65-F5344CB8AC3E}">
        <p14:creationId xmlns:p14="http://schemas.microsoft.com/office/powerpoint/2010/main" val="35234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/>
          <p:cNvSpPr txBox="1"/>
          <p:nvPr/>
        </p:nvSpPr>
        <p:spPr>
          <a:xfrm>
            <a:off x="4440116" y="2778123"/>
            <a:ext cx="57149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+mj-lt"/>
              </a:rPr>
              <a:t>Meta</a:t>
            </a:r>
            <a:endParaRPr lang="en-CA" sz="12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7</a:t>
            </a:fld>
            <a:endParaRPr lang="en-US"/>
          </a:p>
        </p:txBody>
      </p:sp>
      <p:sp>
        <p:nvSpPr>
          <p:cNvPr id="5" name="Cylindre 4"/>
          <p:cNvSpPr/>
          <p:nvPr/>
        </p:nvSpPr>
        <p:spPr>
          <a:xfrm>
            <a:off x="1060546" y="1874640"/>
            <a:ext cx="1383319" cy="1547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latin typeface="+mj-lt"/>
              </a:rPr>
              <a:t>Provincial/ Territorial</a:t>
            </a:r>
            <a:endParaRPr lang="en-CA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7729" y="3600546"/>
            <a:ext cx="2841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+mj-lt"/>
              </a:rPr>
              <a:t>One portal/ </a:t>
            </a:r>
          </a:p>
          <a:p>
            <a:pPr algn="ctr"/>
            <a:r>
              <a:rPr lang="en-CA" dirty="0" smtClean="0">
                <a:latin typeface="+mj-lt"/>
              </a:rPr>
              <a:t>one metadata model</a:t>
            </a:r>
          </a:p>
          <a:p>
            <a:pPr algn="ctr"/>
            <a:endParaRPr lang="en-CA" dirty="0" smtClean="0">
              <a:latin typeface="+mj-lt"/>
            </a:endParaRPr>
          </a:p>
          <a:p>
            <a:pPr algn="ctr"/>
            <a:r>
              <a:rPr lang="en-CA" dirty="0" smtClean="0">
                <a:latin typeface="+mj-lt"/>
              </a:rPr>
              <a:t>Various technologies (CKAN, DKAN, </a:t>
            </a:r>
            <a:r>
              <a:rPr lang="en-CA" dirty="0" err="1" smtClean="0">
                <a:latin typeface="+mj-lt"/>
              </a:rPr>
              <a:t>Socrata</a:t>
            </a:r>
            <a:r>
              <a:rPr lang="en-CA" dirty="0" smtClean="0">
                <a:latin typeface="+mj-lt"/>
              </a:rPr>
              <a:t>…)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4" b="18661"/>
          <a:stretch/>
        </p:blipFill>
        <p:spPr>
          <a:xfrm>
            <a:off x="4445060" y="5730901"/>
            <a:ext cx="689355" cy="4091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3275772" y="2040370"/>
            <a:ext cx="4167195" cy="312035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404109" y="1979321"/>
            <a:ext cx="2510157" cy="4576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License filtering</a:t>
            </a:r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5079" y="2436944"/>
            <a:ext cx="2509187" cy="7179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Geo vs non-geo</a:t>
            </a:r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8434" y="4106395"/>
            <a:ext cx="2509188" cy="7711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Delta</a:t>
            </a:r>
          </a:p>
          <a:p>
            <a:pPr algn="ctr"/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6450" y="4877529"/>
            <a:ext cx="2523096" cy="7978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Translation </a:t>
            </a:r>
          </a:p>
          <a:p>
            <a:pPr algn="ctr"/>
            <a:r>
              <a:rPr lang="en-CA" sz="1400" dirty="0" err="1" smtClean="0">
                <a:solidFill>
                  <a:schemeClr val="tx1"/>
                </a:solidFill>
                <a:latin typeface="+mj-lt"/>
              </a:rPr>
              <a:t>en</a:t>
            </a:r>
            <a:r>
              <a:rPr lang="en-CA" sz="1400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fr</a:t>
            </a:r>
            <a:r>
              <a:rPr lang="en-CA" sz="1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/ </a:t>
            </a:r>
            <a:r>
              <a:rPr lang="en-CA" sz="1400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fren</a:t>
            </a:r>
            <a:endParaRPr lang="en-CA" sz="1400" dirty="0" smtClean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952" y="5756037"/>
            <a:ext cx="546422" cy="3318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405078" y="1531988"/>
            <a:ext cx="2509188" cy="4473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Working data model</a:t>
            </a:r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4109" y="3162249"/>
            <a:ext cx="2505497" cy="9470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+mj-lt"/>
              </a:rPr>
              <a:t>Unilingual model</a:t>
            </a:r>
            <a:endParaRPr lang="en-CA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Flèche vers le bas 32"/>
          <p:cNvSpPr/>
          <p:nvPr/>
        </p:nvSpPr>
        <p:spPr>
          <a:xfrm>
            <a:off x="3974123" y="1874639"/>
            <a:ext cx="254977" cy="3218507"/>
          </a:xfrm>
          <a:prstGeom prst="downArrow">
            <a:avLst/>
          </a:prstGeom>
          <a:gradFill>
            <a:gsLst>
              <a:gs pos="33000">
                <a:srgbClr val="FF0000"/>
              </a:gs>
              <a:gs pos="52000">
                <a:schemeClr val="accent6"/>
              </a:gs>
              <a:gs pos="100000">
                <a:schemeClr val="accent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ZoneTexte 34"/>
          <p:cNvSpPr txBox="1"/>
          <p:nvPr/>
        </p:nvSpPr>
        <p:spPr>
          <a:xfrm>
            <a:off x="5011615" y="2778123"/>
            <a:ext cx="72976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+mj-lt"/>
              </a:rPr>
              <a:t>Format</a:t>
            </a:r>
            <a:endParaRPr lang="en-CA" sz="1200" dirty="0">
              <a:latin typeface="+mj-lt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741377" y="2778123"/>
            <a:ext cx="57149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+mj-lt"/>
              </a:rPr>
              <a:t>Type</a:t>
            </a:r>
            <a:endParaRPr lang="en-CA" sz="1200" dirty="0">
              <a:latin typeface="+mj-l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312875" y="2778976"/>
            <a:ext cx="57149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>
                <a:latin typeface="+mj-lt"/>
              </a:rPr>
              <a:t>ID</a:t>
            </a:r>
            <a:endParaRPr lang="en-CA" sz="1200" dirty="0">
              <a:latin typeface="+mj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472453" y="4528385"/>
            <a:ext cx="409776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latin typeface="+mj-lt"/>
              </a:rPr>
              <a:t>+</a:t>
            </a:r>
            <a:endParaRPr lang="en-CA" sz="1400" dirty="0">
              <a:latin typeface="+mj-lt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942186" y="4534284"/>
            <a:ext cx="38303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latin typeface="+mj-lt"/>
              </a:rPr>
              <a:t>-</a:t>
            </a:r>
            <a:endParaRPr lang="en-CA" sz="1400" dirty="0">
              <a:latin typeface="+mj-lt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876221" y="4525492"/>
            <a:ext cx="62099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latin typeface="+mj-lt"/>
              </a:rPr>
              <a:t>MAJ</a:t>
            </a:r>
            <a:endParaRPr lang="en-CA" sz="1400" dirty="0">
              <a:latin typeface="+mj-l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472453" y="3510336"/>
            <a:ext cx="93655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Geo</a:t>
            </a:r>
          </a:p>
          <a:p>
            <a:pPr algn="ctr"/>
            <a:r>
              <a:rPr lang="en-CA" sz="1400" dirty="0" smtClean="0"/>
              <a:t>HNAP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5565810" y="3513551"/>
            <a:ext cx="1267646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Non Geo</a:t>
            </a:r>
          </a:p>
          <a:p>
            <a:pPr algn="ctr"/>
            <a:r>
              <a:rPr lang="en-CA" sz="1400" dirty="0" smtClean="0"/>
              <a:t>CKAN-</a:t>
            </a:r>
            <a:r>
              <a:rPr lang="en-CA" sz="1400" dirty="0" err="1" smtClean="0"/>
              <a:t>extCA</a:t>
            </a:r>
            <a:endParaRPr lang="en-CA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321963" y="4537177"/>
            <a:ext cx="38303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latin typeface="+mj-lt"/>
              </a:rPr>
              <a:t>Ø</a:t>
            </a:r>
            <a:endParaRPr lang="en-CA" sz="1400" dirty="0">
              <a:latin typeface="+mj-lt"/>
            </a:endParaRPr>
          </a:p>
        </p:txBody>
      </p:sp>
      <p:sp>
        <p:nvSpPr>
          <p:cNvPr id="51" name="Flèche droite 50"/>
          <p:cNvSpPr/>
          <p:nvPr/>
        </p:nvSpPr>
        <p:spPr>
          <a:xfrm>
            <a:off x="2734407" y="2728610"/>
            <a:ext cx="606670" cy="35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Flèche droite 51"/>
          <p:cNvSpPr/>
          <p:nvPr/>
        </p:nvSpPr>
        <p:spPr>
          <a:xfrm>
            <a:off x="7163665" y="2920163"/>
            <a:ext cx="606670" cy="35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332" y="3358514"/>
            <a:ext cx="648711" cy="648711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82" y="2040872"/>
            <a:ext cx="661174" cy="606669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8872344" y="1979321"/>
            <a:ext cx="195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>
                <a:latin typeface="+mj-lt"/>
              </a:rPr>
              <a:t>Geo</a:t>
            </a:r>
            <a:r>
              <a:rPr lang="fr-CA" dirty="0" smtClean="0">
                <a:latin typeface="+mj-lt"/>
              </a:rPr>
              <a:t> content</a:t>
            </a:r>
          </a:p>
          <a:p>
            <a:r>
              <a:rPr lang="fr-CA" dirty="0" smtClean="0">
                <a:latin typeface="+mj-lt"/>
              </a:rPr>
              <a:t>Insert/ Update</a:t>
            </a:r>
            <a:endParaRPr lang="en-CA" dirty="0">
              <a:latin typeface="+mj-l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8872343" y="3360894"/>
            <a:ext cx="235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+mj-lt"/>
              </a:rPr>
              <a:t>Non-</a:t>
            </a:r>
            <a:r>
              <a:rPr lang="fr-CA" dirty="0" err="1" smtClean="0">
                <a:latin typeface="+mj-lt"/>
              </a:rPr>
              <a:t>geo</a:t>
            </a:r>
            <a:r>
              <a:rPr lang="fr-CA" dirty="0" smtClean="0">
                <a:latin typeface="+mj-lt"/>
              </a:rPr>
              <a:t> content</a:t>
            </a:r>
          </a:p>
          <a:p>
            <a:r>
              <a:rPr lang="fr-CA" dirty="0" smtClean="0">
                <a:latin typeface="+mj-lt"/>
              </a:rPr>
              <a:t>Insert/Update</a:t>
            </a:r>
            <a:endParaRPr lang="en-CA" dirty="0">
              <a:latin typeface="+mj-l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8872343" y="4557143"/>
            <a:ext cx="30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+mj-lt"/>
              </a:rPr>
              <a:t>Execution report</a:t>
            </a:r>
          </a:p>
          <a:p>
            <a:r>
              <a:rPr lang="en-CA" dirty="0" smtClean="0">
                <a:latin typeface="+mj-lt"/>
              </a:rPr>
              <a:t>Delete</a:t>
            </a:r>
          </a:p>
          <a:p>
            <a:r>
              <a:rPr lang="en-CA" dirty="0" smtClean="0">
                <a:latin typeface="+mj-lt"/>
              </a:rPr>
              <a:t>Configuration file to update</a:t>
            </a:r>
            <a:endParaRPr lang="en-CA" dirty="0">
              <a:latin typeface="+mj-lt"/>
            </a:endParaRPr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28" y="4540389"/>
            <a:ext cx="920118" cy="920118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2972" y="5730901"/>
            <a:ext cx="520208" cy="496251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 rot="19596946">
            <a:off x="7108764" y="1578457"/>
            <a:ext cx="1650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/>
              <a:t>PNAH-</a:t>
            </a:r>
          </a:p>
          <a:p>
            <a:r>
              <a:rPr lang="fr-CA" dirty="0" smtClean="0"/>
              <a:t>ISO19115:2003</a:t>
            </a:r>
            <a:endParaRPr lang="fr-CA" dirty="0"/>
          </a:p>
        </p:txBody>
      </p:sp>
      <p:sp>
        <p:nvSpPr>
          <p:cNvPr id="70" name="Rectangle 69"/>
          <p:cNvSpPr/>
          <p:nvPr/>
        </p:nvSpPr>
        <p:spPr>
          <a:xfrm rot="19509612">
            <a:off x="7089446" y="317384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dirty="0"/>
              <a:t>CKAN-</a:t>
            </a:r>
            <a:r>
              <a:rPr lang="fr-CA" dirty="0" err="1"/>
              <a:t>extCA</a:t>
            </a:r>
            <a:endParaRPr lang="en-CA" dirty="0"/>
          </a:p>
        </p:txBody>
      </p: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465666" y="256555"/>
            <a:ext cx="11269133" cy="62425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err="1" smtClean="0">
                <a:solidFill>
                  <a:schemeClr val="accent6"/>
                </a:solidFill>
              </a:rPr>
              <a:t>Injestion</a:t>
            </a:r>
            <a:r>
              <a:rPr lang="en-CA" dirty="0" smtClean="0">
                <a:solidFill>
                  <a:schemeClr val="accent6"/>
                </a:solidFill>
              </a:rPr>
              <a:t> process</a:t>
            </a:r>
            <a:endParaRPr lang="en-CA" dirty="0"/>
          </a:p>
        </p:txBody>
      </p:sp>
      <p:cxnSp>
        <p:nvCxnSpPr>
          <p:cNvPr id="39" name="Google Shape;307;p34"/>
          <p:cNvCxnSpPr/>
          <p:nvPr/>
        </p:nvCxnSpPr>
        <p:spPr>
          <a:xfrm flipV="1">
            <a:off x="5123797" y="1273252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2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CA" b="1" dirty="0" smtClean="0"/>
              <a:t>Some issues to overcome</a:t>
            </a:r>
          </a:p>
          <a:p>
            <a:pPr marL="109538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CA" b="1" dirty="0" smtClean="0"/>
          </a:p>
          <a:p>
            <a:pPr lvl="1"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Each province has its own data model</a:t>
            </a:r>
          </a:p>
          <a:p>
            <a:pPr lvl="1"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Being compliant with standard helps interoperability</a:t>
            </a:r>
          </a:p>
          <a:p>
            <a:pPr lvl="1"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Usage vs compliance</a:t>
            </a:r>
          </a:p>
          <a:p>
            <a:pPr marL="287338" lvl="1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CA" dirty="0" smtClean="0"/>
          </a:p>
          <a:p>
            <a:pPr lvl="1"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Semi-bilingual metadata in a unilingual model </a:t>
            </a:r>
          </a:p>
          <a:p>
            <a:pPr lvl="1" algn="ctr">
              <a:lnSpc>
                <a:spcPct val="100000"/>
              </a:lnSpc>
              <a:spcBef>
                <a:spcPts val="600"/>
              </a:spcBef>
            </a:pPr>
            <a:r>
              <a:rPr lang="en-CA" dirty="0" smtClean="0"/>
              <a:t>Non plain text metadata distribution</a:t>
            </a:r>
          </a:p>
          <a:p>
            <a:pPr marL="287338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8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5666" y="256555"/>
            <a:ext cx="11269133" cy="624253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>
                <a:solidFill>
                  <a:schemeClr val="accent6"/>
                </a:solidFill>
              </a:rPr>
              <a:t>Project: </a:t>
            </a:r>
            <a:r>
              <a:rPr lang="en-CA" dirty="0" smtClean="0"/>
              <a:t>Lessons Learned</a:t>
            </a:r>
            <a:endParaRPr lang="en-CA" dirty="0"/>
          </a:p>
        </p:txBody>
      </p:sp>
      <p:cxnSp>
        <p:nvCxnSpPr>
          <p:cNvPr id="6" name="Google Shape;307;p34"/>
          <p:cNvCxnSpPr/>
          <p:nvPr/>
        </p:nvCxnSpPr>
        <p:spPr>
          <a:xfrm flipV="1">
            <a:off x="5123797" y="1273252"/>
            <a:ext cx="1944404" cy="622"/>
          </a:xfrm>
          <a:prstGeom prst="straightConnector1">
            <a:avLst/>
          </a:prstGeom>
          <a:ln w="57150"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1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5666" y="468610"/>
            <a:ext cx="11269133" cy="990600"/>
          </a:xfrm>
        </p:spPr>
        <p:txBody>
          <a:bodyPr/>
          <a:lstStyle/>
          <a:p>
            <a:r>
              <a:rPr lang="fr-CA" dirty="0" err="1" smtClean="0"/>
              <a:t>Demo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232" y="2054225"/>
            <a:ext cx="5931477" cy="4371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223" y="1457404"/>
            <a:ext cx="60780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100" dirty="0">
                <a:hlinkClick r:id="rId4"/>
              </a:rPr>
              <a:t>https://</a:t>
            </a:r>
            <a:r>
              <a:rPr lang="en-CA" sz="1100" dirty="0" smtClean="0">
                <a:hlinkClick r:id="rId4"/>
              </a:rPr>
              <a:t>www.donneesquebec.ca/api/action/package_show?id=eca50454-f634-4104-9e38-b845db0ae3b7</a:t>
            </a:r>
            <a:r>
              <a:rPr lang="en-CA" sz="1100" dirty="0" smtClean="0"/>
              <a:t> </a:t>
            </a:r>
            <a:endParaRPr lang="en-CA" sz="1100" dirty="0"/>
          </a:p>
        </p:txBody>
      </p:sp>
      <p:sp>
        <p:nvSpPr>
          <p:cNvPr id="8" name="Rectangle 7"/>
          <p:cNvSpPr/>
          <p:nvPr/>
        </p:nvSpPr>
        <p:spPr>
          <a:xfrm>
            <a:off x="6297702" y="1480820"/>
            <a:ext cx="58007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hlinkClick r:id="rId5"/>
              </a:rPr>
              <a:t>https://</a:t>
            </a:r>
            <a:r>
              <a:rPr lang="en-CA" sz="1100" dirty="0" smtClean="0">
                <a:hlinkClick r:id="rId5"/>
              </a:rPr>
              <a:t>open.canada.ca/data/api/action/package_show?id=eca50454-f634-4104-9e38-b845db0ae3b7</a:t>
            </a:r>
            <a:r>
              <a:rPr lang="en-CA" sz="1100" dirty="0" smtClean="0"/>
              <a:t> </a:t>
            </a:r>
            <a:endParaRPr lang="en-CA" sz="11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4" y="1851832"/>
            <a:ext cx="5339335" cy="4911444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5962649" y="2314029"/>
            <a:ext cx="1104901" cy="4286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Ellipse 9"/>
          <p:cNvSpPr/>
          <p:nvPr/>
        </p:nvSpPr>
        <p:spPr>
          <a:xfrm>
            <a:off x="6019799" y="3549650"/>
            <a:ext cx="850901" cy="762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3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6.4|8.1|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479</Words>
  <Application>Microsoft Office PowerPoint</Application>
  <PresentationFormat>Grand écran</PresentationFormat>
  <Paragraphs>179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Canada’s Federated Search project</vt:lpstr>
      <vt:lpstr>Open Data in Canada</vt:lpstr>
      <vt:lpstr>User’s journey to access  Open Data</vt:lpstr>
      <vt:lpstr>Federated Search, Canada’s one-stop portal for Open Data</vt:lpstr>
      <vt:lpstr>Project: Federated Search Parameters</vt:lpstr>
      <vt:lpstr>Metadata model in Canada’s portal</vt:lpstr>
      <vt:lpstr>Injestion process</vt:lpstr>
      <vt:lpstr>Présentation PowerPoint</vt:lpstr>
      <vt:lpstr>Demo</vt:lpstr>
      <vt:lpstr>Demo</vt:lpstr>
      <vt:lpstr>Annex: Plans for full P/T inclusion</vt:lpstr>
      <vt:lpstr>Thank you, and connect with us!</vt:lpstr>
      <vt:lpstr>© Sa Majesté la Reine du chef du Canada, représentée par le ministre des Ressources naturelles,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Gariépy, Nicolas</cp:lastModifiedBy>
  <cp:revision>236</cp:revision>
  <dcterms:created xsi:type="dcterms:W3CDTF">2019-08-12T13:09:44Z</dcterms:created>
  <dcterms:modified xsi:type="dcterms:W3CDTF">2021-10-25T19:57:56Z</dcterms:modified>
</cp:coreProperties>
</file>