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6"/>
  </p:notesMasterIdLst>
  <p:sldIdLst>
    <p:sldId id="257" r:id="rId2"/>
    <p:sldId id="258" r:id="rId3"/>
    <p:sldId id="274" r:id="rId4"/>
    <p:sldId id="275" r:id="rId5"/>
    <p:sldId id="259" r:id="rId6"/>
    <p:sldId id="262" r:id="rId7"/>
    <p:sldId id="263" r:id="rId8"/>
    <p:sldId id="264" r:id="rId9"/>
    <p:sldId id="273" r:id="rId10"/>
    <p:sldId id="260" r:id="rId11"/>
    <p:sldId id="261" r:id="rId12"/>
    <p:sldId id="265" r:id="rId13"/>
    <p:sldId id="266" r:id="rId14"/>
    <p:sldId id="267" r:id="rId15"/>
    <p:sldId id="270" r:id="rId16"/>
    <p:sldId id="269" r:id="rId17"/>
    <p:sldId id="268" r:id="rId18"/>
    <p:sldId id="277" r:id="rId19"/>
    <p:sldId id="271" r:id="rId20"/>
    <p:sldId id="276" r:id="rId21"/>
    <p:sldId id="278" r:id="rId22"/>
    <p:sldId id="272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d mohamed" initials="am" lastIdx="2" clrIdx="0">
    <p:extLst>
      <p:ext uri="{19B8F6BF-5375-455C-9EA6-DF929625EA0E}">
        <p15:presenceInfo xmlns:p15="http://schemas.microsoft.com/office/powerpoint/2012/main" userId="fb309183454d2573" providerId="Windows Live"/>
      </p:ext>
    </p:extLst>
  </p:cmAuthor>
  <p:cmAuthor id="2" name="Mike" initials="M" lastIdx="1" clrIdx="1">
    <p:extLst>
      <p:ext uri="{19B8F6BF-5375-455C-9EA6-DF929625EA0E}">
        <p15:presenceInfo xmlns:p15="http://schemas.microsoft.com/office/powerpoint/2012/main" userId="Mi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2-03T01:50:26.414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7282-E58F-4896-B02F-5958E9312BAD}" type="datetimeFigureOut">
              <a:rPr lang="en-US" smtClean="0"/>
              <a:t>02/03/2021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1D385-6C6A-478B-BBF8-D5AE0464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4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4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392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254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29719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226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674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84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59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1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4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9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5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5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1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1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02/03/2021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58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kaggle.com/shivamb/netflix-show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kaggle.com/shivamb/netflix-show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shivamb/netflix-show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shivamb/netflix-show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8878" y="4449754"/>
            <a:ext cx="5266358" cy="222487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Project 1 group 3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Dan Freda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BANU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Nathan</a:t>
            </a: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AHMED MOHAMED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D3AAA89-3D0C-45CF-8806-2344154B15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7" r="-2" b="8780"/>
          <a:stretch/>
        </p:blipFill>
        <p:spPr>
          <a:xfrm>
            <a:off x="2711334" y="824487"/>
            <a:ext cx="6769332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1BF974-7E0B-4EBE-B36E-85E60CAF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Total Number of Titles by Principal Country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E227109-F5B5-41A2-A846-0227840C3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4" y="2040846"/>
            <a:ext cx="9404723" cy="429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14487B-A8DF-41A3-87C2-E8B203FB7DAE}"/>
              </a:ext>
            </a:extLst>
          </p:cNvPr>
          <p:cNvSpPr txBox="1"/>
          <p:nvPr/>
        </p:nvSpPr>
        <p:spPr>
          <a:xfrm>
            <a:off x="9748992" y="2334827"/>
            <a:ext cx="2182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United States is the principal country of origin for the vast majority of titles distributed on Netflix globally. </a:t>
            </a:r>
          </a:p>
        </p:txBody>
      </p:sp>
    </p:spTree>
    <p:extLst>
      <p:ext uri="{BB962C8B-B14F-4D97-AF65-F5344CB8AC3E}">
        <p14:creationId xmlns:p14="http://schemas.microsoft.com/office/powerpoint/2010/main" val="390621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5DB7C-4786-4DE2-8BD1-F8141028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584" y="2265286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9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9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438DEE2-809D-47BD-81AF-9F8395F2BF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63" y="1943738"/>
            <a:ext cx="4037012" cy="397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979FE9-2DAB-4BDC-B880-50A6A48A1337}"/>
              </a:ext>
            </a:extLst>
          </p:cNvPr>
          <p:cNvSpPr txBox="1"/>
          <p:nvPr/>
        </p:nvSpPr>
        <p:spPr>
          <a:xfrm>
            <a:off x="2405849" y="506216"/>
            <a:ext cx="706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Netflix Content Type by Proportionality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06096-41FD-489B-A3FB-ED7783FE81EF}"/>
              </a:ext>
            </a:extLst>
          </p:cNvPr>
          <p:cNvSpPr txBox="1"/>
          <p:nvPr/>
        </p:nvSpPr>
        <p:spPr>
          <a:xfrm>
            <a:off x="7371882" y="2210247"/>
            <a:ext cx="34855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demonstrated in this visualization, Netflix’s content library is composed primarily of movies at more than a 2:1 rate to that of tv shows.</a:t>
            </a:r>
          </a:p>
          <a:p>
            <a:endParaRPr lang="en-US" dirty="0"/>
          </a:p>
          <a:p>
            <a:r>
              <a:rPr lang="en-US" dirty="0"/>
              <a:t>However, trends observed in recent years suggest the proportionality observed here is likely to narrow over time.</a:t>
            </a:r>
          </a:p>
        </p:txBody>
      </p:sp>
    </p:spTree>
    <p:extLst>
      <p:ext uri="{BB962C8B-B14F-4D97-AF65-F5344CB8AC3E}">
        <p14:creationId xmlns:p14="http://schemas.microsoft.com/office/powerpoint/2010/main" val="155564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131BD-2549-4B0B-9F1A-FAC6F6A8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4392" y="2191293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6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CFC5F35-4F5A-4BCA-AB1B-B7396D27F7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62" y="1631214"/>
            <a:ext cx="6279098" cy="446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1BD2F-7C4A-4713-866C-8E05766994F8}"/>
              </a:ext>
            </a:extLst>
          </p:cNvPr>
          <p:cNvSpPr txBox="1"/>
          <p:nvPr/>
        </p:nvSpPr>
        <p:spPr>
          <a:xfrm>
            <a:off x="781050" y="352591"/>
            <a:ext cx="85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Netflix Content Distribution by Production Release 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73A00-035D-4E6F-8B85-D5F318025EBE}"/>
              </a:ext>
            </a:extLst>
          </p:cNvPr>
          <p:cNvSpPr txBox="1"/>
          <p:nvPr/>
        </p:nvSpPr>
        <p:spPr>
          <a:xfrm>
            <a:off x="8222621" y="1493998"/>
            <a:ext cx="27539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evidenced here, the distribution of Netflix content according to release date is heavily skewed left. </a:t>
            </a:r>
          </a:p>
          <a:p>
            <a:endParaRPr lang="en-US" dirty="0"/>
          </a:p>
          <a:p>
            <a:r>
              <a:rPr lang="en-US" dirty="0"/>
              <a:t>The substantial majority of content was released in recent years with a sharp decline in 2020 (production limited due to COVID-19 pandemic).</a:t>
            </a:r>
          </a:p>
        </p:txBody>
      </p:sp>
    </p:spTree>
    <p:extLst>
      <p:ext uri="{BB962C8B-B14F-4D97-AF65-F5344CB8AC3E}">
        <p14:creationId xmlns:p14="http://schemas.microsoft.com/office/powerpoint/2010/main" val="113653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D41D178-6463-4CAC-BE84-E4BA953374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4" y="1769059"/>
            <a:ext cx="8230860" cy="435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B553059-5867-40F5-B364-E96257DA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Netflix Content Distribution By Genre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70187-6AB0-48CF-A5B9-1C50B32C6F9C}"/>
              </a:ext>
            </a:extLst>
          </p:cNvPr>
          <p:cNvSpPr txBox="1"/>
          <p:nvPr/>
        </p:nvSpPr>
        <p:spPr>
          <a:xfrm>
            <a:off x="8931086" y="1305341"/>
            <a:ext cx="2933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top five genre by total distribution rank as: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Dramas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Comedies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Documentaries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Action &amp; Adventure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International TV Shows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* The general distribution of overall content by genre is fairly consistent amongst Netflix, Hulu, and Prime Video are fairly consistent with the outlier being Disney+ whose content is heavily weighted towards children and family based content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760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57355-A23B-4100-B915-E002D298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16" y="5205786"/>
            <a:ext cx="9184606" cy="1424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effectLst/>
              </a:rPr>
              <a:t>Has this distribution changed over recent years (i.e. is Netflix focusing increasingly on tv shows relative to movies in recent years)?</a:t>
            </a:r>
            <a:br>
              <a:rPr lang="en-US" sz="2000" dirty="0">
                <a:effectLst/>
              </a:rPr>
            </a:b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49999-40A7-407E-B13F-99F9579430EC}"/>
              </a:ext>
            </a:extLst>
          </p:cNvPr>
          <p:cNvSpPr txBox="1"/>
          <p:nvPr/>
        </p:nvSpPr>
        <p:spPr>
          <a:xfrm>
            <a:off x="2895600" y="239065"/>
            <a:ext cx="654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Netflix Movies and TV Available Each Year Since 2001 (Visualized in Raw Numbers)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19071E-AED4-4662-ACA5-55139DB031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03" y="1300263"/>
            <a:ext cx="10323009" cy="418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91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E6F2922-D1E2-4B8C-80E8-793D522D64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20" y="2487029"/>
            <a:ext cx="8520635" cy="3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3C56B-FDE7-4CAE-BAF3-F27ED6924E0D}"/>
              </a:ext>
            </a:extLst>
          </p:cNvPr>
          <p:cNvSpPr txBox="1"/>
          <p:nvPr/>
        </p:nvSpPr>
        <p:spPr>
          <a:xfrm>
            <a:off x="1921691" y="733409"/>
            <a:ext cx="80342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Netflix Content Distribution According to Age Guidance Ratings</a:t>
            </a:r>
          </a:p>
        </p:txBody>
      </p:sp>
    </p:spTree>
    <p:extLst>
      <p:ext uri="{BB962C8B-B14F-4D97-AF65-F5344CB8AC3E}">
        <p14:creationId xmlns:p14="http://schemas.microsoft.com/office/powerpoint/2010/main" val="24818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4570-CE23-42D1-9AA5-7AD5E398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MOVIES AND MONTHS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219E3443-F851-4588-981F-EE3463D26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5" y="2204664"/>
            <a:ext cx="9404723" cy="4474857"/>
          </a:xfrm>
        </p:spPr>
      </p:pic>
    </p:spTree>
    <p:extLst>
      <p:ext uri="{BB962C8B-B14F-4D97-AF65-F5344CB8AC3E}">
        <p14:creationId xmlns:p14="http://schemas.microsoft.com/office/powerpoint/2010/main" val="152385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BBDB4-8936-41C0-A767-ACD25851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412" y="1238157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800" dirty="0">
                <a:effectLst/>
              </a:rPr>
            </a:br>
            <a:endParaRPr lang="en-US" sz="3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253877-B1B6-40E3-AEF3-C0A9A5862D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" y="1114490"/>
            <a:ext cx="6704914" cy="486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DC65D-FD24-47EB-8AE1-6272D47EC073}"/>
              </a:ext>
            </a:extLst>
          </p:cNvPr>
          <p:cNvSpPr txBox="1"/>
          <p:nvPr/>
        </p:nvSpPr>
        <p:spPr>
          <a:xfrm>
            <a:off x="1828801" y="344248"/>
            <a:ext cx="739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Distribution of Netflix Original Productions By 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2CAD2-A642-41EE-86B6-DBEA758AB2AF}"/>
              </a:ext>
            </a:extLst>
          </p:cNvPr>
          <p:cNvSpPr txBox="1"/>
          <p:nvPr/>
        </p:nvSpPr>
        <p:spPr>
          <a:xfrm>
            <a:off x="8429631" y="1114490"/>
            <a:ext cx="31813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Netflix’s output of its Netflix Originals Series productions has grown significantly in recent years, but slowed in 2020 due to COVID-19 pandemic.</a:t>
            </a:r>
          </a:p>
          <a:p>
            <a:endParaRPr lang="en-US" dirty="0"/>
          </a:p>
          <a:p>
            <a:r>
              <a:rPr lang="en-US" dirty="0"/>
              <a:t>The marked increase  observe here is likely in response to increased market competition.</a:t>
            </a:r>
          </a:p>
          <a:p>
            <a:endParaRPr lang="en-US" dirty="0"/>
          </a:p>
          <a:p>
            <a:r>
              <a:rPr lang="en-US" dirty="0"/>
              <a:t>With fewer quality titles available to license, Netflix has focused more resources into producing original content, as exclusive content has grown in importance.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2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C510-8667-411E-99BD-4F1CEB87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A Comparison of Content Libraries Amongst the Major Streaming Services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E23A66F-E5B4-45F7-AA8D-A6DFCA552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924505"/>
              </p:ext>
            </p:extLst>
          </p:nvPr>
        </p:nvGraphicFramePr>
        <p:xfrm>
          <a:off x="1103313" y="2052638"/>
          <a:ext cx="89471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365649310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8365584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2246102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494683457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19877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Prime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Disney+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2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TV Shows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46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6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541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387EC33-B0F5-4B13-BA1C-C93AE2C736AD}"/>
              </a:ext>
            </a:extLst>
          </p:cNvPr>
          <p:cNvSpPr txBox="1"/>
          <p:nvPr/>
        </p:nvSpPr>
        <p:spPr>
          <a:xfrm>
            <a:off x="1103313" y="4127590"/>
            <a:ext cx="94047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Observations: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Amazon Prime Video has a substantially larger content library than its competitors with 14,498 titles of total content.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Disney+, while only having 744 titles in its content library, these titles are exclusively Disney owned intellectual properties.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Unlike the other streaming services, a substantial majority of Hulu’s content library is comprised of tv shows.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1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BFEB-9E91-4ECB-907B-F7C7EF2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0"/>
            <a:ext cx="9404723" cy="14005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Proportionality of Overall Aggregate Data Amongst Primary Streaming Services Separated by Content Type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43AF20-09A9-4594-A3AE-AEE34FE0F8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583572"/>
            <a:ext cx="8947150" cy="313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07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F21B5EDC-5485-4264-891C-5B291E539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E7ADA758-6D6A-4E4E-88F7-1B5038A0E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515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96D7C53C-B0E3-427C-B58C-BBF279079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58" y="-68957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555" y="1248697"/>
            <a:ext cx="4208206" cy="436060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- Neil Armstrong</a:t>
            </a:r>
            <a:r>
              <a:rPr lang="en-US" sz="2200" b="0" i="0">
                <a:solidFill>
                  <a:schemeClr val="tx1"/>
                </a:solidFill>
                <a:effectLst/>
                <a:latin typeface="Roboto"/>
              </a:rPr>
              <a:t> Netflix, Inc. is an American over-the-top content platform streaming service and production company headquartered in Los Gatos, California. Netflix was founded in 1997 by Reed Hastings and Marc Randolph in Scotts Valley, California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419" y="1248696"/>
            <a:ext cx="5621584" cy="4360606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6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About:</a:t>
            </a:r>
            <a:r>
              <a:rPr lang="en-US" sz="6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6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6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etflix</a:t>
            </a:r>
            <a:br>
              <a:rPr lang="en-US" sz="6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6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81DE-81D1-4E3D-9059-6519B733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vs. Quantity Amongst the Major Streaming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D4D4-94CE-49FC-8B5C-DFD58685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this analysis, we utilize IMDb Ratings and Rotten Tomatoes Scores as indicators of quality in order to categorize what can be considered </a:t>
            </a:r>
            <a:r>
              <a:rPr lang="en-US" sz="2400" i="1" dirty="0"/>
              <a:t>quality content.</a:t>
            </a:r>
          </a:p>
          <a:p>
            <a:r>
              <a:rPr lang="en-US" sz="2400" dirty="0"/>
              <a:t>Then we measure the amount of titles that satisfy certain thresholds (IMDb: 7.5, Rotten Tomatoes: 60%).</a:t>
            </a:r>
          </a:p>
          <a:p>
            <a:r>
              <a:rPr lang="en-US" sz="2400" dirty="0"/>
              <a:t>Subsequently, we are able to calculate the percentage of titles in overall content that can be consider of </a:t>
            </a:r>
            <a:r>
              <a:rPr lang="en-US" sz="2400" i="1" dirty="0"/>
              <a:t>high quality </a:t>
            </a:r>
            <a:r>
              <a:rPr lang="en-US" sz="2400" dirty="0"/>
              <a:t>for each respective platform.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92161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80A6-3DEF-4545-ABAB-3935CABD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IMDb Rating and Rotten Tomatoes Score Defined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1F4F3-F821-450F-9714-5F51E71A1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IMDb Rating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1523-2C5D-44B8-9A88-6446EDCE4E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IMDb rating we are utilizing is based on an aggregation of audience reviews.</a:t>
            </a:r>
          </a:p>
          <a:p>
            <a:r>
              <a:rPr lang="en-US" dirty="0"/>
              <a:t>The threshold we are utilizing only counts titles with a minimum rating of 7.5.</a:t>
            </a:r>
          </a:p>
          <a:p>
            <a:r>
              <a:rPr lang="en-US" dirty="0"/>
              <a:t>While this 7.5 rating is somewhat arbitrary, titles satisfying this threshold are widely considered of good quality and it is more inclusive of a variety of film genres than a more restrictive rating of 8 or 9.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56300-7246-4FF2-A2E4-770EB8589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Rotten Tomatoes Score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14DB8-3C5B-4CAE-A06F-C80C0E4D87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Rotten Tomatoes Score aggregates film reviews, but is exclusively focused on critic reviews.</a:t>
            </a:r>
          </a:p>
          <a:p>
            <a:r>
              <a:rPr lang="en-US" dirty="0"/>
              <a:t>Films that cross a certain threshold of positive reviews are considered ‘certified fresh’.</a:t>
            </a:r>
          </a:p>
          <a:p>
            <a:r>
              <a:rPr lang="en-US" dirty="0"/>
              <a:t>The ‘certified fresh’ threshold is 60%.</a:t>
            </a:r>
          </a:p>
        </p:txBody>
      </p:sp>
    </p:spTree>
    <p:extLst>
      <p:ext uri="{BB962C8B-B14F-4D97-AF65-F5344CB8AC3E}">
        <p14:creationId xmlns:p14="http://schemas.microsoft.com/office/powerpoint/2010/main" val="319859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F8D2-10A8-4F86-A8DC-B563DEFC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66" y="18059"/>
            <a:ext cx="9230984" cy="131487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 Positive Correlation between IMDb Rating and Rotten Tomatoes Score</a:t>
            </a:r>
            <a:br>
              <a:rPr lang="en-US" sz="2000" dirty="0">
                <a:effectLst/>
              </a:rPr>
            </a:br>
            <a:endParaRPr lang="en-US" sz="20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770ED13-1239-4881-BC89-BC55E5DBCA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506" y="1524457"/>
            <a:ext cx="7580952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43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2C30-2CD3-4DD8-8786-2C559219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High Quality Movies on Streaming Services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546BB7-E157-4A67-AC24-8B1FBC44D4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91" y="2052638"/>
            <a:ext cx="8366794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676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FDD-5814-4D66-9868-B963CE3E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High Quality TV Shows on Streaming Services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60DBFA-2952-4F4F-BEBF-519785582A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327" y="2052638"/>
            <a:ext cx="5869121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86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551F-DB9F-4AC3-AE30-6002FDB21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875" y="415829"/>
            <a:ext cx="8825658" cy="3329581"/>
          </a:xfrm>
        </p:spPr>
        <p:txBody>
          <a:bodyPr/>
          <a:lstStyle/>
          <a:p>
            <a:pPr algn="ctr"/>
            <a:r>
              <a:rPr lang="en-US" sz="5400" dirty="0"/>
              <a:t>Netflix in the Age of the Streaming Wars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A7B4C7E-6328-4CE4-B9A9-6D4140600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4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DBDA-8E6A-42A4-806E-638A539C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454B07-8DB9-4250-8F46-3178D83F14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Objectives:</a:t>
            </a:r>
            <a:endParaRPr lang="en-US" sz="3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exploratory data analysis utilizing datasets comprising the Netflix content library, in addition to its primary competitors with attention to features such as: 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type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Genre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 origin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Release date (Films)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added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guidance ratings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IMDb and Rotten Tomatoes Ratings (quality of content indicators)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 Original productions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BF51C-858A-46E7-8810-C4CA7F336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Visualize summary data analysis.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observed trends and changes in the composition of Netflix content over time.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 potential explanations for observed data results.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comparative analysis of Netflix content with that of its primary market competitors: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 Prime Video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Hulu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Disney+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2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2E7B6-1D86-4956-9924-71B990D2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2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Datasets</a:t>
            </a:r>
            <a:endParaRPr lang="en-US" sz="4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1772-B990-4AD7-BFF2-01ECD085F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8482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Netflix Data: netflix_titles.csv retrieved from </a:t>
            </a:r>
            <a:r>
              <a:rPr lang="en-US" dirty="0">
                <a:effectLst/>
                <a:hlinkClick r:id="rId7"/>
              </a:rPr>
              <a:t>https://www.kaggle.com/shivamb/netflix-shows</a:t>
            </a:r>
            <a:endParaRPr lang="en-US" dirty="0">
              <a:effectLst/>
            </a:endParaRPr>
          </a:p>
          <a:p>
            <a:endParaRPr lang="en-US" dirty="0"/>
          </a:p>
          <a:p>
            <a:pPr marL="0" indent="0"/>
            <a:r>
              <a:rPr lang="en-US" dirty="0">
                <a:effectLst/>
              </a:rPr>
              <a:t>Netflix Data: MoviesOnStreamingPlatforms_updated.csv retrieved from </a:t>
            </a:r>
            <a:r>
              <a:rPr lang="en-US" dirty="0">
                <a:effectLst/>
                <a:hlinkClick r:id="rId7"/>
              </a:rPr>
              <a:t>https://www.kaggle.com/shivamb/netflix-shows</a:t>
            </a:r>
            <a:endParaRPr lang="en-US" dirty="0">
              <a:effectLst/>
            </a:endParaRP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>
                <a:effectLst/>
              </a:rPr>
              <a:t>Netflix Data: tv_shows.csv retrieved from </a:t>
            </a:r>
            <a:r>
              <a:rPr lang="en-US" dirty="0">
                <a:effectLst/>
                <a:hlinkClick r:id="rId7"/>
              </a:rPr>
              <a:t>https://www.kaggle.com/shivamb/netflix-shows</a:t>
            </a:r>
            <a:endParaRPr lang="en-US" dirty="0">
              <a:effectLst/>
            </a:endParaRP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8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F11F4B47-B31E-4311-B57B-81B0EE7AB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1"/>
            <a:ext cx="11095955" cy="3204707"/>
          </a:xfrm>
          <a:prstGeom prst="rect">
            <a:avLst/>
          </a:prstGeom>
          <a:effectLst/>
        </p:spPr>
      </p:pic>
      <p:sp>
        <p:nvSpPr>
          <p:cNvPr id="38" name="Rectangle 24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26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32296-962A-44D2-ABAE-FB1E74BC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Netflix Data: netflix_titles.csv retrieved from </a:t>
            </a:r>
            <a:r>
              <a:rPr lang="en-US" sz="2900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  <a:hlinkClick r:id="rId7"/>
              </a:rPr>
              <a:t>https://www.kaggle.com/shivamb/netflix-shows</a:t>
            </a:r>
            <a:endParaRPr lang="en-US" sz="29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35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9D802-34A9-4AAD-87CB-E28A6294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Netflix Data: MoviesOnStreamingPlatforms_updated.csv retrieved from </a:t>
            </a:r>
            <a:r>
              <a:rPr lang="en-US" sz="20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https://www.kaggle.com/shivamb/netflix-shows</a:t>
            </a:r>
            <a:br>
              <a:rPr lang="en-US" sz="20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CBF7D48-4C55-4189-AC88-8E9084D8F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0" y="2682240"/>
            <a:ext cx="11014750" cy="36779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41305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C9CF-277B-471A-BE7A-86377BBE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</a:rPr>
              <a:t>Netflix Data: tv_shows.csv retrieved from </a:t>
            </a:r>
            <a:r>
              <a:rPr lang="en-US" sz="2800" dirty="0">
                <a:effectLst/>
                <a:hlinkClick r:id="rId2"/>
              </a:rPr>
              <a:t>https://www.kaggle.com/shivamb/netflix-shows</a:t>
            </a:r>
            <a:br>
              <a:rPr lang="en-US" sz="2800" dirty="0">
                <a:effectLst/>
              </a:rPr>
            </a:br>
            <a:endParaRPr lang="en-US" sz="2800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8617AE2-C0BD-4FA7-86D5-1B82E0A96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3" y="2038772"/>
            <a:ext cx="11020214" cy="3725335"/>
          </a:xfrm>
        </p:spPr>
      </p:pic>
    </p:spTree>
    <p:extLst>
      <p:ext uri="{BB962C8B-B14F-4D97-AF65-F5344CB8AC3E}">
        <p14:creationId xmlns:p14="http://schemas.microsoft.com/office/powerpoint/2010/main" val="278273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54FA-A224-4765-95AC-7B220F35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Describe TV AND MOVIES BY IMDB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0A74E-A022-436F-930A-CB7B2AA74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dirty="0"/>
              <a:t>Tv Shows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8BB3D-D8E0-442F-AFAF-8574138B7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71191" y="1905000"/>
            <a:ext cx="2779643" cy="576262"/>
          </a:xfrm>
        </p:spPr>
        <p:txBody>
          <a:bodyPr/>
          <a:lstStyle/>
          <a:p>
            <a:pPr algn="ctr"/>
            <a:r>
              <a:rPr lang="en-US" dirty="0"/>
              <a:t>MOVIES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6D8BEF1-7EAB-4B99-BAF4-DBD300E9D6F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13842912"/>
              </p:ext>
            </p:extLst>
          </p:nvPr>
        </p:nvGraphicFramePr>
        <p:xfrm>
          <a:off x="7139166" y="2514599"/>
          <a:ext cx="346689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448">
                  <a:extLst>
                    <a:ext uri="{9D8B030D-6E8A-4147-A177-3AD203B41FA5}">
                      <a16:colId xmlns:a16="http://schemas.microsoft.com/office/drawing/2014/main" val="1050373796"/>
                    </a:ext>
                  </a:extLst>
                </a:gridCol>
                <a:gridCol w="1733448">
                  <a:extLst>
                    <a:ext uri="{9D8B030D-6E8A-4147-A177-3AD203B41FA5}">
                      <a16:colId xmlns:a16="http://schemas.microsoft.com/office/drawing/2014/main" val="3189121681"/>
                    </a:ext>
                  </a:extLst>
                </a:gridCol>
              </a:tblGrid>
              <a:tr h="5266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count mean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16173.000000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881249"/>
                  </a:ext>
                </a:extLst>
              </a:tr>
              <a:tr h="3009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5.902751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255224"/>
                  </a:ext>
                </a:extLst>
              </a:tr>
              <a:tr h="5266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std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1.347867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77793"/>
                  </a:ext>
                </a:extLst>
              </a:tr>
              <a:tr h="5266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min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214062"/>
                  </a:ext>
                </a:extLst>
              </a:tr>
              <a:tr h="5266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25%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5.100000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789084"/>
                  </a:ext>
                </a:extLst>
              </a:tr>
              <a:tr h="5266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75%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6.100000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5138"/>
                  </a:ext>
                </a:extLst>
              </a:tr>
              <a:tr h="5266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max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9.300000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374768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4CC9D9A-F1B3-449A-AA01-C12E5D9512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7288900"/>
              </p:ext>
            </p:extLst>
          </p:nvPr>
        </p:nvGraphicFramePr>
        <p:xfrm>
          <a:off x="1103313" y="2581835"/>
          <a:ext cx="4001680" cy="4053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840">
                  <a:extLst>
                    <a:ext uri="{9D8B030D-6E8A-4147-A177-3AD203B41FA5}">
                      <a16:colId xmlns:a16="http://schemas.microsoft.com/office/drawing/2014/main" val="1957883781"/>
                    </a:ext>
                  </a:extLst>
                </a:gridCol>
                <a:gridCol w="2000840">
                  <a:extLst>
                    <a:ext uri="{9D8B030D-6E8A-4147-A177-3AD203B41FA5}">
                      <a16:colId xmlns:a16="http://schemas.microsoft.com/office/drawing/2014/main" val="2109784588"/>
                    </a:ext>
                  </a:extLst>
                </a:gridCol>
              </a:tblGrid>
              <a:tr h="8661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4450.000000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86185"/>
                  </a:ext>
                </a:extLst>
              </a:tr>
              <a:tr h="501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7.113258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16879"/>
                  </a:ext>
                </a:extLst>
              </a:tr>
              <a:tr h="6782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1.132060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91953"/>
                  </a:ext>
                </a:extLst>
              </a:tr>
              <a:tr h="501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538433"/>
                  </a:ext>
                </a:extLst>
              </a:tr>
              <a:tr h="501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6.600000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284292"/>
                  </a:ext>
                </a:extLst>
              </a:tr>
              <a:tr h="501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163545"/>
                  </a:ext>
                </a:extLst>
              </a:tr>
              <a:tr h="501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9.600000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779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49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992</Words>
  <Application>Microsoft Office PowerPoint</Application>
  <PresentationFormat>Widescreen</PresentationFormat>
  <Paragraphs>144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Roboto</vt:lpstr>
      <vt:lpstr>Wingdings</vt:lpstr>
      <vt:lpstr>Wingdings 3</vt:lpstr>
      <vt:lpstr>Ion</vt:lpstr>
      <vt:lpstr>PowerPoint Presentation</vt:lpstr>
      <vt:lpstr>About: Netflix </vt:lpstr>
      <vt:lpstr>Netflix in the Age of the Streaming Wars</vt:lpstr>
      <vt:lpstr>Objectives</vt:lpstr>
      <vt:lpstr>Datasets</vt:lpstr>
      <vt:lpstr>Netflix Data: netflix_titles.csv retrieved from https://www.kaggle.com/shivamb/netflix-shows</vt:lpstr>
      <vt:lpstr>Netflix Data: MoviesOnStreamingPlatforms_updated.csv retrieved from https://www.kaggle.com/shivamb/netflix-shows </vt:lpstr>
      <vt:lpstr>Netflix Data: tv_shows.csv retrieved from https://www.kaggle.com/shivamb/netflix-shows </vt:lpstr>
      <vt:lpstr>Describe TV AND MOVIES BY IMDB</vt:lpstr>
      <vt:lpstr>Total Number of Titles by Principal Country</vt:lpstr>
      <vt:lpstr> </vt:lpstr>
      <vt:lpstr> </vt:lpstr>
      <vt:lpstr>Netflix Content Distribution By Genre</vt:lpstr>
      <vt:lpstr>Has this distribution changed over recent years (i.e. is Netflix focusing increasingly on tv shows relative to movies in recent years)? </vt:lpstr>
      <vt:lpstr>PowerPoint Presentation</vt:lpstr>
      <vt:lpstr>MOVIES AND MONTHS</vt:lpstr>
      <vt:lpstr> </vt:lpstr>
      <vt:lpstr>A Comparison of Content Libraries Amongst the Major Streaming Services</vt:lpstr>
      <vt:lpstr>Proportionality of Overall Aggregate Data Amongst Primary Streaming Services Separated by Content Type</vt:lpstr>
      <vt:lpstr>Quality vs. Quantity Amongst the Major Streaming Services</vt:lpstr>
      <vt:lpstr>IMDb Rating and Rotten Tomatoes Score Defined</vt:lpstr>
      <vt:lpstr>A Positive Correlation between IMDb Rating and Rotten Tomatoes Score </vt:lpstr>
      <vt:lpstr>High Quality Movies on Streaming Services  </vt:lpstr>
      <vt:lpstr>High Quality TV Shows on Streaming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mohamed</dc:creator>
  <cp:lastModifiedBy>Mike</cp:lastModifiedBy>
  <cp:revision>38</cp:revision>
  <dcterms:created xsi:type="dcterms:W3CDTF">2021-02-02T02:01:05Z</dcterms:created>
  <dcterms:modified xsi:type="dcterms:W3CDTF">2021-02-03T23:18:10Z</dcterms:modified>
</cp:coreProperties>
</file>