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8" r:id="rId3"/>
    <p:sldId id="257" r:id="rId4"/>
    <p:sldId id="258" r:id="rId5"/>
    <p:sldId id="269" r:id="rId6"/>
    <p:sldId id="260" r:id="rId7"/>
    <p:sldId id="273" r:id="rId8"/>
    <p:sldId id="261" r:id="rId9"/>
    <p:sldId id="263" r:id="rId10"/>
    <p:sldId id="266" r:id="rId11"/>
    <p:sldId id="265" r:id="rId12"/>
    <p:sldId id="270" r:id="rId13"/>
    <p:sldId id="271" r:id="rId14"/>
    <p:sldId id="274" r:id="rId15"/>
    <p:sldId id="275" r:id="rId16"/>
    <p:sldId id="267" r:id="rId17"/>
    <p:sldId id="27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7D1B2-26DF-4DC0-8349-F9020A4F1084}" v="19" dt="2022-03-15T06:54:37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7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olář" userId="7c9a021b-c25d-40b6-be7d-c4fc0367b5ba" providerId="ADAL" clId="{D727D1B2-26DF-4DC0-8349-F9020A4F1084}"/>
    <pc:docChg chg="undo custSel addSld delSld modSld">
      <pc:chgData name="Daniel Kolář" userId="7c9a021b-c25d-40b6-be7d-c4fc0367b5ba" providerId="ADAL" clId="{D727D1B2-26DF-4DC0-8349-F9020A4F1084}" dt="2022-03-15T06:54:37.262" v="557" actId="20577"/>
      <pc:docMkLst>
        <pc:docMk/>
      </pc:docMkLst>
      <pc:sldChg chg="modAnim">
        <pc:chgData name="Daniel Kolář" userId="7c9a021b-c25d-40b6-be7d-c4fc0367b5ba" providerId="ADAL" clId="{D727D1B2-26DF-4DC0-8349-F9020A4F1084}" dt="2022-03-14T16:05:34.236" v="27"/>
        <pc:sldMkLst>
          <pc:docMk/>
          <pc:sldMk cId="1145418155" sldId="260"/>
        </pc:sldMkLst>
      </pc:sldChg>
      <pc:sldChg chg="modSp mod modAnim">
        <pc:chgData name="Daniel Kolář" userId="7c9a021b-c25d-40b6-be7d-c4fc0367b5ba" providerId="ADAL" clId="{D727D1B2-26DF-4DC0-8349-F9020A4F1084}" dt="2022-03-15T06:50:57.806" v="551"/>
        <pc:sldMkLst>
          <pc:docMk/>
          <pc:sldMk cId="1128832577" sldId="261"/>
        </pc:sldMkLst>
        <pc:spChg chg="mod">
          <ac:chgData name="Daniel Kolář" userId="7c9a021b-c25d-40b6-be7d-c4fc0367b5ba" providerId="ADAL" clId="{D727D1B2-26DF-4DC0-8349-F9020A4F1084}" dt="2022-03-14T16:08:38.321" v="289" actId="20577"/>
          <ac:spMkLst>
            <pc:docMk/>
            <pc:sldMk cId="1128832577" sldId="261"/>
            <ac:spMk id="5" creationId="{00000000-0000-0000-0000-000000000000}"/>
          </ac:spMkLst>
        </pc:spChg>
      </pc:sldChg>
      <pc:sldChg chg="modSp mod">
        <pc:chgData name="Daniel Kolář" userId="7c9a021b-c25d-40b6-be7d-c4fc0367b5ba" providerId="ADAL" clId="{D727D1B2-26DF-4DC0-8349-F9020A4F1084}" dt="2022-03-14T15:50:38.243" v="22" actId="27636"/>
        <pc:sldMkLst>
          <pc:docMk/>
          <pc:sldMk cId="3134514840" sldId="264"/>
        </pc:sldMkLst>
        <pc:spChg chg="mod">
          <ac:chgData name="Daniel Kolář" userId="7c9a021b-c25d-40b6-be7d-c4fc0367b5ba" providerId="ADAL" clId="{D727D1B2-26DF-4DC0-8349-F9020A4F1084}" dt="2022-03-14T15:50:38.243" v="22" actId="27636"/>
          <ac:spMkLst>
            <pc:docMk/>
            <pc:sldMk cId="3134514840" sldId="264"/>
            <ac:spMk id="5" creationId="{00000000-0000-0000-0000-000000000000}"/>
          </ac:spMkLst>
        </pc:spChg>
      </pc:sldChg>
      <pc:sldChg chg="modSp add mod">
        <pc:chgData name="Daniel Kolář" userId="7c9a021b-c25d-40b6-be7d-c4fc0367b5ba" providerId="ADAL" clId="{D727D1B2-26DF-4DC0-8349-F9020A4F1084}" dt="2022-03-14T16:10:53.725" v="316" actId="5793"/>
        <pc:sldMkLst>
          <pc:docMk/>
          <pc:sldMk cId="722264434" sldId="267"/>
        </pc:sldMkLst>
        <pc:spChg chg="mod">
          <ac:chgData name="Daniel Kolář" userId="7c9a021b-c25d-40b6-be7d-c4fc0367b5ba" providerId="ADAL" clId="{D727D1B2-26DF-4DC0-8349-F9020A4F1084}" dt="2022-03-14T16:10:53.725" v="316" actId="5793"/>
          <ac:spMkLst>
            <pc:docMk/>
            <pc:sldMk cId="722264434" sldId="267"/>
            <ac:spMk id="6" creationId="{00000000-0000-0000-0000-000000000000}"/>
          </ac:spMkLst>
        </pc:spChg>
      </pc:sldChg>
      <pc:sldChg chg="modSp mod">
        <pc:chgData name="Daniel Kolář" userId="7c9a021b-c25d-40b6-be7d-c4fc0367b5ba" providerId="ADAL" clId="{D727D1B2-26DF-4DC0-8349-F9020A4F1084}" dt="2022-03-15T06:29:47.130" v="548" actId="20577"/>
        <pc:sldMkLst>
          <pc:docMk/>
          <pc:sldMk cId="4021690489" sldId="268"/>
        </pc:sldMkLst>
        <pc:spChg chg="mod">
          <ac:chgData name="Daniel Kolář" userId="7c9a021b-c25d-40b6-be7d-c4fc0367b5ba" providerId="ADAL" clId="{D727D1B2-26DF-4DC0-8349-F9020A4F1084}" dt="2022-03-15T06:29:47.130" v="548" actId="20577"/>
          <ac:spMkLst>
            <pc:docMk/>
            <pc:sldMk cId="4021690489" sldId="268"/>
            <ac:spMk id="5" creationId="{00000000-0000-0000-0000-000000000000}"/>
          </ac:spMkLst>
        </pc:spChg>
      </pc:sldChg>
      <pc:sldChg chg="modSp mod">
        <pc:chgData name="Daniel Kolář" userId="7c9a021b-c25d-40b6-be7d-c4fc0367b5ba" providerId="ADAL" clId="{D727D1B2-26DF-4DC0-8349-F9020A4F1084}" dt="2022-03-15T06:54:37.262" v="557" actId="20577"/>
        <pc:sldMkLst>
          <pc:docMk/>
          <pc:sldMk cId="3666400098" sldId="271"/>
        </pc:sldMkLst>
        <pc:spChg chg="mod">
          <ac:chgData name="Daniel Kolář" userId="7c9a021b-c25d-40b6-be7d-c4fc0367b5ba" providerId="ADAL" clId="{D727D1B2-26DF-4DC0-8349-F9020A4F1084}" dt="2022-03-15T06:54:37.262" v="557" actId="20577"/>
          <ac:spMkLst>
            <pc:docMk/>
            <pc:sldMk cId="3666400098" sldId="271"/>
            <ac:spMk id="5" creationId="{00000000-0000-0000-0000-000000000000}"/>
          </ac:spMkLst>
        </pc:spChg>
      </pc:sldChg>
      <pc:sldChg chg="del">
        <pc:chgData name="Daniel Kolář" userId="7c9a021b-c25d-40b6-be7d-c4fc0367b5ba" providerId="ADAL" clId="{D727D1B2-26DF-4DC0-8349-F9020A4F1084}" dt="2022-03-14T15:50:45.778" v="23" actId="47"/>
        <pc:sldMkLst>
          <pc:docMk/>
          <pc:sldMk cId="101458157" sldId="272"/>
        </pc:sldMkLst>
      </pc:sldChg>
      <pc:sldChg chg="modSp mod">
        <pc:chgData name="Daniel Kolář" userId="7c9a021b-c25d-40b6-be7d-c4fc0367b5ba" providerId="ADAL" clId="{D727D1B2-26DF-4DC0-8349-F9020A4F1084}" dt="2022-03-14T16:07:25.935" v="110" actId="15"/>
        <pc:sldMkLst>
          <pc:docMk/>
          <pc:sldMk cId="841993453" sldId="273"/>
        </pc:sldMkLst>
        <pc:spChg chg="mod">
          <ac:chgData name="Daniel Kolář" userId="7c9a021b-c25d-40b6-be7d-c4fc0367b5ba" providerId="ADAL" clId="{D727D1B2-26DF-4DC0-8349-F9020A4F1084}" dt="2022-03-14T16:07:25.935" v="110" actId="15"/>
          <ac:spMkLst>
            <pc:docMk/>
            <pc:sldMk cId="841993453" sldId="273"/>
            <ac:spMk id="3" creationId="{00000000-0000-0000-0000-000000000000}"/>
          </ac:spMkLst>
        </pc:spChg>
      </pc:sldChg>
      <pc:sldChg chg="add">
        <pc:chgData name="Daniel Kolář" userId="7c9a021b-c25d-40b6-be7d-c4fc0367b5ba" providerId="ADAL" clId="{D727D1B2-26DF-4DC0-8349-F9020A4F1084}" dt="2022-03-14T15:52:33.792" v="24"/>
        <pc:sldMkLst>
          <pc:docMk/>
          <pc:sldMk cId="787128668" sldId="274"/>
        </pc:sldMkLst>
      </pc:sldChg>
      <pc:sldChg chg="add">
        <pc:chgData name="Daniel Kolář" userId="7c9a021b-c25d-40b6-be7d-c4fc0367b5ba" providerId="ADAL" clId="{D727D1B2-26DF-4DC0-8349-F9020A4F1084}" dt="2022-03-14T15:52:33.792" v="24"/>
        <pc:sldMkLst>
          <pc:docMk/>
          <pc:sldMk cId="2277021365" sldId="275"/>
        </pc:sldMkLst>
      </pc:sldChg>
      <pc:sldChg chg="modSp add mod modAnim">
        <pc:chgData name="Daniel Kolář" userId="7c9a021b-c25d-40b6-be7d-c4fc0367b5ba" providerId="ADAL" clId="{D727D1B2-26DF-4DC0-8349-F9020A4F1084}" dt="2022-03-14T16:15:07.331" v="501" actId="20577"/>
        <pc:sldMkLst>
          <pc:docMk/>
          <pc:sldMk cId="12459617" sldId="276"/>
        </pc:sldMkLst>
        <pc:spChg chg="mod">
          <ac:chgData name="Daniel Kolář" userId="7c9a021b-c25d-40b6-be7d-c4fc0367b5ba" providerId="ADAL" clId="{D727D1B2-26DF-4DC0-8349-F9020A4F1084}" dt="2022-03-14T16:15:07.331" v="501" actId="20577"/>
          <ac:spMkLst>
            <pc:docMk/>
            <pc:sldMk cId="12459617" sldId="27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172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8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8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98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70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27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479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593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21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174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6CD5E68-44B2-4883-BC80-2900EAED0B07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97AD89B-56CE-4013-BC8D-EA45BB9B82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02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briel-zucman.eu/files/TWZ2020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-Kolar/CBCR/blob/main/CBCR_Seminar_.ipynb" TargetMode="External"/><Relationship Id="rId2" Type="http://schemas.openxmlformats.org/officeDocument/2006/relationships/hyperlink" Target="https://www.irs.gov/statistics/soi-tax-stats-country-by-country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-Kolar/CBCR/blob/main/irs_cbcr.cs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.europa.eu/taxation_customs/sites/taxation/files/com_2016_683_en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CORPORATE TAXATION I</a:t>
            </a:r>
            <a:br>
              <a:rPr lang="cs-CZ" dirty="0"/>
            </a:br>
            <a:r>
              <a:rPr lang="cs-CZ" dirty="0" err="1"/>
              <a:t>seminar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JEM203 - Public </a:t>
            </a:r>
            <a:r>
              <a:rPr lang="cs-CZ" dirty="0" err="1"/>
              <a:t>Economics</a:t>
            </a:r>
            <a:r>
              <a:rPr lang="cs-CZ" dirty="0"/>
              <a:t> - IES</a:t>
            </a:r>
          </a:p>
          <a:p>
            <a:r>
              <a:rPr lang="cs-CZ" dirty="0"/>
              <a:t>Daniel Kolář</a:t>
            </a:r>
          </a:p>
          <a:p>
            <a:r>
              <a:rPr lang="cs-CZ" dirty="0"/>
              <a:t>daniel.kolar@fsv.cuni.cz</a:t>
            </a:r>
          </a:p>
        </p:txBody>
      </p:sp>
    </p:spTree>
    <p:extLst>
      <p:ext uri="{BB962C8B-B14F-4D97-AF65-F5344CB8AC3E}">
        <p14:creationId xmlns:p14="http://schemas.microsoft.com/office/powerpoint/2010/main" val="129903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097280" y="253192"/>
            <a:ext cx="10058400" cy="145075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ORBIS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1097280" y="2268767"/>
            <a:ext cx="5523328" cy="4070487"/>
          </a:xfrm>
        </p:spPr>
        <p:txBody>
          <a:bodyPr>
            <a:normAutofit/>
          </a:bodyPr>
          <a:lstStyle/>
          <a:p>
            <a:r>
              <a:rPr lang="cs-CZ" sz="2000" dirty="0"/>
              <a:t>Database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accounting</a:t>
            </a:r>
            <a:r>
              <a:rPr lang="cs-CZ" sz="2000" dirty="0"/>
              <a:t> </a:t>
            </a:r>
            <a:r>
              <a:rPr lang="cs-CZ" sz="2000" dirty="0" err="1"/>
              <a:t>micro</a:t>
            </a:r>
            <a:r>
              <a:rPr lang="cs-CZ" sz="2000" dirty="0"/>
              <a:t>-data </a:t>
            </a:r>
            <a:r>
              <a:rPr lang="cs-CZ" sz="2000" dirty="0" err="1"/>
              <a:t>collected</a:t>
            </a:r>
            <a:r>
              <a:rPr lang="cs-CZ" sz="2000" dirty="0"/>
              <a:t> by </a:t>
            </a:r>
            <a:r>
              <a:rPr lang="cs-CZ" sz="2000" dirty="0" err="1"/>
              <a:t>Bureau</a:t>
            </a:r>
            <a:r>
              <a:rPr lang="cs-CZ" sz="2000" dirty="0"/>
              <a:t> van </a:t>
            </a:r>
            <a:r>
              <a:rPr lang="cs-CZ" sz="2000" dirty="0" err="1"/>
              <a:t>Dijk</a:t>
            </a:r>
            <a:endParaRPr lang="cs-CZ" sz="2000" dirty="0"/>
          </a:p>
          <a:p>
            <a:r>
              <a:rPr lang="cs-CZ" sz="2000" dirty="0" err="1"/>
              <a:t>Uses</a:t>
            </a:r>
            <a:r>
              <a:rPr lang="cs-CZ" sz="2000" dirty="0"/>
              <a:t> data </a:t>
            </a:r>
            <a:r>
              <a:rPr lang="cs-CZ" sz="2000" dirty="0" err="1"/>
              <a:t>from</a:t>
            </a:r>
            <a:r>
              <a:rPr lang="cs-CZ" sz="2000" dirty="0"/>
              <a:t> public business </a:t>
            </a:r>
            <a:r>
              <a:rPr lang="cs-CZ" sz="2000" dirty="0" err="1"/>
              <a:t>registries</a:t>
            </a:r>
            <a:endParaRPr lang="cs-CZ" sz="2000" dirty="0"/>
          </a:p>
          <a:p>
            <a:pPr lvl="1"/>
            <a:r>
              <a:rPr lang="cs-CZ" sz="1800" dirty="0" err="1"/>
              <a:t>Problem</a:t>
            </a:r>
            <a:r>
              <a:rPr lang="cs-CZ" sz="1800" dirty="0"/>
              <a:t>: </a:t>
            </a:r>
            <a:r>
              <a:rPr lang="cs-CZ" sz="1800" dirty="0" err="1"/>
              <a:t>Their</a:t>
            </a:r>
            <a:r>
              <a:rPr lang="cs-CZ" sz="1800" dirty="0"/>
              <a:t> </a:t>
            </a:r>
            <a:r>
              <a:rPr lang="cs-CZ" sz="1800" dirty="0" err="1"/>
              <a:t>quality</a:t>
            </a:r>
            <a:r>
              <a:rPr lang="cs-CZ" sz="1800" dirty="0"/>
              <a:t> </a:t>
            </a:r>
            <a:r>
              <a:rPr lang="cs-CZ" sz="1800" dirty="0" err="1"/>
              <a:t>varies</a:t>
            </a:r>
            <a:r>
              <a:rPr lang="cs-CZ" sz="1800" dirty="0"/>
              <a:t> </a:t>
            </a:r>
            <a:r>
              <a:rPr lang="cs-CZ" sz="1800" dirty="0" err="1"/>
              <a:t>from</a:t>
            </a:r>
            <a:r>
              <a:rPr lang="cs-CZ" sz="1800" dirty="0"/>
              <a:t> country to country</a:t>
            </a:r>
          </a:p>
          <a:p>
            <a:pPr lvl="2"/>
            <a:r>
              <a:rPr lang="cs-CZ" sz="1800" dirty="0"/>
              <a:t>France: </a:t>
            </a:r>
            <a:r>
              <a:rPr lang="cs-CZ" sz="1800" dirty="0" err="1"/>
              <a:t>good</a:t>
            </a:r>
            <a:r>
              <a:rPr lang="cs-CZ" sz="1800" dirty="0"/>
              <a:t> </a:t>
            </a:r>
            <a:r>
              <a:rPr lang="cs-CZ" sz="1800" dirty="0" err="1"/>
              <a:t>coverage</a:t>
            </a:r>
            <a:endParaRPr lang="cs-CZ" sz="1800" dirty="0"/>
          </a:p>
          <a:p>
            <a:pPr lvl="2"/>
            <a:r>
              <a:rPr lang="cs-CZ" sz="1800" dirty="0" err="1"/>
              <a:t>Bermudas</a:t>
            </a:r>
            <a:r>
              <a:rPr lang="cs-CZ" sz="1800" dirty="0"/>
              <a:t>: no such registry </a:t>
            </a:r>
            <a:r>
              <a:rPr lang="cs-CZ" sz="1800" dirty="0" err="1"/>
              <a:t>exists</a:t>
            </a:r>
            <a:endParaRPr lang="cs-CZ" sz="1800" dirty="0"/>
          </a:p>
          <a:p>
            <a:pPr lvl="2"/>
            <a:r>
              <a:rPr lang="cs-CZ" sz="1800" dirty="0"/>
              <a:t>US, </a:t>
            </a:r>
            <a:r>
              <a:rPr lang="cs-CZ" sz="1800" dirty="0" err="1"/>
              <a:t>Ireland</a:t>
            </a:r>
            <a:r>
              <a:rPr lang="cs-CZ" sz="1800" dirty="0"/>
              <a:t>: </a:t>
            </a:r>
            <a:r>
              <a:rPr lang="cs-CZ" sz="1800" dirty="0" err="1"/>
              <a:t>contains</a:t>
            </a:r>
            <a:r>
              <a:rPr lang="cs-CZ" sz="1800" dirty="0"/>
              <a:t> no </a:t>
            </a:r>
            <a:r>
              <a:rPr lang="cs-CZ" sz="1800" dirty="0" err="1"/>
              <a:t>income</a:t>
            </a:r>
            <a:r>
              <a:rPr lang="cs-CZ" sz="1800" dirty="0"/>
              <a:t> </a:t>
            </a:r>
            <a:r>
              <a:rPr lang="cs-CZ" sz="1800" dirty="0" err="1"/>
              <a:t>information</a:t>
            </a:r>
            <a:endParaRPr lang="cs-CZ" sz="1800" dirty="0"/>
          </a:p>
          <a:p>
            <a:pPr lvl="0">
              <a:buClr>
                <a:srgbClr val="9BAFB5"/>
              </a:buClr>
              <a:buFont typeface="Wingdings" panose="05000000000000000000" pitchFamily="2" charset="2"/>
              <a:buChar char="Ø"/>
            </a:pP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Orbis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useful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for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consolidated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data, but many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subsidiaries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are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missing</a:t>
            </a:r>
            <a:endParaRPr lang="cs-CZ" sz="18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46" y="2409444"/>
            <a:ext cx="5584156" cy="3593876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9423293" y="601907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source: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  <a:hlinkClick r:id="rId3"/>
              </a:rPr>
              <a:t>Torslov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  <a:hlinkClick r:id="rId3"/>
              </a:rPr>
              <a:t> et al (2020)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257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097280" y="244400"/>
            <a:ext cx="10058400" cy="145075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country-by-country reporting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305694" y="2053593"/>
            <a:ext cx="4470009" cy="4070487"/>
          </a:xfrm>
        </p:spPr>
        <p:txBody>
          <a:bodyPr>
            <a:normAutofit/>
          </a:bodyPr>
          <a:lstStyle/>
          <a:p>
            <a:r>
              <a:rPr lang="en-US" dirty="0"/>
              <a:t>OECD Base Erosion and Profit Shifting (BEPS) </a:t>
            </a:r>
            <a:endParaRPr lang="cs-CZ" dirty="0"/>
          </a:p>
          <a:p>
            <a:pPr lvl="1"/>
            <a:r>
              <a:rPr lang="cs-CZ" dirty="0"/>
              <a:t>2015 OECD </a:t>
            </a:r>
            <a:r>
              <a:rPr lang="cs-CZ" dirty="0" err="1"/>
              <a:t>initiative</a:t>
            </a:r>
            <a:r>
              <a:rPr lang="cs-CZ" dirty="0"/>
              <a:t> to </a:t>
            </a:r>
            <a:r>
              <a:rPr lang="cs-CZ" dirty="0" err="1"/>
              <a:t>fight</a:t>
            </a:r>
            <a:r>
              <a:rPr lang="cs-CZ" dirty="0"/>
              <a:t> tax </a:t>
            </a:r>
            <a:r>
              <a:rPr lang="cs-CZ" dirty="0" err="1"/>
              <a:t>evasion</a:t>
            </a:r>
            <a:r>
              <a:rPr lang="cs-CZ" dirty="0"/>
              <a:t> </a:t>
            </a:r>
          </a:p>
          <a:p>
            <a:pPr lvl="1"/>
            <a:r>
              <a:rPr lang="en-US" dirty="0"/>
              <a:t>Action 13 </a:t>
            </a:r>
            <a:r>
              <a:rPr lang="cs-CZ" dirty="0"/>
              <a:t>r</a:t>
            </a:r>
            <a:r>
              <a:rPr lang="en-US" dirty="0" err="1"/>
              <a:t>equires</a:t>
            </a:r>
            <a:r>
              <a:rPr lang="en-US" dirty="0"/>
              <a:t> all </a:t>
            </a:r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MNCs</a:t>
            </a:r>
            <a:r>
              <a:rPr lang="en-US" dirty="0"/>
              <a:t> to report</a:t>
            </a:r>
            <a:r>
              <a:rPr lang="cs-CZ" dirty="0"/>
              <a:t> </a:t>
            </a:r>
            <a:r>
              <a:rPr lang="cs-CZ" b="1" dirty="0"/>
              <a:t>to tax </a:t>
            </a:r>
            <a:r>
              <a:rPr lang="cs-CZ" b="1" dirty="0" err="1"/>
              <a:t>authorities</a:t>
            </a:r>
            <a:r>
              <a:rPr lang="cs-CZ" b="1" dirty="0"/>
              <a:t> </a:t>
            </a:r>
            <a:r>
              <a:rPr lang="cs-CZ" dirty="0"/>
              <a:t>basic </a:t>
            </a:r>
            <a:r>
              <a:rPr lang="cs-CZ" dirty="0" err="1"/>
              <a:t>accounting</a:t>
            </a:r>
            <a:r>
              <a:rPr lang="cs-CZ" dirty="0"/>
              <a:t> </a:t>
            </a:r>
            <a:r>
              <a:rPr lang="cs-CZ" dirty="0" err="1"/>
              <a:t>statistics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each</a:t>
            </a:r>
            <a:r>
              <a:rPr lang="cs-CZ" dirty="0"/>
              <a:t> country </a:t>
            </a:r>
            <a:r>
              <a:rPr lang="cs-CZ" dirty="0" err="1"/>
              <a:t>separately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-party </a:t>
            </a:r>
            <a:r>
              <a:rPr lang="cs-CZ" dirty="0" err="1"/>
              <a:t>revenues</a:t>
            </a:r>
            <a:r>
              <a:rPr lang="cs-CZ" dirty="0"/>
              <a:t>, </a:t>
            </a:r>
            <a:r>
              <a:rPr lang="cs-CZ" dirty="0" err="1"/>
              <a:t>related</a:t>
            </a:r>
            <a:r>
              <a:rPr lang="cs-CZ" dirty="0"/>
              <a:t>-party </a:t>
            </a:r>
            <a:r>
              <a:rPr lang="cs-CZ" dirty="0" err="1"/>
              <a:t>revenues</a:t>
            </a:r>
            <a:r>
              <a:rPr lang="cs-CZ" dirty="0"/>
              <a:t>, profit, tax, </a:t>
            </a:r>
            <a:r>
              <a:rPr lang="cs-CZ" dirty="0" err="1"/>
              <a:t>stated</a:t>
            </a:r>
            <a:r>
              <a:rPr lang="cs-CZ" dirty="0"/>
              <a:t> </a:t>
            </a:r>
            <a:r>
              <a:rPr lang="cs-CZ" dirty="0" err="1"/>
              <a:t>capital</a:t>
            </a:r>
            <a:r>
              <a:rPr lang="cs-CZ" dirty="0"/>
              <a:t>,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employees</a:t>
            </a:r>
            <a:endParaRPr lang="cs-CZ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cs-CZ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2052" name="Picture 4" descr="https://lh6.googleusercontent.com/EiTRCyx60rK6nSvRYrDjn27Jg-xWqA8poO76oCESpJC6a15OOL4v4OiyOWCJKrr8tezGOgb1c_VbgN0oMTWDUCItGfHEJ8L47u1K-oHOYMyPkLeln1IYo6Gpny5HaE8P74ZcOrg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03" y="2073081"/>
            <a:ext cx="7257009" cy="38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5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097280" y="244400"/>
            <a:ext cx="10058400" cy="145075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CBCR Data </a:t>
            </a:r>
            <a:r>
              <a:rPr lang="cs-CZ" dirty="0" err="1"/>
              <a:t>sources</a:t>
            </a:r>
            <a:endParaRPr lang="cs-CZ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1097280" y="2145674"/>
            <a:ext cx="9347982" cy="4474934"/>
          </a:xfrm>
        </p:spPr>
        <p:txBody>
          <a:bodyPr>
            <a:normAutofit/>
          </a:bodyPr>
          <a:lstStyle/>
          <a:p>
            <a:pPr lvl="0">
              <a:buClr>
                <a:srgbClr val="9BAFB5"/>
              </a:buClr>
            </a:pP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CBCR data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is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generally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not public,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with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a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few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exceptions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</a:t>
            </a:r>
          </a:p>
          <a:p>
            <a:pPr lvl="1">
              <a:buClr>
                <a:srgbClr val="9BAFB5"/>
              </a:buClr>
            </a:pPr>
            <a:r>
              <a:rPr lang="cs-CZ" sz="1800" dirty="0" err="1">
                <a:solidFill>
                  <a:schemeClr val="tx1"/>
                </a:solidFill>
              </a:rPr>
              <a:t>Banks</a:t>
            </a:r>
            <a:r>
              <a:rPr lang="cs-CZ" sz="1800" dirty="0">
                <a:solidFill>
                  <a:schemeClr val="tx1"/>
                </a:solidFill>
              </a:rPr>
              <a:t> and </a:t>
            </a:r>
            <a:r>
              <a:rPr lang="cs-CZ" sz="1800" dirty="0" err="1">
                <a:solidFill>
                  <a:schemeClr val="tx1"/>
                </a:solidFill>
              </a:rPr>
              <a:t>mining</a:t>
            </a:r>
            <a:r>
              <a:rPr lang="cs-CZ" sz="1800" dirty="0">
                <a:solidFill>
                  <a:schemeClr val="tx1"/>
                </a:solidFill>
              </a:rPr>
              <a:t> and </a:t>
            </a:r>
            <a:r>
              <a:rPr lang="cs-CZ" sz="1800" dirty="0" err="1">
                <a:solidFill>
                  <a:schemeClr val="tx1"/>
                </a:solidFill>
              </a:rPr>
              <a:t>forestry</a:t>
            </a:r>
            <a:r>
              <a:rPr lang="cs-CZ" sz="1800" dirty="0">
                <a:solidFill>
                  <a:schemeClr val="tx1"/>
                </a:solidFill>
              </a:rPr>
              <a:t> </a:t>
            </a:r>
            <a:r>
              <a:rPr lang="cs-CZ" sz="1800" dirty="0" err="1">
                <a:solidFill>
                  <a:schemeClr val="tx1"/>
                </a:solidFill>
              </a:rPr>
              <a:t>companies</a:t>
            </a:r>
            <a:r>
              <a:rPr lang="cs-CZ" sz="1800" dirty="0">
                <a:solidFill>
                  <a:schemeClr val="tx1"/>
                </a:solidFill>
              </a:rPr>
              <a:t> in </a:t>
            </a:r>
            <a:r>
              <a:rPr lang="cs-CZ" sz="1800" dirty="0" err="1">
                <a:solidFill>
                  <a:schemeClr val="tx1"/>
                </a:solidFill>
              </a:rPr>
              <a:t>the</a:t>
            </a:r>
            <a:r>
              <a:rPr lang="cs-CZ" sz="1800" dirty="0">
                <a:solidFill>
                  <a:schemeClr val="tx1"/>
                </a:solidFill>
              </a:rPr>
              <a:t> EU, </a:t>
            </a:r>
            <a:r>
              <a:rPr lang="cs-CZ" sz="1800" dirty="0" err="1">
                <a:solidFill>
                  <a:schemeClr val="tx1"/>
                </a:solidFill>
              </a:rPr>
              <a:t>based</a:t>
            </a:r>
            <a:r>
              <a:rPr lang="cs-CZ" sz="1800" dirty="0">
                <a:solidFill>
                  <a:schemeClr val="tx1"/>
                </a:solidFill>
              </a:rPr>
              <a:t> on </a:t>
            </a:r>
            <a:r>
              <a:rPr lang="cs-CZ" sz="1800" dirty="0" err="1">
                <a:solidFill>
                  <a:schemeClr val="tx1"/>
                </a:solidFill>
              </a:rPr>
              <a:t>industry-specific</a:t>
            </a:r>
            <a:r>
              <a:rPr lang="cs-CZ" sz="1800" dirty="0">
                <a:solidFill>
                  <a:schemeClr val="tx1"/>
                </a:solidFill>
              </a:rPr>
              <a:t> </a:t>
            </a:r>
            <a:r>
              <a:rPr lang="cs-CZ" sz="1800" dirty="0" err="1">
                <a:solidFill>
                  <a:schemeClr val="tx1"/>
                </a:solidFill>
              </a:rPr>
              <a:t>legislation</a:t>
            </a:r>
            <a:endParaRPr lang="cs-CZ" sz="1800" dirty="0">
              <a:solidFill>
                <a:schemeClr val="tx1"/>
              </a:solidFill>
            </a:endParaRPr>
          </a:p>
          <a:p>
            <a:pPr lvl="2">
              <a:buClr>
                <a:srgbClr val="9BAFB5"/>
              </a:buClr>
            </a:pPr>
            <a:r>
              <a:rPr lang="cs-CZ" sz="1800" dirty="0">
                <a:solidFill>
                  <a:schemeClr val="tx1"/>
                </a:solidFill>
              </a:rPr>
              <a:t>Janský (2020)</a:t>
            </a:r>
          </a:p>
          <a:p>
            <a:pPr lvl="1">
              <a:buClr>
                <a:srgbClr val="9BAFB5"/>
              </a:buClr>
            </a:pPr>
            <a:r>
              <a:rPr lang="cs-CZ" sz="1800" dirty="0" err="1">
                <a:solidFill>
                  <a:schemeClr val="tx1"/>
                </a:solidFill>
              </a:rPr>
              <a:t>Some</a:t>
            </a:r>
            <a:r>
              <a:rPr lang="cs-CZ" sz="1800" dirty="0">
                <a:solidFill>
                  <a:schemeClr val="tx1"/>
                </a:solidFill>
              </a:rPr>
              <a:t> </a:t>
            </a:r>
            <a:r>
              <a:rPr lang="cs-CZ" sz="1800" dirty="0" err="1">
                <a:solidFill>
                  <a:schemeClr val="tx1"/>
                </a:solidFill>
              </a:rPr>
              <a:t>firms</a:t>
            </a:r>
            <a:r>
              <a:rPr lang="cs-CZ" sz="1800" dirty="0">
                <a:solidFill>
                  <a:schemeClr val="tx1"/>
                </a:solidFill>
              </a:rPr>
              <a:t> </a:t>
            </a:r>
            <a:r>
              <a:rPr lang="cs-CZ" sz="1800" dirty="0" err="1">
                <a:solidFill>
                  <a:schemeClr val="tx1"/>
                </a:solidFill>
              </a:rPr>
              <a:t>publish</a:t>
            </a:r>
            <a:r>
              <a:rPr lang="cs-CZ" sz="1800" dirty="0">
                <a:solidFill>
                  <a:schemeClr val="tx1"/>
                </a:solidFill>
              </a:rPr>
              <a:t> </a:t>
            </a:r>
            <a:r>
              <a:rPr lang="cs-CZ" sz="1800" dirty="0" err="1">
                <a:solidFill>
                  <a:schemeClr val="tx1"/>
                </a:solidFill>
              </a:rPr>
              <a:t>this</a:t>
            </a:r>
            <a:r>
              <a:rPr lang="cs-CZ" sz="1800" dirty="0">
                <a:solidFill>
                  <a:schemeClr val="tx1"/>
                </a:solidFill>
              </a:rPr>
              <a:t> </a:t>
            </a:r>
            <a:r>
              <a:rPr lang="cs-CZ" sz="1800" dirty="0" err="1">
                <a:solidFill>
                  <a:schemeClr val="tx1"/>
                </a:solidFill>
              </a:rPr>
              <a:t>information</a:t>
            </a:r>
            <a:r>
              <a:rPr lang="cs-CZ" sz="1800" dirty="0">
                <a:solidFill>
                  <a:schemeClr val="tx1"/>
                </a:solidFill>
              </a:rPr>
              <a:t> </a:t>
            </a:r>
            <a:r>
              <a:rPr lang="cs-CZ" sz="1800" dirty="0" err="1">
                <a:solidFill>
                  <a:schemeClr val="tx1"/>
                </a:solidFill>
              </a:rPr>
              <a:t>voluntarily</a:t>
            </a:r>
            <a:r>
              <a:rPr lang="cs-CZ" sz="1800" dirty="0">
                <a:solidFill>
                  <a:schemeClr val="tx1"/>
                </a:solidFill>
              </a:rPr>
              <a:t> (</a:t>
            </a:r>
            <a:r>
              <a:rPr lang="cs-CZ" sz="1800" dirty="0" err="1">
                <a:solidFill>
                  <a:schemeClr val="tx1"/>
                </a:solidFill>
              </a:rPr>
              <a:t>e.g</a:t>
            </a:r>
            <a:r>
              <a:rPr lang="cs-CZ" sz="1800" dirty="0">
                <a:solidFill>
                  <a:schemeClr val="tx1"/>
                </a:solidFill>
              </a:rPr>
              <a:t>. Shell,  Vodafone)</a:t>
            </a:r>
          </a:p>
          <a:p>
            <a:pPr>
              <a:buClr>
                <a:srgbClr val="9BAFB5"/>
              </a:buClr>
            </a:pPr>
            <a:r>
              <a:rPr lang="cs-CZ" sz="2000" dirty="0" err="1">
                <a:solidFill>
                  <a:schemeClr val="tx1"/>
                </a:solidFill>
              </a:rPr>
              <a:t>Recently</a:t>
            </a:r>
            <a:r>
              <a:rPr lang="cs-CZ" sz="2000" dirty="0">
                <a:solidFill>
                  <a:schemeClr val="tx1"/>
                </a:solidFill>
              </a:rPr>
              <a:t>, </a:t>
            </a:r>
            <a:r>
              <a:rPr lang="cs-CZ" sz="2000" dirty="0" err="1">
                <a:solidFill>
                  <a:schemeClr val="tx1"/>
                </a:solidFill>
              </a:rPr>
              <a:t>the</a:t>
            </a:r>
            <a:r>
              <a:rPr lang="cs-CZ" sz="2000" dirty="0">
                <a:solidFill>
                  <a:schemeClr val="tx1"/>
                </a:solidFill>
              </a:rPr>
              <a:t> IRS and OECD </a:t>
            </a:r>
            <a:r>
              <a:rPr lang="cs-CZ" sz="2000" dirty="0" err="1">
                <a:solidFill>
                  <a:schemeClr val="tx1"/>
                </a:solidFill>
              </a:rPr>
              <a:t>began</a:t>
            </a:r>
            <a:r>
              <a:rPr lang="cs-CZ" sz="2000" dirty="0">
                <a:solidFill>
                  <a:schemeClr val="tx1"/>
                </a:solidFill>
              </a:rPr>
              <a:t> to </a:t>
            </a:r>
            <a:r>
              <a:rPr lang="cs-CZ" sz="2000" dirty="0" err="1">
                <a:solidFill>
                  <a:schemeClr val="tx1"/>
                </a:solidFill>
              </a:rPr>
              <a:t>publish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dirty="0" err="1">
                <a:solidFill>
                  <a:schemeClr val="tx1"/>
                </a:solidFill>
              </a:rPr>
              <a:t>aggregated</a:t>
            </a:r>
            <a:r>
              <a:rPr lang="cs-CZ" sz="2000" b="1" dirty="0">
                <a:solidFill>
                  <a:schemeClr val="tx1"/>
                </a:solidFill>
              </a:rPr>
              <a:t> </a:t>
            </a:r>
            <a:r>
              <a:rPr lang="cs-CZ" sz="2000" dirty="0">
                <a:solidFill>
                  <a:schemeClr val="tx1"/>
                </a:solidFill>
              </a:rPr>
              <a:t>CBCR data</a:t>
            </a:r>
          </a:p>
          <a:p>
            <a:pPr lvl="2">
              <a:buClr>
                <a:srgbClr val="9BAFB5"/>
              </a:buClr>
            </a:pPr>
            <a:r>
              <a:rPr lang="en-US" sz="1800" dirty="0">
                <a:solidFill>
                  <a:schemeClr val="tx1"/>
                </a:solidFill>
              </a:rPr>
              <a:t>Garcia-</a:t>
            </a:r>
            <a:r>
              <a:rPr lang="en-US" sz="1800" dirty="0" err="1">
                <a:solidFill>
                  <a:schemeClr val="tx1"/>
                </a:solidFill>
              </a:rPr>
              <a:t>Bernando</a:t>
            </a:r>
            <a:r>
              <a:rPr lang="cs-CZ" sz="1800" dirty="0">
                <a:solidFill>
                  <a:schemeClr val="tx1"/>
                </a:solidFill>
              </a:rPr>
              <a:t> et al </a:t>
            </a:r>
            <a:r>
              <a:rPr lang="en-US" sz="1800" dirty="0">
                <a:solidFill>
                  <a:schemeClr val="tx1"/>
                </a:solidFill>
              </a:rPr>
              <a:t>(2021)</a:t>
            </a:r>
            <a:r>
              <a:rPr lang="cs-CZ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Garcia-</a:t>
            </a:r>
            <a:r>
              <a:rPr lang="en-US" sz="1800" dirty="0" err="1">
                <a:solidFill>
                  <a:schemeClr val="tx1"/>
                </a:solidFill>
              </a:rPr>
              <a:t>Bernando</a:t>
            </a:r>
            <a:r>
              <a:rPr lang="cs-CZ" sz="1800" dirty="0">
                <a:solidFill>
                  <a:schemeClr val="tx1"/>
                </a:solidFill>
              </a:rPr>
              <a:t> &amp; Janský (2021)</a:t>
            </a:r>
          </a:p>
          <a:p>
            <a:pPr>
              <a:buClr>
                <a:srgbClr val="9BAFB5"/>
              </a:buClr>
            </a:pPr>
            <a:r>
              <a:rPr lang="cs-CZ" sz="2000" dirty="0" err="1">
                <a:solidFill>
                  <a:schemeClr val="tx1"/>
                </a:solidFill>
              </a:rPr>
              <a:t>Initiative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at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the</a:t>
            </a:r>
            <a:r>
              <a:rPr lang="cs-CZ" sz="2000" dirty="0">
                <a:solidFill>
                  <a:schemeClr val="tx1"/>
                </a:solidFill>
              </a:rPr>
              <a:t> EU </a:t>
            </a:r>
            <a:r>
              <a:rPr lang="cs-CZ" sz="2000" dirty="0" err="1">
                <a:solidFill>
                  <a:schemeClr val="tx1"/>
                </a:solidFill>
              </a:rPr>
              <a:t>level</a:t>
            </a:r>
            <a:r>
              <a:rPr lang="cs-CZ" sz="2000" dirty="0">
                <a:solidFill>
                  <a:schemeClr val="tx1"/>
                </a:solidFill>
              </a:rPr>
              <a:t>: </a:t>
            </a:r>
            <a:r>
              <a:rPr lang="cs-CZ" sz="2000" b="1" dirty="0">
                <a:solidFill>
                  <a:schemeClr val="tx1"/>
                </a:solidFill>
              </a:rPr>
              <a:t>Public</a:t>
            </a:r>
            <a:r>
              <a:rPr lang="cs-CZ" sz="2000" dirty="0">
                <a:solidFill>
                  <a:schemeClr val="tx1"/>
                </a:solidFill>
              </a:rPr>
              <a:t> country-by-country reporting</a:t>
            </a:r>
          </a:p>
          <a:p>
            <a:pPr lvl="1">
              <a:buClr>
                <a:srgbClr val="9BAFB5"/>
              </a:buClr>
            </a:pPr>
            <a:r>
              <a:rPr lang="cs-CZ" sz="1800" dirty="0" err="1">
                <a:solidFill>
                  <a:schemeClr val="tx1"/>
                </a:solidFill>
              </a:rPr>
              <a:t>Currently</a:t>
            </a:r>
            <a:r>
              <a:rPr lang="cs-CZ" sz="1800" dirty="0">
                <a:solidFill>
                  <a:schemeClr val="tx1"/>
                </a:solidFill>
              </a:rPr>
              <a:t> in </a:t>
            </a:r>
            <a:r>
              <a:rPr lang="cs-CZ" sz="1800" dirty="0" err="1">
                <a:solidFill>
                  <a:schemeClr val="tx1"/>
                </a:solidFill>
              </a:rPr>
              <a:t>the</a:t>
            </a:r>
            <a:r>
              <a:rPr lang="cs-CZ" sz="1800" dirty="0">
                <a:solidFill>
                  <a:schemeClr val="tx1"/>
                </a:solidFill>
              </a:rPr>
              <a:t> </a:t>
            </a:r>
            <a:r>
              <a:rPr lang="cs-CZ" sz="1800" dirty="0" err="1">
                <a:solidFill>
                  <a:schemeClr val="tx1"/>
                </a:solidFill>
              </a:rPr>
              <a:t>legislative</a:t>
            </a:r>
            <a:r>
              <a:rPr lang="cs-CZ" sz="1800" dirty="0">
                <a:solidFill>
                  <a:schemeClr val="tx1"/>
                </a:solidFill>
              </a:rPr>
              <a:t> </a:t>
            </a:r>
            <a:r>
              <a:rPr lang="cs-CZ" sz="1800" dirty="0" err="1">
                <a:solidFill>
                  <a:schemeClr val="tx1"/>
                </a:solidFill>
              </a:rPr>
              <a:t>process</a:t>
            </a:r>
            <a:endParaRPr lang="cs-CZ" sz="1800" dirty="0">
              <a:solidFill>
                <a:schemeClr val="tx1"/>
              </a:solidFill>
            </a:endParaRPr>
          </a:p>
          <a:p>
            <a:pPr lvl="1">
              <a:buClr>
                <a:srgbClr val="9BAFB5"/>
              </a:buClr>
            </a:pPr>
            <a:endParaRPr lang="cs-CZ" sz="1800" b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6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097280" y="244400"/>
            <a:ext cx="10058400" cy="145075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/>
              <a:t>CASe</a:t>
            </a:r>
            <a:r>
              <a:rPr lang="cs-CZ" dirty="0"/>
              <a:t> study: CBCR data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Us</a:t>
            </a:r>
            <a:r>
              <a:rPr lang="cs-CZ" dirty="0"/>
              <a:t> </a:t>
            </a:r>
            <a:r>
              <a:rPr lang="cs-CZ" dirty="0" err="1"/>
              <a:t>multinationals</a:t>
            </a:r>
            <a:endParaRPr lang="cs-CZ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1097280" y="2268767"/>
            <a:ext cx="9347982" cy="4070487"/>
          </a:xfrm>
        </p:spPr>
        <p:txBody>
          <a:bodyPr>
            <a:normAutofit/>
          </a:bodyPr>
          <a:lstStyle/>
          <a:p>
            <a:r>
              <a:rPr lang="cs-CZ" sz="2000" dirty="0" err="1"/>
              <a:t>Published</a:t>
            </a:r>
            <a:r>
              <a:rPr lang="cs-CZ" sz="2000" dirty="0"/>
              <a:t> by </a:t>
            </a:r>
            <a:r>
              <a:rPr lang="cs-CZ" sz="2000" dirty="0" err="1"/>
              <a:t>the</a:t>
            </a:r>
            <a:r>
              <a:rPr lang="cs-CZ" sz="2000" dirty="0"/>
              <a:t> IRS</a:t>
            </a:r>
          </a:p>
          <a:p>
            <a:pPr lvl="1"/>
            <a:r>
              <a:rPr lang="cs-CZ" sz="1800" dirty="0">
                <a:hlinkClick r:id="rId2"/>
              </a:rPr>
              <a:t>https://www.irs.gov/statistics/soi-tax-stats-country-by-country-report</a:t>
            </a:r>
            <a:r>
              <a:rPr lang="cs-CZ" sz="1800" dirty="0"/>
              <a:t> </a:t>
            </a:r>
          </a:p>
          <a:p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Aggregated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for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US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multinationals</a:t>
            </a:r>
            <a:endParaRPr lang="cs-CZ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Separate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data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for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subsidiaries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with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positive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profits</a:t>
            </a:r>
            <a:endParaRPr lang="cs-CZ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Data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analysis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 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  <a:hlinkClick r:id="rId3"/>
              </a:rPr>
              <a:t>https://github.com/Dan-Kolar/CBCR/blob/main/CBCR_Seminar_2022.ipynb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</a:p>
          <a:p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Data: 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  <a:hlinkClick r:id="rId4"/>
              </a:rPr>
              <a:t>https://github.com/Dan-Kolar/CBCR/blob/main/irs_cbcr.csv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endParaRPr lang="cs-CZ" sz="2000" i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13902" y="278892"/>
            <a:ext cx="7729728" cy="1188720"/>
          </a:xfrm>
        </p:spPr>
        <p:txBody>
          <a:bodyPr/>
          <a:lstStyle/>
          <a:p>
            <a:r>
              <a:rPr lang="cs-CZ" dirty="0"/>
              <a:t>Profit </a:t>
            </a:r>
            <a:r>
              <a:rPr lang="cs-CZ" dirty="0" err="1"/>
              <a:t>misalignment</a:t>
            </a:r>
            <a:r>
              <a:rPr lang="cs-CZ" dirty="0"/>
              <a:t> </a:t>
            </a:r>
            <a:r>
              <a:rPr lang="cs-CZ" dirty="0" err="1"/>
              <a:t>models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1026589" y="2066544"/>
            <a:ext cx="9225241" cy="4335810"/>
          </a:xfrm>
        </p:spPr>
        <p:txBody>
          <a:bodyPr>
            <a:normAutofit lnSpcReduction="10000"/>
          </a:bodyPr>
          <a:lstStyle/>
          <a:p>
            <a:r>
              <a:rPr lang="cs-CZ" sz="2000" dirty="0" err="1"/>
              <a:t>Relative</a:t>
            </a:r>
            <a:r>
              <a:rPr lang="cs-CZ" sz="2000" dirty="0"/>
              <a:t> </a:t>
            </a:r>
            <a:r>
              <a:rPr lang="cs-CZ" sz="2000" dirty="0" err="1"/>
              <a:t>misalignment</a:t>
            </a:r>
            <a:r>
              <a:rPr lang="cs-CZ" sz="2000" dirty="0"/>
              <a:t> (%) (Janský, 2020):</a:t>
            </a:r>
          </a:p>
          <a:p>
            <a:endParaRPr lang="cs-CZ" sz="2000" dirty="0"/>
          </a:p>
          <a:p>
            <a:endParaRPr lang="cs-CZ" sz="2000" dirty="0"/>
          </a:p>
          <a:p>
            <a:pPr lvl="1"/>
            <a:r>
              <a:rPr lang="en-US" sz="1800" dirty="0"/>
              <a:t>If all profits were aligned perfectly with the number of employees, the relative misalignment would produce values of 100% for all countries.</a:t>
            </a:r>
            <a:r>
              <a:rPr lang="cs-CZ" sz="1800" dirty="0"/>
              <a:t> </a:t>
            </a:r>
          </a:p>
          <a:p>
            <a:pPr lvl="0">
              <a:buClr>
                <a:srgbClr val="9BAFB5"/>
              </a:buClr>
            </a:pP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Profit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misaligned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($) </a:t>
            </a:r>
            <a:r>
              <a:rPr lang="cs-CZ" sz="2000" dirty="0"/>
              <a:t>(Janský, 2020)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</a:t>
            </a:r>
          </a:p>
          <a:p>
            <a:pPr lvl="1">
              <a:buClr>
                <a:srgbClr val="9BAFB5"/>
              </a:buClr>
            </a:pP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Can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also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be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defined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as </a:t>
            </a:r>
            <a:r>
              <a:rPr lang="cs-CZ" sz="1800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-1*</a:t>
            </a:r>
            <a:r>
              <a:rPr lang="cs-CZ" sz="1800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formula</a:t>
            </a:r>
            <a:r>
              <a:rPr lang="cs-CZ" sz="1800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(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Garcia‑Bernando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Janský and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Tørsløv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2021)</a:t>
            </a:r>
          </a:p>
          <a:p>
            <a:pPr lvl="1">
              <a:buClr>
                <a:srgbClr val="9BAFB5"/>
              </a:buClr>
            </a:pP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We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can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use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other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measures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of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real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activity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or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a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composite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indicator</a:t>
            </a: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/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228600" lvl="1" indent="0">
              <a:buNone/>
            </a:pP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49" y="2409094"/>
            <a:ext cx="3818059" cy="809482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49" y="4269619"/>
            <a:ext cx="3624628" cy="9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2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13902" y="278892"/>
            <a:ext cx="7729728" cy="1188720"/>
          </a:xfrm>
        </p:spPr>
        <p:txBody>
          <a:bodyPr/>
          <a:lstStyle/>
          <a:p>
            <a:r>
              <a:rPr lang="cs-CZ" dirty="0"/>
              <a:t>CCCTB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1026589" y="2066544"/>
            <a:ext cx="9225241" cy="4335810"/>
          </a:xfrm>
        </p:spPr>
        <p:txBody>
          <a:bodyPr>
            <a:normAutofit/>
          </a:bodyPr>
          <a:lstStyle/>
          <a:p>
            <a:r>
              <a:rPr lang="cs-CZ" sz="2000" dirty="0" err="1"/>
              <a:t>Common</a:t>
            </a:r>
            <a:r>
              <a:rPr lang="cs-CZ" sz="2000" dirty="0"/>
              <a:t> </a:t>
            </a:r>
            <a:r>
              <a:rPr lang="cs-CZ" sz="2000" dirty="0" err="1"/>
              <a:t>consolidated</a:t>
            </a:r>
            <a:r>
              <a:rPr lang="cs-CZ" sz="2000" dirty="0"/>
              <a:t> </a:t>
            </a:r>
            <a:r>
              <a:rPr lang="cs-CZ" sz="2000" dirty="0" err="1"/>
              <a:t>corporate</a:t>
            </a:r>
            <a:r>
              <a:rPr lang="cs-CZ" sz="2000" dirty="0"/>
              <a:t> tax base</a:t>
            </a:r>
          </a:p>
          <a:p>
            <a:r>
              <a:rPr lang="cs-CZ" sz="2000" dirty="0" err="1"/>
              <a:t>Introduced</a:t>
            </a:r>
            <a:r>
              <a:rPr lang="cs-CZ" sz="2000" dirty="0"/>
              <a:t> by </a:t>
            </a:r>
            <a:r>
              <a:rPr lang="cs-CZ" sz="2000" dirty="0" err="1"/>
              <a:t>the</a:t>
            </a:r>
            <a:r>
              <a:rPr lang="cs-CZ" sz="2000" dirty="0"/>
              <a:t> EC in 2011, re-</a:t>
            </a:r>
            <a:r>
              <a:rPr lang="cs-CZ" sz="2000" dirty="0" err="1"/>
              <a:t>introduced</a:t>
            </a:r>
            <a:r>
              <a:rPr lang="cs-CZ" sz="2000" dirty="0"/>
              <a:t> in </a:t>
            </a:r>
            <a:r>
              <a:rPr lang="cs-CZ" sz="2000" dirty="0">
                <a:hlinkClick r:id="rId2"/>
              </a:rPr>
              <a:t>2016</a:t>
            </a:r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r>
              <a:rPr lang="cs-CZ" sz="2000" dirty="0" err="1"/>
              <a:t>First</a:t>
            </a:r>
            <a:r>
              <a:rPr lang="cs-CZ" sz="2000" dirty="0"/>
              <a:t> step: CCTB - </a:t>
            </a:r>
            <a:r>
              <a:rPr lang="cs-CZ" sz="2000" dirty="0" err="1"/>
              <a:t>Common</a:t>
            </a:r>
            <a:r>
              <a:rPr lang="cs-CZ" sz="2000" dirty="0"/>
              <a:t> </a:t>
            </a:r>
            <a:r>
              <a:rPr lang="cs-CZ" sz="2000" dirty="0" err="1"/>
              <a:t>corporate</a:t>
            </a:r>
            <a:r>
              <a:rPr lang="cs-CZ" sz="2000" dirty="0"/>
              <a:t> tax base</a:t>
            </a:r>
          </a:p>
          <a:p>
            <a:pPr lvl="1"/>
            <a:r>
              <a:rPr lang="cs-CZ" sz="1800" dirty="0" err="1"/>
              <a:t>i.e</a:t>
            </a:r>
            <a:r>
              <a:rPr lang="cs-CZ" sz="1800" dirty="0"/>
              <a:t>. </a:t>
            </a:r>
            <a:r>
              <a:rPr lang="cs-CZ" sz="1800" dirty="0" err="1"/>
              <a:t>common</a:t>
            </a:r>
            <a:r>
              <a:rPr lang="cs-CZ" sz="1800" dirty="0"/>
              <a:t> </a:t>
            </a:r>
            <a:r>
              <a:rPr lang="cs-CZ" sz="1800" dirty="0" err="1"/>
              <a:t>rules</a:t>
            </a:r>
            <a:r>
              <a:rPr lang="cs-CZ" sz="1800" dirty="0"/>
              <a:t> to </a:t>
            </a:r>
            <a:r>
              <a:rPr lang="cs-CZ" sz="1800" dirty="0" err="1"/>
              <a:t>calculate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tax base</a:t>
            </a:r>
          </a:p>
          <a:p>
            <a:endParaRPr lang="cs-CZ" sz="2000" dirty="0"/>
          </a:p>
          <a:p>
            <a:endParaRPr lang="cs-CZ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endParaRPr lang="cs-CZ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45" y="3051542"/>
            <a:ext cx="6130073" cy="18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13902" y="278892"/>
            <a:ext cx="7729728" cy="1188720"/>
          </a:xfrm>
        </p:spPr>
        <p:txBody>
          <a:bodyPr/>
          <a:lstStyle/>
          <a:p>
            <a:r>
              <a:rPr lang="cs-CZ" dirty="0" err="1"/>
              <a:t>Evaluating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ccctb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1026589" y="2066544"/>
            <a:ext cx="9225241" cy="4335810"/>
          </a:xfrm>
        </p:spPr>
        <p:txBody>
          <a:bodyPr>
            <a:normAutofit/>
          </a:bodyPr>
          <a:lstStyle/>
          <a:p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/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228600" lvl="1" indent="0">
              <a:buNone/>
            </a:pP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Zástupný symbol pro obsah 4"/>
          <p:cNvSpPr txBox="1">
            <a:spLocks/>
          </p:cNvSpPr>
          <p:nvPr/>
        </p:nvSpPr>
        <p:spPr>
          <a:xfrm>
            <a:off x="1178989" y="2218944"/>
            <a:ext cx="9225241" cy="433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Loss consolidation - 21% decrease in profits</a:t>
            </a:r>
            <a:r>
              <a:rPr lang="cs-CZ" sz="2000" dirty="0"/>
              <a:t> </a:t>
            </a:r>
          </a:p>
          <a:p>
            <a:r>
              <a:rPr lang="cs-CZ" sz="2000" dirty="0"/>
              <a:t>EU </a:t>
            </a:r>
            <a:r>
              <a:rPr lang="cs-CZ" sz="2000" dirty="0" err="1"/>
              <a:t>only</a:t>
            </a:r>
            <a:r>
              <a:rPr lang="cs-CZ" sz="2000" dirty="0"/>
              <a:t> – </a:t>
            </a:r>
            <a:r>
              <a:rPr lang="cs-CZ" sz="2000" dirty="0" err="1"/>
              <a:t>what</a:t>
            </a:r>
            <a:r>
              <a:rPr lang="cs-CZ" sz="2000" dirty="0"/>
              <a:t> </a:t>
            </a:r>
            <a:r>
              <a:rPr lang="cs-CZ" sz="2000" dirty="0" err="1"/>
              <a:t>about</a:t>
            </a:r>
            <a:r>
              <a:rPr lang="cs-CZ" sz="2000" dirty="0"/>
              <a:t> tax </a:t>
            </a:r>
            <a:r>
              <a:rPr lang="cs-CZ" sz="2000" dirty="0" err="1"/>
              <a:t>havens</a:t>
            </a:r>
            <a:r>
              <a:rPr lang="cs-CZ" sz="2000" dirty="0"/>
              <a:t> </a:t>
            </a:r>
            <a:r>
              <a:rPr lang="cs-CZ" sz="2000" dirty="0" err="1"/>
              <a:t>outside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EU?</a:t>
            </a:r>
          </a:p>
          <a:p>
            <a:r>
              <a:rPr lang="cs-CZ" sz="2000" dirty="0" err="1"/>
              <a:t>Redistributive</a:t>
            </a:r>
            <a:r>
              <a:rPr lang="cs-CZ" sz="2000" dirty="0"/>
              <a:t> </a:t>
            </a:r>
            <a:r>
              <a:rPr lang="cs-CZ" sz="2000" dirty="0" err="1"/>
              <a:t>impacts</a:t>
            </a:r>
            <a:r>
              <a:rPr lang="cs-CZ" sz="2000" dirty="0"/>
              <a:t> </a:t>
            </a:r>
            <a:r>
              <a:rPr lang="cs-CZ" sz="2000" dirty="0" err="1"/>
              <a:t>will</a:t>
            </a:r>
            <a:r>
              <a:rPr lang="cs-CZ" sz="2000" dirty="0"/>
              <a:t> </a:t>
            </a:r>
            <a:r>
              <a:rPr lang="cs-CZ" sz="2000" dirty="0" err="1"/>
              <a:t>depend</a:t>
            </a:r>
            <a:r>
              <a:rPr lang="cs-CZ" sz="2000" dirty="0"/>
              <a:t> on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formula</a:t>
            </a:r>
            <a:endParaRPr lang="cs-CZ" sz="2000" dirty="0"/>
          </a:p>
          <a:p>
            <a:pPr lvl="1"/>
            <a:r>
              <a:rPr lang="cs-CZ" sz="1800" dirty="0" err="1"/>
              <a:t>e.g</a:t>
            </a:r>
            <a:r>
              <a:rPr lang="cs-CZ" sz="1800" dirty="0"/>
              <a:t>. Czech Republic </a:t>
            </a:r>
            <a:r>
              <a:rPr lang="cs-CZ" sz="1800" dirty="0" err="1"/>
              <a:t>won‘t</a:t>
            </a:r>
            <a:r>
              <a:rPr lang="cs-CZ" sz="1800" dirty="0"/>
              <a:t> </a:t>
            </a:r>
            <a:r>
              <a:rPr lang="cs-CZ" sz="1800" dirty="0" err="1"/>
              <a:t>like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wage</a:t>
            </a:r>
            <a:r>
              <a:rPr lang="cs-CZ" sz="1800" dirty="0"/>
              <a:t> </a:t>
            </a:r>
            <a:r>
              <a:rPr lang="cs-CZ" sz="1800" dirty="0" err="1"/>
              <a:t>component</a:t>
            </a:r>
            <a:endParaRPr lang="cs-CZ" sz="1800" dirty="0"/>
          </a:p>
          <a:p>
            <a:pPr lvl="1"/>
            <a:r>
              <a:rPr lang="cs-CZ" sz="1800" dirty="0" err="1"/>
              <a:t>zero</a:t>
            </a:r>
            <a:r>
              <a:rPr lang="cs-CZ" sz="1800" dirty="0"/>
              <a:t>-sum game</a:t>
            </a:r>
          </a:p>
          <a:p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EU tax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legislation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requires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unanimity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at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the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Council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of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the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EU (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i.e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.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all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27 MS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must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vote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in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favor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)</a:t>
            </a:r>
          </a:p>
          <a:p>
            <a:pPr lvl="1"/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contrast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accounting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directives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(such as public CBCR)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only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require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qualified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majority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=&gt;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off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the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table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now</a:t>
            </a:r>
            <a:endParaRPr lang="cs-CZ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endParaRPr lang="cs-CZ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13902" y="278892"/>
            <a:ext cx="7729728" cy="1188720"/>
          </a:xfrm>
        </p:spPr>
        <p:txBody>
          <a:bodyPr/>
          <a:lstStyle/>
          <a:p>
            <a:r>
              <a:rPr lang="cs-CZ" dirty="0"/>
              <a:t>New </a:t>
            </a:r>
            <a:r>
              <a:rPr lang="cs-CZ" dirty="0" err="1"/>
              <a:t>proposal</a:t>
            </a:r>
            <a:r>
              <a:rPr lang="cs-CZ" dirty="0"/>
              <a:t>: GLOBE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1026589" y="2066544"/>
            <a:ext cx="9225241" cy="4335810"/>
          </a:xfrm>
        </p:spPr>
        <p:txBody>
          <a:bodyPr>
            <a:normAutofit/>
          </a:bodyPr>
          <a:lstStyle/>
          <a:p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/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228600" lvl="1" indent="0">
              <a:buNone/>
            </a:pPr>
            <a:endParaRPr lang="cs-CZ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Zástupný symbol pro obsah 4"/>
          <p:cNvSpPr txBox="1">
            <a:spLocks/>
          </p:cNvSpPr>
          <p:nvPr/>
        </p:nvSpPr>
        <p:spPr>
          <a:xfrm>
            <a:off x="1178989" y="2218944"/>
            <a:ext cx="9225241" cy="433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/>
              <a:t>G20/OECD </a:t>
            </a:r>
            <a:r>
              <a:rPr lang="cs-CZ" sz="2000" dirty="0" err="1"/>
              <a:t>project</a:t>
            </a:r>
            <a:r>
              <a:rPr lang="cs-CZ" sz="2000" dirty="0"/>
              <a:t>: </a:t>
            </a:r>
            <a:r>
              <a:rPr lang="cs-CZ" sz="2000" dirty="0" err="1"/>
              <a:t>Inclusive</a:t>
            </a:r>
            <a:r>
              <a:rPr lang="cs-CZ" sz="2000" dirty="0"/>
              <a:t> Framework </a:t>
            </a:r>
            <a:r>
              <a:rPr lang="cs-CZ" sz="2000" dirty="0" err="1"/>
              <a:t>for</a:t>
            </a:r>
            <a:r>
              <a:rPr lang="cs-CZ" sz="2000" dirty="0"/>
              <a:t> BEPS.</a:t>
            </a:r>
          </a:p>
          <a:p>
            <a:r>
              <a:rPr lang="cs-CZ" sz="2000" dirty="0" err="1"/>
              <a:t>Global</a:t>
            </a:r>
            <a:r>
              <a:rPr lang="cs-CZ" sz="2000" dirty="0"/>
              <a:t> Anti-Base </a:t>
            </a:r>
            <a:r>
              <a:rPr lang="cs-CZ" sz="2000" dirty="0" err="1"/>
              <a:t>Erosion</a:t>
            </a:r>
            <a:r>
              <a:rPr lang="cs-CZ" sz="2000" dirty="0"/>
              <a:t> Tax</a:t>
            </a:r>
          </a:p>
          <a:p>
            <a:pPr lvl="1"/>
            <a:r>
              <a:rPr lang="cs-CZ" sz="1800" dirty="0"/>
              <a:t>OECD </a:t>
            </a:r>
            <a:r>
              <a:rPr lang="cs-CZ" sz="1800" dirty="0" err="1"/>
              <a:t>Pillar</a:t>
            </a:r>
            <a:r>
              <a:rPr lang="cs-CZ" sz="1800" dirty="0"/>
              <a:t> </a:t>
            </a:r>
            <a:r>
              <a:rPr lang="cs-CZ" sz="1800" dirty="0" err="1"/>
              <a:t>Two</a:t>
            </a:r>
            <a:endParaRPr lang="cs-CZ" sz="1800" dirty="0"/>
          </a:p>
          <a:p>
            <a:pPr lvl="1"/>
            <a:r>
              <a:rPr lang="cs-CZ" sz="1800" dirty="0" err="1"/>
              <a:t>Setting</a:t>
            </a:r>
            <a:r>
              <a:rPr lang="cs-CZ" sz="1800" dirty="0"/>
              <a:t> a minimum </a:t>
            </a:r>
            <a:r>
              <a:rPr lang="cs-CZ" sz="1800" dirty="0" err="1"/>
              <a:t>effective</a:t>
            </a:r>
            <a:r>
              <a:rPr lang="cs-CZ" sz="1800" dirty="0"/>
              <a:t> tax </a:t>
            </a:r>
            <a:r>
              <a:rPr lang="cs-CZ" sz="1800" dirty="0" err="1"/>
              <a:t>rate</a:t>
            </a:r>
            <a:endParaRPr lang="cs-CZ" sz="1800" dirty="0"/>
          </a:p>
          <a:p>
            <a:pPr lvl="1"/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T</a:t>
            </a:r>
            <a:r>
              <a:rPr lang="en-US" sz="1800" dirty="0" err="1"/>
              <a:t>argeting</a:t>
            </a:r>
            <a:r>
              <a:rPr lang="en-US" sz="1800" dirty="0"/>
              <a:t> misallocated profits that are undertaxed</a:t>
            </a:r>
            <a:r>
              <a:rPr lang="cs-CZ" sz="1800" dirty="0"/>
              <a:t>; </a:t>
            </a:r>
            <a:r>
              <a:rPr lang="cs-CZ" sz="1800" dirty="0" err="1"/>
              <a:t>allocated</a:t>
            </a:r>
            <a:r>
              <a:rPr lang="cs-CZ" sz="1800" dirty="0"/>
              <a:t> to </a:t>
            </a:r>
            <a:r>
              <a:rPr lang="cs-CZ" sz="1800" b="1" dirty="0" err="1"/>
              <a:t>ultimate</a:t>
            </a:r>
            <a:r>
              <a:rPr lang="cs-CZ" sz="1800" b="1" dirty="0"/>
              <a:t> </a:t>
            </a:r>
            <a:r>
              <a:rPr lang="cs-CZ" sz="1800" b="1" dirty="0" err="1"/>
              <a:t>parent</a:t>
            </a:r>
            <a:r>
              <a:rPr lang="cs-CZ" sz="1800" b="1" dirty="0"/>
              <a:t> country</a:t>
            </a:r>
          </a:p>
          <a:p>
            <a:pPr lvl="1"/>
            <a:r>
              <a:rPr lang="cs-CZ" sz="1800" dirty="0" err="1"/>
              <a:t>Approved</a:t>
            </a:r>
            <a:r>
              <a:rPr lang="cs-CZ" sz="1800" dirty="0"/>
              <a:t> (15 %) and on </a:t>
            </a:r>
            <a:r>
              <a:rPr lang="cs-CZ" sz="1800" dirty="0" err="1"/>
              <a:t>its</a:t>
            </a:r>
            <a:r>
              <a:rPr lang="cs-CZ" sz="1800" dirty="0"/>
              <a:t> </a:t>
            </a:r>
            <a:r>
              <a:rPr lang="cs-CZ" sz="1800" dirty="0" err="1"/>
              <a:t>way</a:t>
            </a:r>
            <a:r>
              <a:rPr lang="cs-CZ" sz="1800" dirty="0"/>
              <a:t>!</a:t>
            </a:r>
            <a:endParaRPr lang="cs-CZ" sz="2000" dirty="0"/>
          </a:p>
          <a:p>
            <a:r>
              <a:rPr lang="cs-CZ" sz="2000" dirty="0" err="1"/>
              <a:t>Picciotto</a:t>
            </a:r>
            <a:r>
              <a:rPr lang="cs-CZ" sz="2000" dirty="0"/>
              <a:t> et al (2021) </a:t>
            </a:r>
            <a:r>
              <a:rPr lang="en-US" sz="2000" i="1" dirty="0"/>
              <a:t>For a Better GLOBE. METR: a Minimum Effective Tax Rate for Multinationals. </a:t>
            </a:r>
            <a:endParaRPr lang="cs-CZ" sz="2000" i="1" dirty="0"/>
          </a:p>
          <a:p>
            <a:pPr lvl="1"/>
            <a:r>
              <a:rPr lang="cs-CZ" sz="1800" dirty="0" err="1"/>
              <a:t>Misallocated</a:t>
            </a:r>
            <a:r>
              <a:rPr lang="cs-CZ" sz="1800" dirty="0"/>
              <a:t> </a:t>
            </a:r>
            <a:r>
              <a:rPr lang="cs-CZ" sz="1800" dirty="0" err="1"/>
              <a:t>profits</a:t>
            </a:r>
            <a:r>
              <a:rPr lang="cs-CZ" sz="1800" dirty="0"/>
              <a:t> </a:t>
            </a:r>
            <a:r>
              <a:rPr lang="cs-CZ" sz="1800" dirty="0" err="1"/>
              <a:t>allocated</a:t>
            </a:r>
            <a:r>
              <a:rPr lang="cs-CZ" sz="1800" dirty="0"/>
              <a:t> </a:t>
            </a:r>
            <a:r>
              <a:rPr lang="cs-CZ" sz="1800" dirty="0" err="1"/>
              <a:t>according</a:t>
            </a:r>
            <a:r>
              <a:rPr lang="cs-CZ" sz="1800" dirty="0"/>
              <a:t> to </a:t>
            </a:r>
            <a:r>
              <a:rPr lang="cs-CZ" sz="1800" b="1" dirty="0" err="1"/>
              <a:t>real</a:t>
            </a:r>
            <a:r>
              <a:rPr lang="cs-CZ" sz="1800" b="1" dirty="0"/>
              <a:t> </a:t>
            </a:r>
            <a:r>
              <a:rPr lang="cs-CZ" sz="1800" b="1" dirty="0" err="1"/>
              <a:t>economic</a:t>
            </a:r>
            <a:r>
              <a:rPr lang="cs-CZ" sz="1800" b="1" dirty="0"/>
              <a:t> </a:t>
            </a:r>
            <a:r>
              <a:rPr lang="cs-CZ" sz="1800" b="1" dirty="0" err="1"/>
              <a:t>activity</a:t>
            </a:r>
            <a:r>
              <a:rPr lang="cs-CZ" sz="1800" dirty="0"/>
              <a:t> </a:t>
            </a:r>
            <a:r>
              <a:rPr lang="cs-CZ" sz="1800" dirty="0" err="1"/>
              <a:t>instead</a:t>
            </a:r>
            <a:endParaRPr lang="cs-CZ" sz="1800" dirty="0"/>
          </a:p>
          <a:p>
            <a:pPr lvl="1"/>
            <a:r>
              <a:rPr lang="cs-CZ" sz="1800" dirty="0" err="1"/>
              <a:t>Does</a:t>
            </a:r>
            <a:r>
              <a:rPr lang="cs-CZ" sz="1800" dirty="0"/>
              <a:t> not </a:t>
            </a:r>
            <a:r>
              <a:rPr lang="cs-CZ" sz="1800" dirty="0" err="1"/>
              <a:t>require</a:t>
            </a:r>
            <a:r>
              <a:rPr lang="cs-CZ" sz="1800" dirty="0"/>
              <a:t> </a:t>
            </a:r>
            <a:r>
              <a:rPr lang="cs-CZ" sz="1800" dirty="0" err="1"/>
              <a:t>consensus</a:t>
            </a:r>
            <a:r>
              <a:rPr lang="cs-CZ" sz="1800" dirty="0"/>
              <a:t> </a:t>
            </a:r>
            <a:r>
              <a:rPr lang="cs-CZ" sz="1800" dirty="0" err="1"/>
              <a:t>among</a:t>
            </a:r>
            <a:r>
              <a:rPr lang="cs-CZ" sz="1800" dirty="0"/>
              <a:t> </a:t>
            </a:r>
            <a:r>
              <a:rPr lang="cs-CZ" sz="1800" dirty="0" err="1"/>
              <a:t>all</a:t>
            </a:r>
            <a:r>
              <a:rPr lang="cs-CZ" sz="1800" dirty="0"/>
              <a:t> </a:t>
            </a:r>
            <a:r>
              <a:rPr lang="cs-CZ" sz="1800" dirty="0" err="1"/>
              <a:t>states</a:t>
            </a:r>
            <a:endParaRPr lang="cs-CZ" sz="1800" dirty="0"/>
          </a:p>
          <a:p>
            <a:pPr marL="228600" lvl="1" indent="0">
              <a:buNone/>
            </a:pPr>
            <a:endParaRPr lang="cs-CZ" sz="1800" dirty="0"/>
          </a:p>
          <a:p>
            <a:endParaRPr lang="cs-CZ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097280" y="244400"/>
            <a:ext cx="10058400" cy="145075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/>
              <a:t>References</a:t>
            </a:r>
            <a:endParaRPr lang="cs-CZ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1097280" y="2110505"/>
            <a:ext cx="9347982" cy="4070487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err="1"/>
              <a:t>Cobham</a:t>
            </a:r>
            <a:r>
              <a:rPr lang="en-US" sz="1800" dirty="0"/>
              <a:t>, A., &amp; </a:t>
            </a:r>
            <a:r>
              <a:rPr lang="en-US" sz="1800" dirty="0" err="1"/>
              <a:t>Janský</a:t>
            </a:r>
            <a:r>
              <a:rPr lang="en-US" sz="1800" dirty="0"/>
              <a:t>, P. (2017). Global distribution of revenue loss from tax avoidance.</a:t>
            </a:r>
            <a:r>
              <a:rPr lang="cs-CZ" sz="1800" dirty="0"/>
              <a:t> </a:t>
            </a:r>
            <a:r>
              <a:rPr lang="en-US" sz="1800" dirty="0"/>
              <a:t>Re-estimation and</a:t>
            </a:r>
            <a:r>
              <a:rPr lang="cs-CZ" sz="1800" dirty="0"/>
              <a:t> </a:t>
            </a:r>
            <a:r>
              <a:rPr lang="en-US" sz="1800" dirty="0"/>
              <a:t>country results (UNU-WIDER Working Paper No. 55) (pp. 1–28). Helsinki: UNU-WIDER.</a:t>
            </a:r>
            <a:endParaRPr lang="cs-CZ" dirty="0"/>
          </a:p>
          <a:p>
            <a:pPr lvl="0"/>
            <a:r>
              <a:rPr lang="en-US" dirty="0"/>
              <a:t>Garcia-</a:t>
            </a:r>
            <a:r>
              <a:rPr lang="en-US" dirty="0" err="1"/>
              <a:t>Bernando</a:t>
            </a:r>
            <a:r>
              <a:rPr lang="en-US" dirty="0"/>
              <a:t>, J., &amp; </a:t>
            </a:r>
            <a:r>
              <a:rPr lang="en-US" dirty="0" err="1"/>
              <a:t>Janský</a:t>
            </a:r>
            <a:r>
              <a:rPr lang="en-US" dirty="0"/>
              <a:t>, P</a:t>
            </a:r>
            <a:r>
              <a:rPr lang="cs-CZ" dirty="0"/>
              <a:t>. </a:t>
            </a:r>
            <a:r>
              <a:rPr lang="en-US" dirty="0"/>
              <a:t>(2021). Profit Shifting of Multinational Corporations Worldwide. </a:t>
            </a:r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paper</a:t>
            </a:r>
            <a:r>
              <a:rPr lang="cs-CZ" dirty="0"/>
              <a:t>.</a:t>
            </a:r>
          </a:p>
          <a:p>
            <a:pPr lvl="0"/>
            <a:r>
              <a:rPr lang="en-US" dirty="0"/>
              <a:t>Garcia-</a:t>
            </a:r>
            <a:r>
              <a:rPr lang="en-US" dirty="0" err="1"/>
              <a:t>Bernando</a:t>
            </a:r>
            <a:r>
              <a:rPr lang="en-US" dirty="0"/>
              <a:t>, J., </a:t>
            </a:r>
            <a:r>
              <a:rPr lang="en-US" dirty="0" err="1"/>
              <a:t>Janský</a:t>
            </a:r>
            <a:r>
              <a:rPr lang="en-US" dirty="0"/>
              <a:t>, P., &amp; </a:t>
            </a:r>
            <a:r>
              <a:rPr lang="en-US" dirty="0" err="1"/>
              <a:t>Tørsløv</a:t>
            </a:r>
            <a:r>
              <a:rPr lang="en-US" dirty="0"/>
              <a:t>, T. (2021). Multinational corporations and tax havens: evidence from country-by-country reporting. </a:t>
            </a:r>
            <a:r>
              <a:rPr lang="en-US" i="1" dirty="0"/>
              <a:t>International Tax and Public Finance</a:t>
            </a:r>
            <a:r>
              <a:rPr lang="en-US" dirty="0"/>
              <a:t>, 1-43.</a:t>
            </a:r>
            <a:endParaRPr lang="cs-CZ" dirty="0"/>
          </a:p>
          <a:p>
            <a:pPr lvl="0"/>
            <a:r>
              <a:rPr lang="en-US" dirty="0"/>
              <a:t>Hines Jr, J. R., &amp; Rice, E. M. (1994). Fiscal paradise: Foreign tax havens and American business. </a:t>
            </a:r>
            <a:r>
              <a:rPr lang="en-US" i="1" dirty="0"/>
              <a:t>The Quarterly Journal of Economics</a:t>
            </a:r>
            <a:r>
              <a:rPr lang="en-US" dirty="0"/>
              <a:t>, </a:t>
            </a:r>
            <a:r>
              <a:rPr lang="en-US" i="1" dirty="0"/>
              <a:t>109</a:t>
            </a:r>
            <a:r>
              <a:rPr lang="en-US" dirty="0"/>
              <a:t>(1), 149-182.</a:t>
            </a:r>
            <a:endParaRPr lang="cs-CZ" dirty="0"/>
          </a:p>
          <a:p>
            <a:pPr lvl="0"/>
            <a:r>
              <a:rPr lang="en-US" dirty="0" err="1"/>
              <a:t>Janský</a:t>
            </a:r>
            <a:r>
              <a:rPr lang="en-US" dirty="0"/>
              <a:t>, P. (2020). European banks and tax havens: evidence from country-by-country reporting. </a:t>
            </a:r>
            <a:r>
              <a:rPr lang="en-US" i="1" dirty="0"/>
              <a:t>Applied Economics</a:t>
            </a:r>
            <a:r>
              <a:rPr lang="en-US" dirty="0"/>
              <a:t>, </a:t>
            </a:r>
            <a:r>
              <a:rPr lang="en-US" i="1" dirty="0"/>
              <a:t>52</a:t>
            </a:r>
            <a:r>
              <a:rPr lang="en-US" dirty="0"/>
              <a:t>(54), 5967-5985.</a:t>
            </a:r>
            <a:endParaRPr lang="cs-CZ" dirty="0"/>
          </a:p>
          <a:p>
            <a:r>
              <a:rPr lang="cs-CZ" sz="1800" dirty="0" err="1"/>
              <a:t>Picciotto</a:t>
            </a:r>
            <a:r>
              <a:rPr lang="cs-CZ" sz="1800" dirty="0"/>
              <a:t>, S., </a:t>
            </a:r>
            <a:r>
              <a:rPr lang="cs-CZ" sz="1800" dirty="0" err="1"/>
              <a:t>Faccio</a:t>
            </a:r>
            <a:r>
              <a:rPr lang="cs-CZ" sz="1800" dirty="0"/>
              <a:t>, T., Kadet, J. M., </a:t>
            </a:r>
            <a:r>
              <a:rPr lang="cs-CZ" sz="1800" dirty="0" err="1"/>
              <a:t>Jansky</a:t>
            </a:r>
            <a:r>
              <a:rPr lang="cs-CZ" sz="1800" dirty="0"/>
              <a:t>, P., </a:t>
            </a:r>
            <a:r>
              <a:rPr lang="cs-CZ" sz="1800" dirty="0" err="1"/>
              <a:t>Cobham</a:t>
            </a:r>
            <a:r>
              <a:rPr lang="cs-CZ" sz="1800" dirty="0"/>
              <a:t>, A., &amp; </a:t>
            </a:r>
            <a:r>
              <a:rPr lang="cs-CZ" sz="1800" dirty="0" err="1"/>
              <a:t>Garcia</a:t>
            </a:r>
            <a:r>
              <a:rPr lang="cs-CZ" sz="1800" dirty="0"/>
              <a:t>-Bernardo, J. (2021). </a:t>
            </a:r>
            <a:r>
              <a:rPr lang="cs-CZ" sz="1800" dirty="0" err="1"/>
              <a:t>For</a:t>
            </a:r>
            <a:r>
              <a:rPr lang="cs-CZ" sz="1800" dirty="0"/>
              <a:t> a </a:t>
            </a:r>
            <a:r>
              <a:rPr lang="cs-CZ" sz="1800" dirty="0" err="1"/>
              <a:t>Better</a:t>
            </a:r>
            <a:r>
              <a:rPr lang="cs-CZ" sz="1800" dirty="0"/>
              <a:t> GLOBE. METR: a Minimum </a:t>
            </a:r>
            <a:r>
              <a:rPr lang="cs-CZ" sz="1800" dirty="0" err="1"/>
              <a:t>Effective</a:t>
            </a:r>
            <a:r>
              <a:rPr lang="cs-CZ" sz="1800" dirty="0"/>
              <a:t> Tax </a:t>
            </a:r>
            <a:r>
              <a:rPr lang="cs-CZ" sz="1800" dirty="0" err="1"/>
              <a:t>Rate</a:t>
            </a:r>
            <a:r>
              <a:rPr lang="cs-CZ" sz="1800" dirty="0"/>
              <a:t> </a:t>
            </a:r>
            <a:r>
              <a:rPr lang="cs-CZ" sz="1800" dirty="0" err="1"/>
              <a:t>for</a:t>
            </a:r>
            <a:r>
              <a:rPr lang="cs-CZ" sz="1800" dirty="0"/>
              <a:t> </a:t>
            </a:r>
            <a:r>
              <a:rPr lang="cs-CZ" sz="1800" dirty="0" err="1"/>
              <a:t>Multinationals</a:t>
            </a:r>
            <a:r>
              <a:rPr lang="cs-CZ" sz="1800" dirty="0"/>
              <a:t>. (</a:t>
            </a:r>
            <a:r>
              <a:rPr lang="cs-CZ" sz="1800" dirty="0" err="1"/>
              <a:t>March</a:t>
            </a:r>
            <a:r>
              <a:rPr lang="cs-CZ" sz="1800" dirty="0"/>
              <a:t> 2, 2021).</a:t>
            </a:r>
            <a:endParaRPr lang="cs-CZ" dirty="0"/>
          </a:p>
          <a:p>
            <a:pPr lvl="0"/>
            <a:r>
              <a:rPr lang="en-US" dirty="0" err="1"/>
              <a:t>Tørsløv</a:t>
            </a:r>
            <a:r>
              <a:rPr lang="en-US" dirty="0"/>
              <a:t>, T. R., </a:t>
            </a:r>
            <a:r>
              <a:rPr lang="en-US" dirty="0" err="1"/>
              <a:t>Wier</a:t>
            </a:r>
            <a:r>
              <a:rPr lang="en-US" dirty="0"/>
              <a:t>, L. S., &amp; </a:t>
            </a:r>
            <a:r>
              <a:rPr lang="en-US" dirty="0" err="1"/>
              <a:t>Zucman</a:t>
            </a:r>
            <a:r>
              <a:rPr lang="en-US" dirty="0"/>
              <a:t>, G. (20</a:t>
            </a:r>
            <a:r>
              <a:rPr lang="cs-CZ" dirty="0"/>
              <a:t>20</a:t>
            </a:r>
            <a:r>
              <a:rPr lang="en-US" dirty="0"/>
              <a:t>). </a:t>
            </a:r>
            <a:r>
              <a:rPr lang="en-US" i="1" dirty="0"/>
              <a:t>The missing profits of nations</a:t>
            </a:r>
            <a:r>
              <a:rPr lang="en-US" dirty="0"/>
              <a:t>. </a:t>
            </a:r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paper</a:t>
            </a:r>
            <a:r>
              <a:rPr lang="cs-CZ" dirty="0"/>
              <a:t>.</a:t>
            </a:r>
          </a:p>
          <a:p>
            <a:pPr lvl="0"/>
            <a:r>
              <a:rPr lang="en-US" dirty="0" err="1"/>
              <a:t>Zucman</a:t>
            </a:r>
            <a:r>
              <a:rPr lang="en-US" dirty="0"/>
              <a:t>, G. (2014). Taxing across borders: Tracking personal wealth and corporate profits. </a:t>
            </a:r>
            <a:r>
              <a:rPr lang="en-US" i="1" dirty="0"/>
              <a:t>Journal of economic perspectives</a:t>
            </a:r>
            <a:r>
              <a:rPr lang="en-US" dirty="0"/>
              <a:t>, </a:t>
            </a:r>
            <a:r>
              <a:rPr lang="en-US" i="1" dirty="0"/>
              <a:t>28</a:t>
            </a:r>
            <a:r>
              <a:rPr lang="en-US" dirty="0"/>
              <a:t>(4), 121-48.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451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13902" y="278892"/>
            <a:ext cx="7729728" cy="1188720"/>
          </a:xfrm>
        </p:spPr>
        <p:txBody>
          <a:bodyPr/>
          <a:lstStyle/>
          <a:p>
            <a:r>
              <a:rPr lang="cs-CZ" dirty="0" err="1"/>
              <a:t>OUtline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1026590" y="2066544"/>
            <a:ext cx="5198364" cy="4335810"/>
          </a:xfrm>
        </p:spPr>
        <p:txBody>
          <a:bodyPr>
            <a:normAutofit/>
          </a:bodyPr>
          <a:lstStyle/>
          <a:p>
            <a:r>
              <a:rPr lang="cs-CZ" sz="2000" dirty="0" err="1"/>
              <a:t>Exercise</a:t>
            </a:r>
            <a:r>
              <a:rPr lang="cs-CZ" sz="2000" dirty="0"/>
              <a:t> on tax </a:t>
            </a:r>
            <a:r>
              <a:rPr lang="cs-CZ" sz="2000" dirty="0" err="1"/>
              <a:t>optimisation</a:t>
            </a:r>
            <a:endParaRPr lang="cs-CZ" sz="2000" dirty="0"/>
          </a:p>
          <a:p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Data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sources</a:t>
            </a:r>
            <a:endParaRPr lang="cs-CZ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CBCR</a:t>
            </a:r>
          </a:p>
          <a:p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CCCTB</a:t>
            </a:r>
          </a:p>
        </p:txBody>
      </p:sp>
    </p:spTree>
    <p:extLst>
      <p:ext uri="{BB962C8B-B14F-4D97-AF65-F5344CB8AC3E}">
        <p14:creationId xmlns:p14="http://schemas.microsoft.com/office/powerpoint/2010/main" val="40216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31" y="1672529"/>
            <a:ext cx="4729825" cy="47298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13902" y="278892"/>
            <a:ext cx="7729728" cy="1188720"/>
          </a:xfrm>
        </p:spPr>
        <p:txBody>
          <a:bodyPr/>
          <a:lstStyle/>
          <a:p>
            <a:r>
              <a:rPr lang="cs-CZ" dirty="0"/>
              <a:t>EX. 1: Tax </a:t>
            </a:r>
            <a:r>
              <a:rPr lang="cs-CZ" dirty="0" err="1"/>
              <a:t>optimisation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MNCs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1026590" y="2066544"/>
            <a:ext cx="5198364" cy="4335810"/>
          </a:xfrm>
        </p:spPr>
        <p:txBody>
          <a:bodyPr>
            <a:normAutofit/>
          </a:bodyPr>
          <a:lstStyle/>
          <a:p>
            <a:r>
              <a:rPr lang="cs-CZ" sz="2000" dirty="0" err="1"/>
              <a:t>Setup</a:t>
            </a:r>
            <a:r>
              <a:rPr lang="cs-CZ" sz="2000" dirty="0"/>
              <a:t>:</a:t>
            </a:r>
          </a:p>
          <a:p>
            <a:pPr lvl="1"/>
            <a:r>
              <a:rPr lang="cs-CZ" sz="1800" dirty="0" err="1"/>
              <a:t>Two</a:t>
            </a:r>
            <a:r>
              <a:rPr lang="cs-CZ" sz="1800" dirty="0"/>
              <a:t> </a:t>
            </a:r>
            <a:r>
              <a:rPr lang="cs-CZ" sz="1800" dirty="0" err="1"/>
              <a:t>subsidiaries</a:t>
            </a:r>
            <a:r>
              <a:rPr lang="cs-CZ" sz="1800" dirty="0"/>
              <a:t> </a:t>
            </a:r>
            <a:r>
              <a:rPr lang="cs-CZ" sz="1800" dirty="0" err="1"/>
              <a:t>of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same</a:t>
            </a:r>
            <a:r>
              <a:rPr lang="cs-CZ" sz="1800" dirty="0"/>
              <a:t> </a:t>
            </a:r>
            <a:r>
              <a:rPr lang="cs-CZ" sz="1800" dirty="0" err="1"/>
              <a:t>parent</a:t>
            </a:r>
            <a:r>
              <a:rPr lang="cs-CZ" sz="1800" dirty="0"/>
              <a:t> </a:t>
            </a:r>
            <a:r>
              <a:rPr lang="cs-CZ" sz="1800" dirty="0" err="1"/>
              <a:t>company</a:t>
            </a:r>
            <a:endParaRPr lang="cs-CZ" sz="1800" dirty="0"/>
          </a:p>
          <a:p>
            <a:pPr lvl="1"/>
            <a:r>
              <a:rPr lang="cs-CZ" sz="1800" dirty="0" err="1"/>
              <a:t>Two</a:t>
            </a:r>
            <a:r>
              <a:rPr lang="cs-CZ" sz="1800" dirty="0"/>
              <a:t> </a:t>
            </a:r>
            <a:r>
              <a:rPr lang="cs-CZ" sz="1800" dirty="0" err="1"/>
              <a:t>countries</a:t>
            </a:r>
            <a:r>
              <a:rPr lang="cs-CZ" sz="1800" dirty="0"/>
              <a:t>: </a:t>
            </a:r>
            <a:r>
              <a:rPr lang="cs-CZ" sz="1800" dirty="0" err="1"/>
              <a:t>Regular</a:t>
            </a:r>
            <a:r>
              <a:rPr lang="cs-CZ" sz="1800" dirty="0"/>
              <a:t> and Tax </a:t>
            </a:r>
            <a:r>
              <a:rPr lang="cs-CZ" sz="1800" dirty="0" err="1"/>
              <a:t>haven</a:t>
            </a:r>
            <a:endParaRPr lang="cs-CZ" sz="1800" dirty="0"/>
          </a:p>
          <a:p>
            <a:pPr lvl="2"/>
            <a:r>
              <a:rPr lang="cs-CZ" sz="1800" dirty="0"/>
              <a:t>Tax </a:t>
            </a:r>
            <a:r>
              <a:rPr lang="cs-CZ" sz="1800" dirty="0" err="1"/>
              <a:t>rate</a:t>
            </a:r>
            <a:r>
              <a:rPr lang="cs-CZ" sz="1800" dirty="0"/>
              <a:t> in </a:t>
            </a:r>
            <a:r>
              <a:rPr lang="cs-CZ" sz="1800" dirty="0" err="1"/>
              <a:t>regular</a:t>
            </a:r>
            <a:r>
              <a:rPr lang="cs-CZ" sz="1800" dirty="0"/>
              <a:t> country: 20%</a:t>
            </a:r>
          </a:p>
          <a:p>
            <a:pPr lvl="2"/>
            <a:r>
              <a:rPr lang="cs-CZ" sz="1800" dirty="0"/>
              <a:t>Tax </a:t>
            </a:r>
            <a:r>
              <a:rPr lang="cs-CZ" sz="1800" dirty="0" err="1"/>
              <a:t>rate</a:t>
            </a:r>
            <a:r>
              <a:rPr lang="cs-CZ" sz="1800" dirty="0"/>
              <a:t> in tax </a:t>
            </a:r>
            <a:r>
              <a:rPr lang="cs-CZ" sz="1800" dirty="0" err="1"/>
              <a:t>haven</a:t>
            </a:r>
            <a:r>
              <a:rPr lang="cs-CZ" sz="1800" dirty="0"/>
              <a:t>: 5%</a:t>
            </a:r>
          </a:p>
          <a:p>
            <a:pPr lvl="1"/>
            <a:r>
              <a:rPr lang="cs-CZ" sz="1800" dirty="0" err="1"/>
              <a:t>Subsidiary</a:t>
            </a:r>
            <a:r>
              <a:rPr lang="cs-CZ" sz="1800" dirty="0"/>
              <a:t> A </a:t>
            </a:r>
            <a:r>
              <a:rPr lang="cs-CZ" sz="1800" dirty="0" err="1"/>
              <a:t>buys</a:t>
            </a:r>
            <a:r>
              <a:rPr lang="cs-CZ" sz="1800" dirty="0"/>
              <a:t> input </a:t>
            </a:r>
            <a:r>
              <a:rPr lang="cs-CZ" sz="1800" dirty="0" err="1"/>
              <a:t>from</a:t>
            </a:r>
            <a:r>
              <a:rPr lang="cs-CZ" sz="1800" dirty="0"/>
              <a:t> </a:t>
            </a:r>
            <a:r>
              <a:rPr lang="cs-CZ" sz="1800" dirty="0" err="1"/>
              <a:t>subsidiary</a:t>
            </a:r>
            <a:r>
              <a:rPr lang="cs-CZ" sz="1800" dirty="0"/>
              <a:t> B </a:t>
            </a:r>
            <a:r>
              <a:rPr lang="cs-CZ" sz="1800" dirty="0" err="1"/>
              <a:t>at</a:t>
            </a:r>
            <a:r>
              <a:rPr lang="cs-CZ" sz="1800" dirty="0"/>
              <a:t> a </a:t>
            </a:r>
            <a:r>
              <a:rPr lang="cs-CZ" sz="1800" i="1" dirty="0"/>
              <a:t>transfer </a:t>
            </a:r>
            <a:r>
              <a:rPr lang="cs-CZ" sz="1800" i="1" dirty="0" err="1"/>
              <a:t>price</a:t>
            </a:r>
            <a:r>
              <a:rPr lang="cs-CZ" sz="1800" i="1" dirty="0"/>
              <a:t> </a:t>
            </a:r>
            <a:r>
              <a:rPr lang="cs-CZ" sz="1800" i="1" dirty="0" err="1"/>
              <a:t>of</a:t>
            </a:r>
            <a:r>
              <a:rPr lang="cs-CZ" sz="1800" dirty="0"/>
              <a:t> 10</a:t>
            </a:r>
          </a:p>
          <a:p>
            <a:pPr lvl="0">
              <a:buClr>
                <a:srgbClr val="9BAFB5"/>
              </a:buClr>
            </a:pP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What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would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you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do?</a:t>
            </a:r>
          </a:p>
        </p:txBody>
      </p:sp>
      <p:cxnSp>
        <p:nvCxnSpPr>
          <p:cNvPr id="9" name="Přímá spojnice se šipkou 8"/>
          <p:cNvCxnSpPr/>
          <p:nvPr/>
        </p:nvCxnSpPr>
        <p:spPr>
          <a:xfrm>
            <a:off x="8880231" y="3974123"/>
            <a:ext cx="494678" cy="1586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9046843" y="4510412"/>
            <a:ext cx="10263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accent1"/>
                </a:solidFill>
              </a:rPr>
              <a:t>transfer </a:t>
            </a:r>
            <a:r>
              <a:rPr lang="cs-CZ" sz="1200" dirty="0" err="1">
                <a:solidFill>
                  <a:schemeClr val="accent1"/>
                </a:solidFill>
              </a:rPr>
              <a:t>price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2256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244400"/>
            <a:ext cx="10058400" cy="1450757"/>
          </a:xfrm>
        </p:spPr>
        <p:txBody>
          <a:bodyPr/>
          <a:lstStyle/>
          <a:p>
            <a:r>
              <a:rPr lang="cs-CZ" dirty="0" err="1"/>
              <a:t>Increase</a:t>
            </a:r>
            <a:r>
              <a:rPr lang="cs-CZ" dirty="0"/>
              <a:t> transfer </a:t>
            </a:r>
            <a:r>
              <a:rPr lang="cs-CZ" dirty="0" err="1"/>
              <a:t>price</a:t>
            </a:r>
            <a:r>
              <a:rPr lang="cs-CZ" dirty="0"/>
              <a:t> FROM 10 to 20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23" y="1852858"/>
            <a:ext cx="4572009" cy="4572009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7" y="1852858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244400"/>
            <a:ext cx="10058400" cy="1450757"/>
          </a:xfrm>
        </p:spPr>
        <p:txBody>
          <a:bodyPr/>
          <a:lstStyle/>
          <a:p>
            <a:r>
              <a:rPr lang="cs-CZ" dirty="0" err="1"/>
              <a:t>Increase</a:t>
            </a:r>
            <a:r>
              <a:rPr lang="cs-CZ" dirty="0"/>
              <a:t> transfer </a:t>
            </a:r>
            <a:r>
              <a:rPr lang="cs-CZ" dirty="0" err="1"/>
              <a:t>price</a:t>
            </a:r>
            <a:r>
              <a:rPr lang="cs-CZ" dirty="0"/>
              <a:t> FROM 10 to 60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23" y="1852858"/>
            <a:ext cx="4572009" cy="4572009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7" y="1852858"/>
            <a:ext cx="4572009" cy="4572009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7" y="1852858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0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2268767"/>
            <a:ext cx="9119382" cy="4039669"/>
          </a:xfrm>
        </p:spPr>
        <p:txBody>
          <a:bodyPr>
            <a:normAutofit/>
          </a:bodyPr>
          <a:lstStyle/>
          <a:p>
            <a:r>
              <a:rPr lang="cs-CZ" sz="2000" dirty="0" err="1"/>
              <a:t>Losers</a:t>
            </a:r>
            <a:r>
              <a:rPr lang="cs-CZ" sz="2000" dirty="0"/>
              <a:t>:</a:t>
            </a:r>
          </a:p>
          <a:p>
            <a:pPr lvl="1"/>
            <a:r>
              <a:rPr lang="cs-CZ" sz="1800" dirty="0" err="1"/>
              <a:t>Government</a:t>
            </a:r>
            <a:r>
              <a:rPr lang="cs-CZ" sz="1800" dirty="0"/>
              <a:t> </a:t>
            </a:r>
            <a:r>
              <a:rPr lang="cs-CZ" sz="1800" dirty="0" err="1"/>
              <a:t>of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Regular</a:t>
            </a:r>
            <a:r>
              <a:rPr lang="cs-CZ" sz="1800" dirty="0"/>
              <a:t> country:  Tax </a:t>
            </a:r>
            <a:r>
              <a:rPr lang="cs-CZ" sz="1800" dirty="0" err="1"/>
              <a:t>revenue</a:t>
            </a:r>
            <a:r>
              <a:rPr lang="cs-CZ" sz="1800" dirty="0"/>
              <a:t> </a:t>
            </a:r>
            <a:r>
              <a:rPr lang="cs-CZ" sz="1800" dirty="0" err="1"/>
              <a:t>decline</a:t>
            </a:r>
            <a:r>
              <a:rPr lang="cs-CZ" sz="1800" dirty="0"/>
              <a:t> </a:t>
            </a:r>
            <a:r>
              <a:rPr lang="cs-CZ" sz="1800" dirty="0" err="1"/>
              <a:t>from</a:t>
            </a:r>
            <a:r>
              <a:rPr lang="cs-CZ" sz="1800" dirty="0"/>
              <a:t> 10 to 0 </a:t>
            </a:r>
          </a:p>
          <a:p>
            <a:pPr lvl="0">
              <a:buClr>
                <a:srgbClr val="9BAFB5"/>
              </a:buClr>
            </a:pP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Winners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</a:t>
            </a:r>
          </a:p>
          <a:p>
            <a:pPr lvl="1">
              <a:buClr>
                <a:srgbClr val="9BAFB5"/>
              </a:buClr>
            </a:pP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The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multinational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company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Total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after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-tax profit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increase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from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44.75 to 52.25</a:t>
            </a:r>
          </a:p>
          <a:p>
            <a:pPr lvl="1">
              <a:buClr>
                <a:srgbClr val="9BAFB5"/>
              </a:buClr>
            </a:pP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Government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of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the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Tax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haven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 Tax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revenue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increase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from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0.25 to 2.75</a:t>
            </a:r>
          </a:p>
          <a:p>
            <a:pPr lvl="2">
              <a:buClr>
                <a:srgbClr val="9BAFB5"/>
              </a:buClr>
            </a:pP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“B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y taxing the large amount of paper pro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fi</a:t>
            </a:r>
            <a:r>
              <a:rPr lang="en-US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ts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 they attract at very low rates (typically less than 5%), </a:t>
            </a:r>
            <a:r>
              <a:rPr lang="cs-CZ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tax </a:t>
            </a:r>
            <a:r>
              <a:rPr lang="cs-CZ" b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havens</a:t>
            </a:r>
            <a:r>
              <a:rPr lang="en-US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generate more tax revenue, as a fraction of their national income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“ (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Torslov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et al, 2020)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097280" y="244400"/>
            <a:ext cx="10058400" cy="145075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/>
              <a:t>Winners</a:t>
            </a:r>
            <a:r>
              <a:rPr lang="cs-CZ" dirty="0"/>
              <a:t> and </a:t>
            </a:r>
            <a:r>
              <a:rPr lang="cs-CZ" dirty="0" err="1"/>
              <a:t>losers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54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2268767"/>
            <a:ext cx="9119382" cy="3938602"/>
          </a:xfrm>
        </p:spPr>
        <p:txBody>
          <a:bodyPr>
            <a:normAutofit/>
          </a:bodyPr>
          <a:lstStyle/>
          <a:p>
            <a:pPr lvl="1"/>
            <a:r>
              <a:rPr lang="cs-CZ" sz="1800" dirty="0"/>
              <a:t>F</a:t>
            </a:r>
            <a:r>
              <a:rPr lang="en-US" sz="1800" dirty="0" err="1"/>
              <a:t>irms</a:t>
            </a:r>
            <a:r>
              <a:rPr lang="en-US" sz="1800" dirty="0"/>
              <a:t> may need to set up additional facilities to make transfer</a:t>
            </a:r>
            <a:r>
              <a:rPr lang="cs-CZ" sz="1800" dirty="0"/>
              <a:t> </a:t>
            </a:r>
            <a:r>
              <a:rPr lang="en-US" sz="1800" dirty="0"/>
              <a:t>prices seem plausible, legal costs may be incurred, and (inefficient)</a:t>
            </a:r>
            <a:r>
              <a:rPr lang="cs-CZ" sz="1800" dirty="0"/>
              <a:t> </a:t>
            </a:r>
            <a:r>
              <a:rPr lang="en-US" sz="1800" dirty="0"/>
              <a:t>intrafirm trades may take place to facilitate profit-shifting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(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Hines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</a:t>
            </a:r>
            <a:r>
              <a:rPr lang="cs-CZ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Rice</a:t>
            </a:r>
            <a:r>
              <a:rPr lang="cs-CZ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1994)</a:t>
            </a:r>
          </a:p>
          <a:p>
            <a:pPr lvl="1">
              <a:buClr>
                <a:srgbClr val="9BAFB5"/>
              </a:buClr>
            </a:pP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Note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 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There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are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two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other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in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principle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similar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ways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to shift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profits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 intra-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company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loans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and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location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of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intellectual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property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. </a:t>
            </a:r>
          </a:p>
          <a:p>
            <a:pPr lvl="2">
              <a:buClr>
                <a:srgbClr val="9BAFB5"/>
              </a:buClr>
            </a:pP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See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lecture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Zucman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(2014)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or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cs-CZ"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Torslov</a:t>
            </a:r>
            <a:r>
              <a:rPr lang="cs-CZ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et al (2020)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097280" y="244400"/>
            <a:ext cx="10058400" cy="145075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IS profit </a:t>
            </a:r>
            <a:r>
              <a:rPr lang="cs-CZ" dirty="0" err="1"/>
              <a:t>shifting</a:t>
            </a:r>
            <a:r>
              <a:rPr lang="cs-CZ" dirty="0"/>
              <a:t> </a:t>
            </a:r>
            <a:r>
              <a:rPr lang="cs-CZ" dirty="0" err="1"/>
              <a:t>costless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199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097280" y="244400"/>
            <a:ext cx="10058400" cy="145075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IS THIS LEGAL?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1097280" y="2268767"/>
            <a:ext cx="9347982" cy="4070487"/>
          </a:xfrm>
        </p:spPr>
        <p:txBody>
          <a:bodyPr>
            <a:normAutofit/>
          </a:bodyPr>
          <a:lstStyle/>
          <a:p>
            <a:r>
              <a:rPr lang="cs-CZ" sz="2000" i="1" dirty="0"/>
              <a:t>de iure: </a:t>
            </a:r>
            <a:r>
              <a:rPr lang="cs-CZ" sz="2000" dirty="0" err="1"/>
              <a:t>MNCs</a:t>
            </a:r>
            <a:r>
              <a:rPr lang="cs-CZ" sz="2000" dirty="0"/>
              <a:t> are </a:t>
            </a:r>
            <a:r>
              <a:rPr lang="cs-CZ" sz="2000" dirty="0" err="1"/>
              <a:t>required</a:t>
            </a:r>
            <a:r>
              <a:rPr lang="cs-CZ" sz="2000" dirty="0"/>
              <a:t> to </a:t>
            </a:r>
            <a:r>
              <a:rPr lang="cs-CZ" sz="2000" dirty="0" err="1"/>
              <a:t>follow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i="1" dirty="0" err="1"/>
              <a:t>arm‘s</a:t>
            </a:r>
            <a:r>
              <a:rPr lang="cs-CZ" sz="2000" i="1" dirty="0"/>
              <a:t> </a:t>
            </a:r>
            <a:r>
              <a:rPr lang="cs-CZ" sz="2000" i="1" dirty="0" err="1"/>
              <a:t>length</a:t>
            </a:r>
            <a:r>
              <a:rPr lang="cs-CZ" sz="2000" i="1" dirty="0"/>
              <a:t> </a:t>
            </a:r>
            <a:r>
              <a:rPr lang="cs-CZ" sz="2000" i="1" dirty="0" err="1"/>
              <a:t>principle</a:t>
            </a:r>
            <a:endParaRPr lang="cs-CZ" sz="2000" i="1" dirty="0"/>
          </a:p>
          <a:p>
            <a:pPr lvl="1"/>
            <a:r>
              <a:rPr lang="cs-CZ" sz="2000" dirty="0"/>
              <a:t>intra-</a:t>
            </a:r>
            <a:r>
              <a:rPr lang="cs-CZ" sz="2000" dirty="0" err="1"/>
              <a:t>company</a:t>
            </a:r>
            <a:r>
              <a:rPr lang="cs-CZ" sz="2000" dirty="0"/>
              <a:t> </a:t>
            </a:r>
            <a:r>
              <a:rPr lang="cs-CZ" sz="2000" dirty="0" err="1"/>
              <a:t>transactions</a:t>
            </a:r>
            <a:r>
              <a:rPr lang="cs-CZ" sz="2000" dirty="0"/>
              <a:t> </a:t>
            </a:r>
            <a:r>
              <a:rPr lang="cs-CZ" sz="2000" dirty="0" err="1"/>
              <a:t>should</a:t>
            </a:r>
            <a:r>
              <a:rPr lang="cs-CZ" sz="2000" dirty="0"/>
              <a:t> </a:t>
            </a:r>
            <a:r>
              <a:rPr lang="cs-CZ" sz="2000" dirty="0" err="1"/>
              <a:t>reflect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market </a:t>
            </a:r>
            <a:r>
              <a:rPr lang="cs-CZ" sz="2000" dirty="0" err="1"/>
              <a:t>price</a:t>
            </a:r>
            <a:r>
              <a:rPr lang="cs-CZ" sz="2000" dirty="0"/>
              <a:t> (and not </a:t>
            </a:r>
            <a:r>
              <a:rPr lang="cs-CZ" sz="2000" dirty="0" err="1"/>
              <a:t>the</a:t>
            </a:r>
            <a:r>
              <a:rPr lang="cs-CZ" sz="2000" dirty="0"/>
              <a:t> tax </a:t>
            </a:r>
            <a:r>
              <a:rPr lang="cs-CZ" sz="2000" dirty="0" err="1"/>
              <a:t>rates</a:t>
            </a:r>
            <a:r>
              <a:rPr lang="cs-CZ" sz="2000" dirty="0"/>
              <a:t>)</a:t>
            </a:r>
            <a:endParaRPr lang="cs-CZ" sz="1800" dirty="0"/>
          </a:p>
          <a:p>
            <a:r>
              <a:rPr lang="cs-CZ" sz="2000" i="1" dirty="0"/>
              <a:t>de facto: </a:t>
            </a:r>
            <a:r>
              <a:rPr lang="cs-CZ" sz="2000" dirty="0" err="1"/>
              <a:t>Comparable</a:t>
            </a:r>
            <a:r>
              <a:rPr lang="cs-CZ" sz="2000" dirty="0"/>
              <a:t> market </a:t>
            </a:r>
            <a:r>
              <a:rPr lang="cs-CZ" sz="2000" dirty="0" err="1"/>
              <a:t>price</a:t>
            </a:r>
            <a:r>
              <a:rPr lang="cs-CZ" sz="2000" dirty="0"/>
              <a:t> </a:t>
            </a:r>
            <a:r>
              <a:rPr lang="cs-CZ" sz="2000" dirty="0" err="1"/>
              <a:t>may</a:t>
            </a:r>
            <a:r>
              <a:rPr lang="cs-CZ" sz="2000" dirty="0"/>
              <a:t> not </a:t>
            </a:r>
            <a:r>
              <a:rPr lang="cs-CZ" sz="2000" dirty="0" err="1"/>
              <a:t>be</a:t>
            </a:r>
            <a:r>
              <a:rPr lang="cs-CZ" sz="2000" dirty="0"/>
              <a:t> </a:t>
            </a:r>
            <a:r>
              <a:rPr lang="cs-CZ" sz="2000" dirty="0" err="1"/>
              <a:t>easily</a:t>
            </a:r>
            <a:r>
              <a:rPr lang="cs-CZ" sz="2000" dirty="0"/>
              <a:t> </a:t>
            </a:r>
            <a:r>
              <a:rPr lang="cs-CZ" sz="2000" dirty="0" err="1"/>
              <a:t>available</a:t>
            </a:r>
            <a:r>
              <a:rPr lang="cs-CZ" sz="2000" dirty="0"/>
              <a:t>;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principle</a:t>
            </a:r>
            <a:r>
              <a:rPr lang="cs-CZ" sz="2000" dirty="0"/>
              <a:t> </a:t>
            </a:r>
            <a:r>
              <a:rPr lang="cs-CZ" sz="2000" dirty="0" err="1"/>
              <a:t>may</a:t>
            </a:r>
            <a:r>
              <a:rPr lang="cs-CZ" sz="2000" dirty="0"/>
              <a:t> </a:t>
            </a:r>
            <a:r>
              <a:rPr lang="cs-CZ" sz="2000" dirty="0" err="1"/>
              <a:t>be</a:t>
            </a:r>
            <a:r>
              <a:rPr lang="cs-CZ" sz="2000" dirty="0"/>
              <a:t> </a:t>
            </a:r>
            <a:r>
              <a:rPr lang="cs-CZ" sz="2000" dirty="0" err="1"/>
              <a:t>difficult</a:t>
            </a:r>
            <a:r>
              <a:rPr lang="cs-CZ" sz="2000" dirty="0"/>
              <a:t> to </a:t>
            </a:r>
            <a:r>
              <a:rPr lang="cs-CZ" sz="2000" dirty="0" err="1"/>
              <a:t>enforce</a:t>
            </a:r>
            <a:r>
              <a:rPr lang="cs-CZ" sz="2000" dirty="0"/>
              <a:t>.</a:t>
            </a:r>
          </a:p>
          <a:p>
            <a:pPr lvl="1"/>
            <a:r>
              <a:rPr lang="cs-CZ" sz="1800" dirty="0" err="1"/>
              <a:t>We</a:t>
            </a:r>
            <a:r>
              <a:rPr lang="cs-CZ" sz="1800" dirty="0"/>
              <a:t> </a:t>
            </a:r>
            <a:r>
              <a:rPr lang="cs-CZ" sz="1800" dirty="0" err="1"/>
              <a:t>need</a:t>
            </a:r>
            <a:r>
              <a:rPr lang="cs-CZ" sz="1800" dirty="0"/>
              <a:t> to </a:t>
            </a:r>
            <a:r>
              <a:rPr lang="cs-CZ" sz="1800" dirty="0" err="1"/>
              <a:t>look</a:t>
            </a:r>
            <a:r>
              <a:rPr lang="cs-CZ" sz="1800" dirty="0"/>
              <a:t> </a:t>
            </a:r>
            <a:r>
              <a:rPr lang="cs-CZ" sz="1800" dirty="0" err="1"/>
              <a:t>at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data</a:t>
            </a:r>
            <a:endParaRPr lang="cs-CZ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/>
            <a:endParaRPr lang="cs-CZ" sz="1800" b="1" dirty="0"/>
          </a:p>
          <a:p>
            <a:pPr lvl="1"/>
            <a:endParaRPr lang="cs-CZ" sz="1800" b="1" dirty="0"/>
          </a:p>
        </p:txBody>
      </p:sp>
    </p:spTree>
    <p:extLst>
      <p:ext uri="{BB962C8B-B14F-4D97-AF65-F5344CB8AC3E}">
        <p14:creationId xmlns:p14="http://schemas.microsoft.com/office/powerpoint/2010/main" val="11288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097280" y="279569"/>
            <a:ext cx="10058400" cy="145075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data to study profit </a:t>
            </a:r>
            <a:r>
              <a:rPr lang="cs-CZ" dirty="0" err="1"/>
              <a:t>shifting</a:t>
            </a:r>
            <a:endParaRPr lang="cs-CZ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1097280" y="2268767"/>
            <a:ext cx="9347982" cy="4070487"/>
          </a:xfrm>
        </p:spPr>
        <p:txBody>
          <a:bodyPr>
            <a:normAutofit/>
          </a:bodyPr>
          <a:lstStyle/>
          <a:p>
            <a:r>
              <a:rPr lang="cs-CZ" sz="2000" dirty="0" err="1"/>
              <a:t>Two</a:t>
            </a:r>
            <a:r>
              <a:rPr lang="cs-CZ" sz="2000" dirty="0"/>
              <a:t> </a:t>
            </a:r>
            <a:r>
              <a:rPr lang="cs-CZ" sz="2000" dirty="0" err="1"/>
              <a:t>classes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data: </a:t>
            </a:r>
          </a:p>
          <a:p>
            <a:pPr lvl="1"/>
            <a:r>
              <a:rPr lang="cs-CZ" sz="1800" dirty="0" err="1"/>
              <a:t>company-level</a:t>
            </a:r>
            <a:r>
              <a:rPr lang="cs-CZ" sz="1800" dirty="0"/>
              <a:t> </a:t>
            </a:r>
            <a:r>
              <a:rPr lang="cs-CZ" sz="1800" b="1" dirty="0" err="1"/>
              <a:t>microdata</a:t>
            </a:r>
            <a:endParaRPr lang="cs-CZ" sz="1800" dirty="0"/>
          </a:p>
          <a:p>
            <a:pPr lvl="1"/>
            <a:r>
              <a:rPr lang="cs-CZ" sz="1800" b="1" dirty="0" err="1"/>
              <a:t>macrodata</a:t>
            </a:r>
            <a:r>
              <a:rPr lang="cs-CZ" sz="1800" dirty="0"/>
              <a:t> in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National</a:t>
            </a:r>
            <a:r>
              <a:rPr lang="cs-CZ" sz="1800" dirty="0"/>
              <a:t> </a:t>
            </a:r>
            <a:r>
              <a:rPr lang="cs-CZ" sz="1800" dirty="0" err="1"/>
              <a:t>Accounts</a:t>
            </a:r>
            <a:endParaRPr lang="cs-CZ" sz="1800" dirty="0"/>
          </a:p>
          <a:p>
            <a:r>
              <a:rPr lang="cs-CZ" sz="2000" dirty="0" err="1"/>
              <a:t>This</a:t>
            </a:r>
            <a:r>
              <a:rPr lang="cs-CZ" sz="2000" dirty="0"/>
              <a:t> </a:t>
            </a:r>
            <a:r>
              <a:rPr lang="cs-CZ" sz="2000" dirty="0" err="1"/>
              <a:t>seminar</a:t>
            </a:r>
            <a:r>
              <a:rPr lang="cs-CZ" sz="2000" dirty="0"/>
              <a:t> </a:t>
            </a:r>
            <a:r>
              <a:rPr lang="cs-CZ" sz="2000" dirty="0" err="1"/>
              <a:t>focuses</a:t>
            </a:r>
            <a:r>
              <a:rPr lang="cs-CZ" sz="2000" dirty="0"/>
              <a:t> on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former</a:t>
            </a:r>
            <a:r>
              <a:rPr lang="cs-CZ" sz="2000" dirty="0"/>
              <a:t>,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latter</a:t>
            </a:r>
            <a:r>
              <a:rPr lang="cs-CZ" sz="2000" dirty="0"/>
              <a:t> </a:t>
            </a:r>
            <a:r>
              <a:rPr lang="cs-CZ" sz="2000" dirty="0" err="1"/>
              <a:t>see</a:t>
            </a:r>
            <a:r>
              <a:rPr lang="cs-CZ" sz="2000" dirty="0"/>
              <a:t> </a:t>
            </a:r>
            <a:r>
              <a:rPr lang="cs-CZ" sz="20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Torslov</a:t>
            </a:r>
            <a:r>
              <a:rPr lang="cs-CZ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et al (2020) </a:t>
            </a:r>
          </a:p>
        </p:txBody>
      </p:sp>
    </p:spTree>
    <p:extLst>
      <p:ext uri="{BB962C8B-B14F-4D97-AF65-F5344CB8AC3E}">
        <p14:creationId xmlns:p14="http://schemas.microsoft.com/office/powerpoint/2010/main" val="27946569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2100</TotalTime>
  <Words>1210</Words>
  <Application>Microsoft Office PowerPoint</Application>
  <PresentationFormat>Širokoúhlá obrazovka</PresentationFormat>
  <Paragraphs>126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Wingdings</vt:lpstr>
      <vt:lpstr>Parcel</vt:lpstr>
      <vt:lpstr>CORPORATE TAXATION I seminar</vt:lpstr>
      <vt:lpstr>OUtline</vt:lpstr>
      <vt:lpstr>EX. 1: Tax optimisation of MNCs</vt:lpstr>
      <vt:lpstr>Increase transfer price FROM 10 to 20</vt:lpstr>
      <vt:lpstr>Increase transfer price FROM 10 to 60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Profit misalignment models</vt:lpstr>
      <vt:lpstr>CCCTB</vt:lpstr>
      <vt:lpstr>Evaluating the ccctb</vt:lpstr>
      <vt:lpstr>New proposal: GLOBE</vt:lpstr>
      <vt:lpstr>Prezentace aplikace PowerPoint</vt:lpstr>
    </vt:vector>
  </TitlesOfParts>
  <Company>Parlament 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KolarDan</dc:creator>
  <cp:lastModifiedBy>Daniel Kolář</cp:lastModifiedBy>
  <cp:revision>37</cp:revision>
  <dcterms:created xsi:type="dcterms:W3CDTF">2021-02-20T12:25:27Z</dcterms:created>
  <dcterms:modified xsi:type="dcterms:W3CDTF">2022-03-15T06:54:38Z</dcterms:modified>
</cp:coreProperties>
</file>