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256" r:id="rId7"/>
    <p:sldId id="258" r:id="rId8"/>
    <p:sldId id="259" r:id="rId9"/>
    <p:sldId id="1679" r:id="rId10"/>
    <p:sldId id="1680" r:id="rId11"/>
    <p:sldId id="1703" r:id="rId12"/>
    <p:sldId id="272" r:id="rId13"/>
    <p:sldId id="273" r:id="rId14"/>
    <p:sldId id="1670" r:id="rId15"/>
    <p:sldId id="1671" r:id="rId16"/>
    <p:sldId id="1673" r:id="rId17"/>
    <p:sldId id="1677"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1/27/2021 1:51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961579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1/27/2021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1/27/2021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a:cs typeface="Segoe UI"/>
              </a:rPr>
              <a:t>Lesson 2.01: Data Types &amp; Casting</a:t>
            </a:r>
            <a:endParaRPr lang="en-US"/>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repl.it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573012"/>
          </a:xfrm>
        </p:spPr>
        <p:txBody>
          <a:bodyPr/>
          <a:lstStyle/>
          <a:p>
            <a:pPr marL="0" indent="0">
              <a:buNone/>
            </a:pPr>
            <a:r>
              <a:rPr lang="en-US" dirty="0"/>
              <a:t>In your notebook, Write the following chunk of code:</a:t>
            </a:r>
          </a:p>
          <a:p>
            <a:pPr marL="742950" lvl="1" indent="-514350">
              <a:buFont typeface="+mj-lt"/>
              <a:buAutoNum type="arabicPeriod"/>
            </a:pPr>
            <a:r>
              <a:rPr lang="en-US" dirty="0">
                <a:solidFill>
                  <a:srgbClr val="0070C0"/>
                </a:solidFill>
                <a:latin typeface="Consolas" panose="020B0609020204030204" pitchFamily="49" charset="0"/>
              </a:rPr>
              <a:t>import</a:t>
            </a:r>
            <a:r>
              <a:rPr lang="en-US" dirty="0">
                <a:latin typeface="Consolas" panose="020B0609020204030204" pitchFamily="49" charset="0"/>
              </a:rPr>
              <a:t> random</a:t>
            </a:r>
          </a:p>
          <a:p>
            <a:pPr marL="742950" lvl="1" indent="-514350">
              <a:buFont typeface="+mj-lt"/>
              <a:buAutoNum type="arabicPeriod"/>
            </a:pPr>
            <a:r>
              <a:rPr lang="en-US" dirty="0">
                <a:latin typeface="Consolas" panose="020B0609020204030204" pitchFamily="49" charset="0"/>
              </a:rPr>
              <a:t>x = </a:t>
            </a:r>
            <a:r>
              <a:rPr lang="en-US" dirty="0" err="1">
                <a:latin typeface="Consolas" panose="020B0609020204030204" pitchFamily="49" charset="0"/>
              </a:rPr>
              <a:t>random.</a:t>
            </a:r>
            <a:r>
              <a:rPr lang="en-US" dirty="0" err="1">
                <a:solidFill>
                  <a:srgbClr val="7030A0"/>
                </a:solidFill>
                <a:latin typeface="Consolas" panose="020B0609020204030204" pitchFamily="49" charset="0"/>
              </a:rPr>
              <a:t>randint</a:t>
            </a:r>
            <a:r>
              <a:rPr lang="en-US" dirty="0">
                <a:latin typeface="Consolas" panose="020B0609020204030204" pitchFamily="49" charset="0"/>
              </a:rPr>
              <a:t>(</a:t>
            </a:r>
            <a:r>
              <a:rPr lang="en-US" dirty="0">
                <a:solidFill>
                  <a:srgbClr val="30E5D0"/>
                </a:solidFill>
                <a:latin typeface="Consolas" panose="020B0609020204030204" pitchFamily="49" charset="0"/>
              </a:rPr>
              <a:t>0,10</a:t>
            </a:r>
            <a:r>
              <a:rPr lang="en-US" dirty="0">
                <a:latin typeface="Consolas" panose="020B0609020204030204" pitchFamily="49" charset="0"/>
              </a:rPr>
              <a:t>)</a:t>
            </a:r>
          </a:p>
          <a:p>
            <a:pPr marL="742950" lvl="1" indent="-514350">
              <a:buFont typeface="+mj-lt"/>
              <a:buAutoNum type="arabicPeriod"/>
            </a:pPr>
            <a:r>
              <a:rPr lang="en-US" dirty="0">
                <a:solidFill>
                  <a:srgbClr val="0070C0"/>
                </a:solidFill>
                <a:latin typeface="Consolas" panose="020B0609020204030204" pitchFamily="49" charset="0"/>
              </a:rPr>
              <a:t>print</a:t>
            </a:r>
            <a:r>
              <a:rPr lang="en-US" dirty="0">
                <a:latin typeface="Consolas" panose="020B0609020204030204" pitchFamily="49" charset="0"/>
              </a:rPr>
              <a:t>(x)</a:t>
            </a:r>
          </a:p>
          <a:p>
            <a:pPr marL="0" indent="0">
              <a:buNone/>
            </a:pPr>
            <a:endParaRPr lang="en-US" dirty="0"/>
          </a:p>
          <a:p>
            <a:pPr marL="0" indent="0">
              <a:buNone/>
            </a:pPr>
            <a:r>
              <a:rPr lang="en-US" dirty="0"/>
              <a:t>Write down what the code output from this in your notebook,</a:t>
            </a:r>
          </a:p>
        </p:txBody>
      </p:sp>
    </p:spTree>
    <p:custDataLst>
      <p:tags r:id="rId1"/>
    </p:custDataLst>
    <p:extLst>
      <p:ext uri="{BB962C8B-B14F-4D97-AF65-F5344CB8AC3E}">
        <p14:creationId xmlns:p14="http://schemas.microsoft.com/office/powerpoint/2010/main" val="31053076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2154436"/>
          </a:xfrm>
        </p:spPr>
        <p:txBody>
          <a:bodyPr/>
          <a:lstStyle/>
          <a:p>
            <a:pPr marL="0" indent="0">
              <a:buNone/>
            </a:pPr>
            <a:r>
              <a:rPr lang="en-US" dirty="0"/>
              <a:t>Make your program have two modes: an integer mode and a float mode. Add another input to ask which mode the user wants to use. If the user is in integer mode print out integers, otherwise print out float. Feel free to research Python docs (This is a concept covered in Snap)</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Consolas" panose="020B0609020204030204" pitchFamily="49" charset="0"/>
              </a:rPr>
              <a:t>Write down in your notebook ONE thing you learned yesterday in class?</a:t>
            </a:r>
          </a:p>
          <a:p>
            <a:r>
              <a:rPr lang="en-US" sz="2400" dirty="0">
                <a:latin typeface="Consolas" panose="020B0609020204030204" pitchFamily="49"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What type are the variables x_stage1 and y_stage1?   </a:t>
            </a:r>
          </a:p>
          <a:p>
            <a:r>
              <a:rPr lang="en-US" sz="2400" dirty="0">
                <a:latin typeface="Consolas" panose="020B0609020204030204" pitchFamily="49" charset="0"/>
              </a:rPr>
              <a:t>What type are the variables x_stage2 and y</a:t>
            </a:r>
            <a:r>
              <a:rPr lang="en-US" sz="2400">
                <a:latin typeface="Consolas" panose="020B0609020204030204" pitchFamily="49" charset="0"/>
              </a:rPr>
              <a:t>_stage2? </a:t>
            </a:r>
            <a:endParaRPr lang="en-US" sz="2400" dirty="0">
              <a:latin typeface="Consolas" panose="020B0609020204030204" pitchFamily="49" charset="0"/>
            </a:endParaRPr>
          </a:p>
          <a:p>
            <a:endParaRPr lang="en-US" sz="2400" dirty="0">
              <a:latin typeface="Consolas" panose="020B0609020204030204" pitchFamily="49" charset="0"/>
            </a:endParaRPr>
          </a:p>
          <a:p>
            <a:r>
              <a:rPr lang="en-US" sz="2400" dirty="0">
                <a:latin typeface="Consolas" panose="020B0609020204030204" pitchFamily="49" charset="0"/>
              </a:rPr>
              <a:t>How do you convert a string ‘100’ to an integer?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latin typeface="Consolas" panose="020B0609020204030204" pitchFamily="49" charset="0"/>
              </a:rPr>
              <a:t>Who can tell me a variable type ?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 </a:t>
            </a:r>
          </a:p>
        </p:txBody>
      </p:sp>
    </p:spTree>
    <p:custDataLst>
      <p:tags r:id="rId1"/>
    </p:custDataLst>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4505849"/>
          </a:xfrm>
        </p:spPr>
        <p:txBody>
          <a:bodyPr/>
          <a:lstStyle/>
          <a:p>
            <a:pPr>
              <a:buFont typeface="Arial" panose="020B0604020202020204" pitchFamily="34" charset="0"/>
              <a:buChar char="•"/>
            </a:pPr>
            <a:r>
              <a:rPr lang="en-US" sz="2400" dirty="0">
                <a:latin typeface="Consolas" panose="020B0609020204030204" pitchFamily="49" charset="0"/>
              </a:rPr>
              <a:t>Casting is changing a data type</a:t>
            </a:r>
          </a:p>
          <a:p>
            <a:pPr lvl="1">
              <a:buFont typeface="Arial" panose="020B0604020202020204" pitchFamily="34" charset="0"/>
              <a:buChar char="•"/>
            </a:pPr>
            <a:r>
              <a:rPr lang="en-US" sz="1600" dirty="0">
                <a:latin typeface="Consolas" panose="020B0609020204030204" pitchFamily="49" charset="0"/>
              </a:rPr>
              <a:t>Changing an integer to be a string </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Using casting how could I print 3 times the number?</a:t>
            </a: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588263" y="457200"/>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586740" y="1229051"/>
            <a:ext cx="11018520" cy="5663089"/>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 string, sometimes we want an integer, a float, or a bool</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r>
              <a:rPr sz="3200" dirty="0"/>
              <a:t>When concatenating or adding (both with “+”) —&gt; Types have to match up</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lang="en-US" sz="2400" dirty="0"/>
              <a:t>-</a:t>
            </a:r>
            <a:endParaRPr sz="2400" dirty="0"/>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‘7373’</a:t>
            </a:r>
          </a:p>
          <a:p>
            <a:pPr indent="-514350" defTabSz="1158211">
              <a:spcBef>
                <a:spcPts val="0"/>
              </a:spcBef>
              <a:buClr>
                <a:srgbClr val="000000"/>
              </a:buClr>
              <a:buSzPts val="1500"/>
              <a:buFont typeface="Arial" panose="020B0604020202020204" pitchFamily="34" charset="0"/>
              <a:buChar char="•"/>
              <a:defRPr sz="1520">
                <a:solidFill>
                  <a:srgbClr val="000000"/>
                </a:solidFill>
              </a:defRPr>
            </a:pPr>
            <a:r>
              <a:rPr sz="2400" dirty="0"/>
              <a:t>“73” + 73 = </a:t>
            </a:r>
            <a:r>
              <a:rPr sz="2400" dirty="0" err="1"/>
              <a:t>TypeErr</a:t>
            </a:r>
            <a:r>
              <a:rPr lang="en-US" sz="2400" dirty="0" err="1"/>
              <a:t>or</a:t>
            </a:r>
            <a:endParaRPr sz="2400" dirty="0"/>
          </a:p>
        </p:txBody>
      </p:sp>
      <p:graphicFrame>
        <p:nvGraphicFramePr>
          <p:cNvPr id="225" name="Table"/>
          <p:cNvGraphicFramePr/>
          <p:nvPr/>
        </p:nvGraphicFramePr>
        <p:xfrm>
          <a:off x="2281428" y="2780527"/>
          <a:ext cx="6362256" cy="1920061"/>
        </p:xfrm>
        <a:graphic>
          <a:graphicData uri="http://schemas.openxmlformats.org/drawingml/2006/table">
            <a:tbl>
              <a:tblPr firstRow="1" bandRow="1"/>
              <a:tblGrid>
                <a:gridCol w="2120752">
                  <a:extLst>
                    <a:ext uri="{9D8B030D-6E8A-4147-A177-3AD203B41FA5}">
                      <a16:colId xmlns:a16="http://schemas.microsoft.com/office/drawing/2014/main" val="20000"/>
                    </a:ext>
                  </a:extLst>
                </a:gridCol>
                <a:gridCol w="2120752">
                  <a:extLst>
                    <a:ext uri="{9D8B030D-6E8A-4147-A177-3AD203B41FA5}">
                      <a16:colId xmlns:a16="http://schemas.microsoft.com/office/drawing/2014/main" val="20001"/>
                    </a:ext>
                  </a:extLst>
                </a:gridCol>
                <a:gridCol w="2120752">
                  <a:extLst>
                    <a:ext uri="{9D8B030D-6E8A-4147-A177-3AD203B41FA5}">
                      <a16:colId xmlns:a16="http://schemas.microsoft.com/office/drawing/2014/main" val="20002"/>
                    </a:ext>
                  </a:extLst>
                </a:gridCol>
              </a:tblGrid>
              <a:tr h="253821">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int(“73”)-&gt;73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str(73)-&gt;’73’</a:t>
                      </a: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float(73)-&gt;73.0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bool(73)-&gt;True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584200" y="1435100"/>
            <a:ext cx="11018838" cy="4050340"/>
          </a:xfrm>
        </p:spPr>
        <p:txBody>
          <a:bodyPr/>
          <a:lstStyle/>
          <a:p>
            <a:pPr marL="514350" indent="-514350">
              <a:buFont typeface="+mj-lt"/>
              <a:buAutoNum type="arabicPeriod"/>
            </a:pPr>
            <a:r>
              <a:rPr lang="en-US" dirty="0">
                <a:latin typeface="Consolas" panose="020B0609020204030204" pitchFamily="49" charset="0"/>
              </a:rPr>
              <a:t>a = "this sentence should go second"</a:t>
            </a:r>
          </a:p>
          <a:p>
            <a:pPr marL="514350" indent="-514350">
              <a:buFont typeface="+mj-lt"/>
              <a:buAutoNum type="arabicPeriod"/>
            </a:pPr>
            <a:r>
              <a:rPr lang="en-US" dirty="0">
                <a:latin typeface="Consolas" panose="020B0609020204030204" pitchFamily="49" charset="0"/>
              </a:rPr>
              <a:t>b = "this sentence should go first."  </a:t>
            </a:r>
          </a:p>
          <a:p>
            <a:pPr marL="514350" indent="-514350">
              <a:buFont typeface="+mj-lt"/>
              <a:buAutoNum type="arabicPeriod"/>
            </a:pPr>
            <a:r>
              <a:rPr lang="en-US" dirty="0">
                <a:latin typeface="Consolas" panose="020B0609020204030204" pitchFamily="49" charset="0"/>
              </a:rPr>
              <a:t># your code starts here</a:t>
            </a:r>
          </a:p>
          <a:p>
            <a:pPr marL="514350" indent="-514350">
              <a:buFont typeface="+mj-lt"/>
              <a:buAutoNum type="arabicPeriod"/>
            </a:pPr>
            <a:endParaRPr lang="en-US" dirty="0">
              <a:latin typeface="Consolas" panose="020B0609020204030204" pitchFamily="49" charset="0"/>
            </a:endParaRPr>
          </a:p>
          <a:p>
            <a:pPr marL="514350" indent="-514350">
              <a:buFont typeface="+mj-lt"/>
              <a:buAutoNum type="arabicPeriod"/>
            </a:pPr>
            <a:r>
              <a:rPr lang="en-US" dirty="0">
                <a:latin typeface="Consolas" panose="020B0609020204030204" pitchFamily="49" charset="0"/>
              </a:rPr>
              <a:t># your code ends here</a:t>
            </a:r>
          </a:p>
          <a:p>
            <a:pPr marL="514350" indent="-514350">
              <a:buFont typeface="+mj-lt"/>
              <a:buAutoNum type="arabicPeriod"/>
            </a:pPr>
            <a:r>
              <a:rPr lang="en-US" dirty="0">
                <a:latin typeface="Consolas" panose="020B0609020204030204" pitchFamily="49" charset="0"/>
              </a:rPr>
              <a:t>print(a)</a:t>
            </a:r>
          </a:p>
          <a:p>
            <a:pPr marL="514350" indent="-514350">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ma14="http://schemas.microsoft.com/office/mac/drawingml/2011/main" xmlns=""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sz="3600" dirty="0"/>
              <a:t>Swapping Variables</a:t>
            </a:r>
            <a:r>
              <a:rPr lang="en-US" sz="3600" dirty="0"/>
              <a:t> – From The Do Now</a:t>
            </a:r>
            <a:endParaRPr sz="3600" dirty="0"/>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584200" y="1435101"/>
            <a:ext cx="11018838" cy="4801314"/>
          </a:xfrm>
        </p:spPr>
        <p:txBody>
          <a:bodyPr/>
          <a:lstStyle/>
          <a:p>
            <a:pPr marL="514350" indent="-514350">
              <a:buFont typeface="+mj-lt"/>
              <a:buAutoNum type="arabicPeriod"/>
            </a:pPr>
            <a:r>
              <a:rPr lang="en-US" sz="2400" dirty="0">
                <a:latin typeface="Consolas" panose="020B0609020204030204" pitchFamily="49" charset="0"/>
              </a:rPr>
              <a:t>a = "this sentence should go second"</a:t>
            </a:r>
          </a:p>
          <a:p>
            <a:pPr marL="514350" indent="-514350">
              <a:buFont typeface="+mj-lt"/>
              <a:buAutoNum type="arabicPeriod"/>
            </a:pPr>
            <a:r>
              <a:rPr lang="en-US" sz="2400" dirty="0">
                <a:latin typeface="Consolas" panose="020B0609020204030204" pitchFamily="49" charset="0"/>
              </a:rPr>
              <a:t>b = "this sentence should go first."  </a:t>
            </a:r>
          </a:p>
          <a:p>
            <a:pPr marL="514350" indent="-514350">
              <a:buFont typeface="+mj-lt"/>
              <a:buAutoNum type="arabicPeriod"/>
            </a:pPr>
            <a:r>
              <a:rPr lang="en-US" sz="2400" dirty="0">
                <a:latin typeface="Consolas" panose="020B0609020204030204" pitchFamily="49" charset="0"/>
              </a:rPr>
              <a:t># your code starts here</a:t>
            </a:r>
          </a:p>
          <a:p>
            <a:pPr marL="514350" indent="-514350">
              <a:buFont typeface="+mj-lt"/>
              <a:buAutoNum type="arabicPeriod"/>
            </a:pPr>
            <a:r>
              <a:rPr lang="en-US" sz="2400" dirty="0">
                <a:latin typeface="Consolas" panose="020B0609020204030204" pitchFamily="49" charset="0"/>
              </a:rPr>
              <a:t>c = a</a:t>
            </a:r>
          </a:p>
          <a:p>
            <a:pPr marL="514350" indent="-514350">
              <a:buFont typeface="+mj-lt"/>
              <a:buAutoNum type="arabicPeriod"/>
            </a:pPr>
            <a:r>
              <a:rPr lang="en-US" sz="2400" dirty="0">
                <a:latin typeface="Consolas" panose="020B0609020204030204" pitchFamily="49" charset="0"/>
              </a:rPr>
              <a:t>a = b </a:t>
            </a:r>
          </a:p>
          <a:p>
            <a:pPr marL="514350" indent="-514350">
              <a:buFont typeface="+mj-lt"/>
              <a:buAutoNum type="arabicPeriod"/>
            </a:pPr>
            <a:r>
              <a:rPr lang="en-US" sz="2400" dirty="0">
                <a:latin typeface="Consolas" panose="020B0609020204030204" pitchFamily="49" charset="0"/>
              </a:rPr>
              <a:t>b = c</a:t>
            </a:r>
          </a:p>
          <a:p>
            <a:pPr marL="514350" indent="-514350">
              <a:buFont typeface="+mj-lt"/>
              <a:buAutoNum type="arabicPeriod"/>
            </a:pPr>
            <a:r>
              <a:rPr lang="en-US" sz="2400" dirty="0">
                <a:latin typeface="Consolas" panose="020B0609020204030204" pitchFamily="49" charset="0"/>
              </a:rPr>
              <a:t># your code ends here</a:t>
            </a:r>
          </a:p>
          <a:p>
            <a:pPr marL="514350" indent="-514350">
              <a:buFont typeface="+mj-lt"/>
              <a:buAutoNum type="arabicPeriod"/>
            </a:pPr>
            <a:r>
              <a:rPr lang="en-US" sz="2400" dirty="0">
                <a:latin typeface="Consolas" panose="020B0609020204030204" pitchFamily="49" charset="0"/>
              </a:rPr>
              <a:t>print(a)</a:t>
            </a:r>
          </a:p>
          <a:p>
            <a:pPr marL="514350" indent="-514350">
              <a:buFont typeface="+mj-lt"/>
              <a:buAutoNum type="arabicPeriod"/>
            </a:pPr>
            <a:r>
              <a:rPr lang="en-US" sz="2400" dirty="0">
                <a:latin typeface="Consolas" panose="020B0609020204030204" pitchFamily="49" charset="0"/>
              </a:rPr>
              <a:t>print(b)</a:t>
            </a:r>
          </a:p>
          <a:p>
            <a:pPr marL="514350" indent="-514350">
              <a:buFont typeface="+mj-lt"/>
              <a:buAutoNum type="arabicPeriod"/>
            </a:pPr>
            <a:endParaRPr lang="en-US" sz="2400" dirty="0">
              <a:latin typeface="Consolas" panose="020B0609020204030204" pitchFamily="49" charset="0"/>
            </a:endParaRPr>
          </a:p>
          <a:p>
            <a:pPr marL="0" indent="0">
              <a:buNone/>
            </a:pPr>
            <a:r>
              <a:rPr lang="en-US" sz="2400" dirty="0"/>
              <a:t>How would you swap a and 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ma14="http://schemas.microsoft.com/office/mac/drawingml/2011/main" xmlns=""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3.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763</Words>
  <Application>Microsoft Office PowerPoint</Application>
  <PresentationFormat>Widescreen</PresentationFormat>
  <Paragraphs>138</Paragraphs>
  <Slides>14</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Casting</vt:lpstr>
      <vt:lpstr>Swapping Variables</vt:lpstr>
      <vt:lpstr>Swapping Variables – From The Do Now</vt:lpstr>
      <vt:lpstr>Predict the following in your notebook </vt:lpstr>
      <vt:lpstr>In your Console </vt:lpstr>
      <vt:lpstr>How to get a random integer: randint(0, 10)</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2021-01-27T18:53:06Z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36813DB8-CB87-4104-A2F6-5BCFDF1E6E2B</vt:lpwstr>
  </property>
  <property fmtid="{D5CDD505-2E9C-101B-9397-08002B2CF9AE}" pid="4" name="ArticulatePath">
    <vt:lpwstr>Intro Python 2.01 TEALS</vt:lpwstr>
  </property>
</Properties>
</file>