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7"/>
  </p:notesMasterIdLst>
  <p:sldIdLst>
    <p:sldId id="1661" r:id="rId6"/>
    <p:sldId id="256" r:id="rId7"/>
    <p:sldId id="258" r:id="rId8"/>
    <p:sldId id="259" r:id="rId9"/>
    <p:sldId id="1685" r:id="rId10"/>
    <p:sldId id="1687" r:id="rId11"/>
    <p:sldId id="1686" r:id="rId12"/>
    <p:sldId id="1679" r:id="rId13"/>
    <p:sldId id="1683" r:id="rId14"/>
    <p:sldId id="1684" r:id="rId15"/>
    <p:sldId id="1678" r:id="rId16"/>
  </p:sldIdLst>
  <p:sldSz cx="12192000" cy="6858000"/>
  <p:notesSz cx="6858000" cy="9144000"/>
  <p:custDataLst>
    <p:tags r:id="rId18"/>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575"/>
    <a:srgbClr val="0000FF"/>
    <a:srgbClr val="CC0099"/>
    <a:srgbClr val="274B47"/>
    <a:srgbClr val="30E5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90FDCA-B331-4CA6-9A6F-155A3BFD9EE4}" v="2" dt="2020-01-15T22:32:40.1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645" autoAdjust="0"/>
  </p:normalViewPr>
  <p:slideViewPr>
    <p:cSldViewPr snapToGrid="0">
      <p:cViewPr varScale="1">
        <p:scale>
          <a:sx n="88" d="100"/>
          <a:sy n="88" d="100"/>
        </p:scale>
        <p:origin x="14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1/22/2021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dirty="0"/>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1/22/2021 1:06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442526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dirty="0"/>
          </a:p>
        </p:txBody>
      </p:sp>
    </p:spTree>
    <p:extLst>
      <p:ext uri="{BB962C8B-B14F-4D97-AF65-F5344CB8AC3E}">
        <p14:creationId xmlns:p14="http://schemas.microsoft.com/office/powerpoint/2010/main" val="525226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5</a:t>
            </a:fld>
            <a:endParaRPr lang="en-US" dirty="0"/>
          </a:p>
        </p:txBody>
      </p:sp>
    </p:spTree>
    <p:extLst>
      <p:ext uri="{BB962C8B-B14F-4D97-AF65-F5344CB8AC3E}">
        <p14:creationId xmlns:p14="http://schemas.microsoft.com/office/powerpoint/2010/main" val="3204113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dirty="0"/>
          </a:p>
        </p:txBody>
      </p:sp>
    </p:spTree>
    <p:extLst>
      <p:ext uri="{BB962C8B-B14F-4D97-AF65-F5344CB8AC3E}">
        <p14:creationId xmlns:p14="http://schemas.microsoft.com/office/powerpoint/2010/main" val="5540558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moving on the lab go over, do an example of changing an element in a list</a:t>
            </a:r>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dirty="0"/>
          </a:p>
        </p:txBody>
      </p:sp>
    </p:spTree>
    <p:extLst>
      <p:ext uri="{BB962C8B-B14F-4D97-AF65-F5344CB8AC3E}">
        <p14:creationId xmlns:p14="http://schemas.microsoft.com/office/powerpoint/2010/main" val="24043139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8</a:t>
            </a:fld>
            <a:endParaRPr lang="en-US" dirty="0"/>
          </a:p>
        </p:txBody>
      </p:sp>
    </p:spTree>
    <p:extLst>
      <p:ext uri="{BB962C8B-B14F-4D97-AF65-F5344CB8AC3E}">
        <p14:creationId xmlns:p14="http://schemas.microsoft.com/office/powerpoint/2010/main" val="5388099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9</a:t>
            </a:fld>
            <a:endParaRPr lang="en-US" dirty="0"/>
          </a:p>
        </p:txBody>
      </p:sp>
    </p:spTree>
    <p:extLst>
      <p:ext uri="{BB962C8B-B14F-4D97-AF65-F5344CB8AC3E}">
        <p14:creationId xmlns:p14="http://schemas.microsoft.com/office/powerpoint/2010/main" val="15117981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10</a:t>
            </a:fld>
            <a:endParaRPr lang="en-US" dirty="0"/>
          </a:p>
        </p:txBody>
      </p:sp>
    </p:spTree>
    <p:extLst>
      <p:ext uri="{BB962C8B-B14F-4D97-AF65-F5344CB8AC3E}">
        <p14:creationId xmlns:p14="http://schemas.microsoft.com/office/powerpoint/2010/main" val="42263507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dirty="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dirty="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dirty="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dirty="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dirty="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dirty="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dirty="0"/>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dirty="0"/>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dirty="0"/>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dirty="0"/>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dirty="0"/>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dirty="0"/>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1/22/2021</a:t>
            </a:fld>
            <a:endParaRPr lang="en-US" dirty="0"/>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dirty="0"/>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1/22/2021</a:t>
            </a:fld>
            <a:endParaRPr lang="en-US" dirty="0"/>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dirty="0"/>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dirty="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dirty="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dirty="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dirty="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dirty="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dirty="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dirty="0">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dirty="0">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dirty="0">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dirty="0">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dirty="0">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dirty="0"/>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9" Type="http://schemas.openxmlformats.org/officeDocument/2006/relationships/slideLayout" Target="../slideLayouts/slideLayout91.xml"/><Relationship Id="rId21" Type="http://schemas.openxmlformats.org/officeDocument/2006/relationships/slideLayout" Target="../slideLayouts/slideLayout73.xml"/><Relationship Id="rId34" Type="http://schemas.openxmlformats.org/officeDocument/2006/relationships/slideLayout" Target="../slideLayouts/slideLayout86.xml"/><Relationship Id="rId42" Type="http://schemas.openxmlformats.org/officeDocument/2006/relationships/slideLayout" Target="../slideLayouts/slideLayout94.xml"/><Relationship Id="rId47" Type="http://schemas.openxmlformats.org/officeDocument/2006/relationships/slideLayout" Target="../slideLayouts/slideLayout99.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9" Type="http://schemas.openxmlformats.org/officeDocument/2006/relationships/slideLayout" Target="../slideLayouts/slideLayout81.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slideLayout" Target="../slideLayouts/slideLayout89.xml"/><Relationship Id="rId40" Type="http://schemas.openxmlformats.org/officeDocument/2006/relationships/slideLayout" Target="../slideLayouts/slideLayout92.xml"/><Relationship Id="rId45" Type="http://schemas.openxmlformats.org/officeDocument/2006/relationships/slideLayout" Target="../slideLayouts/slideLayout97.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slideLayout" Target="../slideLayouts/slideLayout88.xml"/><Relationship Id="rId49" Type="http://schemas.openxmlformats.org/officeDocument/2006/relationships/image" Target="../media/image1.emf"/><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4" Type="http://schemas.openxmlformats.org/officeDocument/2006/relationships/slideLayout" Target="../slideLayouts/slideLayout96.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slideLayout" Target="../slideLayouts/slideLayout87.xml"/><Relationship Id="rId43" Type="http://schemas.openxmlformats.org/officeDocument/2006/relationships/slideLayout" Target="../slideLayouts/slideLayout95.xml"/><Relationship Id="rId48" Type="http://schemas.openxmlformats.org/officeDocument/2006/relationships/theme" Target="../theme/theme2.xml"/><Relationship Id="rId8" Type="http://schemas.openxmlformats.org/officeDocument/2006/relationships/slideLayout" Target="../slideLayouts/slideLayout60.xml"/><Relationship Id="rId3" Type="http://schemas.openxmlformats.org/officeDocument/2006/relationships/slideLayout" Target="../slideLayouts/slideLayout55.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slideLayout" Target="../slideLayouts/slideLayout85.xml"/><Relationship Id="rId38" Type="http://schemas.openxmlformats.org/officeDocument/2006/relationships/slideLayout" Target="../slideLayouts/slideLayout90.xml"/><Relationship Id="rId46" Type="http://schemas.openxmlformats.org/officeDocument/2006/relationships/slideLayout" Target="../slideLayouts/slideLayout98.xml"/><Relationship Id="rId20" Type="http://schemas.openxmlformats.org/officeDocument/2006/relationships/slideLayout" Target="../slideLayouts/slideLayout72.xml"/><Relationship Id="rId41" Type="http://schemas.openxmlformats.org/officeDocument/2006/relationships/slideLayout" Target="../slideLayouts/slideLayout93.xml"/><Relationship Id="rId1" Type="http://schemas.openxmlformats.org/officeDocument/2006/relationships/slideLayout" Target="../slideLayouts/slideLayout53.xml"/><Relationship Id="rId6"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4"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1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10.xml"/><Relationship Id="rId4" Type="http://schemas.openxmlformats.org/officeDocument/2006/relationships/hyperlink" Target="https://tealsk12.github.io/2nd-semester-introduction-to-computer-science/units/2_unit/04_lesson/Starter_food_chooser.p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4B47"/>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84200" y="2979778"/>
            <a:ext cx="9144000" cy="553998"/>
          </a:xfrm>
        </p:spPr>
        <p:txBody>
          <a:bodyPr/>
          <a:lstStyle/>
          <a:p>
            <a:r>
              <a:rPr lang="en-US" dirty="0">
                <a:cs typeface="Segoe UI"/>
              </a:rPr>
              <a:t>Lesson 2.04: Lists</a:t>
            </a:r>
            <a:endParaRPr lang="en-US" dirty="0"/>
          </a:p>
        </p:txBody>
      </p:sp>
      <p:sp>
        <p:nvSpPr>
          <p:cNvPr id="5" name="Text Placeholder 4"/>
          <p:cNvSpPr>
            <a:spLocks noGrp="1"/>
          </p:cNvSpPr>
          <p:nvPr>
            <p:ph type="body" sz="quarter" idx="12"/>
          </p:nvPr>
        </p:nvSpPr>
        <p:spPr>
          <a:xfrm>
            <a:off x="584200" y="3962400"/>
            <a:ext cx="9144000" cy="1015663"/>
          </a:xfrm>
        </p:spPr>
        <p:txBody>
          <a:bodyPr vert="horz" wrap="square" lIns="0" tIns="0" rIns="0" bIns="0" rtlCol="0" anchor="t">
            <a:spAutoFit/>
          </a:bodyPr>
          <a:lstStyle/>
          <a:p>
            <a:r>
              <a:rPr lang="en-US" dirty="0">
                <a:cs typeface="Segoe UI"/>
              </a:rPr>
              <a:t>Microsoft Philanthropies TEALS Program</a:t>
            </a:r>
          </a:p>
          <a:p>
            <a:r>
              <a:rPr lang="en-US" dirty="0">
                <a:cs typeface="Segoe UI"/>
              </a:rPr>
              <a:t>Introduction to Computer Science</a:t>
            </a:r>
          </a:p>
          <a:p>
            <a:r>
              <a:rPr lang="en-US" dirty="0">
                <a:cs typeface="Segoe UI"/>
              </a:rPr>
              <a:t>Semester 2</a:t>
            </a:r>
          </a:p>
        </p:txBody>
      </p:sp>
      <p:pic>
        <p:nvPicPr>
          <p:cNvPr id="7" name="Picture 6"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4"/>
          <a:stretch>
            <a:fillRect/>
          </a:stretch>
        </p:blipFill>
        <p:spPr>
          <a:xfrm>
            <a:off x="9002536" y="6372049"/>
            <a:ext cx="3105150" cy="390525"/>
          </a:xfrm>
          <a:prstGeom prst="rect">
            <a:avLst/>
          </a:prstGeom>
        </p:spPr>
      </p:pic>
    </p:spTree>
    <p:custDataLst>
      <p:tags r:id="rId1"/>
    </p:custDataLst>
    <p:extLst>
      <p:ext uri="{BB962C8B-B14F-4D97-AF65-F5344CB8AC3E}">
        <p14:creationId xmlns:p14="http://schemas.microsoft.com/office/powerpoint/2010/main" val="179507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Bonus </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584200" y="1435100"/>
            <a:ext cx="11018838" cy="2880789"/>
          </a:xfrm>
        </p:spPr>
        <p:txBody>
          <a:bodyPr/>
          <a:lstStyle/>
          <a:p>
            <a:r>
              <a:rPr lang="en-US" sz="2400" dirty="0"/>
              <a:t>Open your console in and name it nested lists</a:t>
            </a:r>
          </a:p>
          <a:p>
            <a:r>
              <a:rPr lang="en-US" sz="2400" dirty="0"/>
              <a:t>Research nested lists and work through the following examples: </a:t>
            </a:r>
          </a:p>
          <a:p>
            <a:r>
              <a:rPr lang="en-US" sz="2400" dirty="0"/>
              <a:t>In your notebook how would you access ‘d’ from </a:t>
            </a:r>
            <a:r>
              <a:rPr lang="en-US" sz="2400" dirty="0">
                <a:latin typeface="Consolas" panose="020B0609020204030204" pitchFamily="49" charset="0"/>
              </a:rPr>
              <a:t>a_list</a:t>
            </a:r>
            <a:r>
              <a:rPr lang="en-US" sz="2400" dirty="0"/>
              <a:t>?</a:t>
            </a:r>
          </a:p>
          <a:p>
            <a:endParaRPr lang="en-US" dirty="0">
              <a:latin typeface="Consolas" panose="020B0609020204030204" pitchFamily="49" charset="0"/>
            </a:endParaRPr>
          </a:p>
          <a:p>
            <a:pPr marL="974725" indent="-342900">
              <a:spcBef>
                <a:spcPts val="0"/>
              </a:spcBef>
              <a:buClr>
                <a:schemeClr val="accent4"/>
              </a:buClr>
            </a:pPr>
            <a:endParaRPr lang="en-US" sz="2400" dirty="0">
              <a:latin typeface="Consolas" panose="020B0609020204030204" pitchFamily="49" charset="0"/>
              <a:ea typeface="Calibri" panose="020F0502020204030204" pitchFamily="34" charset="0"/>
              <a:cs typeface="Times New Roman" panose="02020603050405020304" pitchFamily="18" charset="0"/>
            </a:endParaRPr>
          </a:p>
          <a:p>
            <a:pPr marL="974725" indent="-342900">
              <a:spcBef>
                <a:spcPts val="0"/>
              </a:spcBef>
              <a:buClr>
                <a:schemeClr val="accent4"/>
              </a:buClr>
            </a:pPr>
            <a:endParaRPr lang="en-US" sz="2400" dirty="0">
              <a:latin typeface="Consolas" panose="020B0609020204030204" pitchFamily="49" charset="0"/>
              <a:ea typeface="Calibri" panose="020F0502020204030204" pitchFamily="34" charset="0"/>
              <a:cs typeface="Times New Roman" panose="02020603050405020304" pitchFamily="18" charset="0"/>
            </a:endParaRPr>
          </a:p>
          <a:p>
            <a:pPr marL="974725" indent="-342900">
              <a:spcBef>
                <a:spcPts val="0"/>
              </a:spcBef>
              <a:buClr>
                <a:schemeClr val="accent4"/>
              </a:buClr>
            </a:pPr>
            <a:endParaRPr lang="en-US" sz="2400" dirty="0">
              <a:latin typeface="Consolas" panose="020B0609020204030204" pitchFamily="49" charset="0"/>
              <a:ea typeface="Calibri" panose="020F0502020204030204" pitchFamily="34" charset="0"/>
              <a:cs typeface="Times New Roman" panose="02020603050405020304" pitchFamily="18" charset="0"/>
            </a:endParaRPr>
          </a:p>
        </p:txBody>
      </p:sp>
      <p:sp>
        <p:nvSpPr>
          <p:cNvPr id="2" name="Rectangle 1">
            <a:extLst>
              <a:ext uri="{FF2B5EF4-FFF2-40B4-BE49-F238E27FC236}">
                <a16:creationId xmlns:a16="http://schemas.microsoft.com/office/drawing/2014/main" id="{7B4E2F6E-FE35-442B-9A5B-66D37398DFBF}"/>
              </a:ext>
            </a:extLst>
          </p:cNvPr>
          <p:cNvSpPr/>
          <p:nvPr/>
        </p:nvSpPr>
        <p:spPr>
          <a:xfrm>
            <a:off x="1447800" y="3641619"/>
            <a:ext cx="6096000" cy="830997"/>
          </a:xfrm>
          <a:prstGeom prst="rect">
            <a:avLst/>
          </a:prstGeom>
        </p:spPr>
        <p:txBody>
          <a:bodyPr>
            <a:spAutoFit/>
          </a:bodyPr>
          <a:lstStyle/>
          <a:p>
            <a:pPr marL="1089025" indent="-457200">
              <a:spcBef>
                <a:spcPts val="0"/>
              </a:spcBef>
              <a:buClr>
                <a:srgbClr val="C57A15"/>
              </a:buClr>
              <a:buFont typeface="+mj-lt"/>
              <a:buAutoNum type="arabicPeriod"/>
            </a:pPr>
            <a:r>
              <a:rPr lang="en-US" sz="1600" dirty="0">
                <a:latin typeface="Consolas" panose="020B0609020204030204" pitchFamily="49" charset="0"/>
                <a:ea typeface="Times New Roman" panose="02020603050405020304" pitchFamily="18" charset="0"/>
                <a:cs typeface="Times New Roman" panose="02020603050405020304" pitchFamily="18" charset="0"/>
              </a:rPr>
              <a:t>a_list = [</a:t>
            </a:r>
            <a:r>
              <a:rPr lang="en-US" sz="16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‘a’</a:t>
            </a:r>
            <a:r>
              <a:rPr lang="en-US" sz="1600" dirty="0">
                <a:latin typeface="Consolas" panose="020B0609020204030204" pitchFamily="49" charset="0"/>
                <a:ea typeface="Times New Roman" panose="02020603050405020304" pitchFamily="18" charset="0"/>
                <a:cs typeface="Times New Roman" panose="02020603050405020304" pitchFamily="18" charset="0"/>
              </a:rPr>
              <a:t>,</a:t>
            </a:r>
            <a:r>
              <a:rPr lang="en-US" sz="16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’b’</a:t>
            </a:r>
            <a:r>
              <a:rPr lang="en-US" sz="1600" dirty="0">
                <a:latin typeface="Consolas" panose="020B0609020204030204" pitchFamily="49" charset="0"/>
                <a:ea typeface="Times New Roman" panose="02020603050405020304" pitchFamily="18" charset="0"/>
                <a:cs typeface="Times New Roman" panose="02020603050405020304" pitchFamily="18" charset="0"/>
              </a:rPr>
              <a:t>,</a:t>
            </a:r>
            <a:r>
              <a:rPr lang="en-US" sz="16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’c’</a:t>
            </a:r>
            <a:r>
              <a:rPr lang="en-US" sz="1600" dirty="0">
                <a:latin typeface="Consolas" panose="020B0609020204030204" pitchFamily="49" charset="0"/>
                <a:ea typeface="Times New Roman" panose="02020603050405020304" pitchFamily="18" charset="0"/>
                <a:cs typeface="Times New Roman" panose="02020603050405020304" pitchFamily="18" charset="0"/>
              </a:rPr>
              <a:t>,</a:t>
            </a:r>
            <a:r>
              <a:rPr lang="en-US" sz="16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latin typeface="Consolas" panose="020B0609020204030204" pitchFamily="49" charset="0"/>
                <a:ea typeface="Times New Roman" panose="02020603050405020304" pitchFamily="18" charset="0"/>
                <a:cs typeface="Times New Roman" panose="02020603050405020304" pitchFamily="18" charset="0"/>
              </a:rPr>
              <a:t>[</a:t>
            </a:r>
            <a:r>
              <a:rPr lang="en-US" sz="16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‘d’</a:t>
            </a:r>
            <a:r>
              <a:rPr lang="en-US" sz="1600" dirty="0">
                <a:latin typeface="Consolas" panose="020B0609020204030204" pitchFamily="49" charset="0"/>
                <a:ea typeface="Times New Roman" panose="02020603050405020304" pitchFamily="18" charset="0"/>
                <a:cs typeface="Times New Roman" panose="02020603050405020304" pitchFamily="18" charset="0"/>
              </a:rPr>
              <a:t>,</a:t>
            </a:r>
            <a:r>
              <a:rPr lang="en-US" sz="16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‘e’</a:t>
            </a:r>
            <a:r>
              <a:rPr lang="en-US" sz="16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16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1600" dirty="0">
                <a:latin typeface="Consolas" panose="020B0609020204030204" pitchFamily="49" charset="0"/>
                <a:ea typeface="Times New Roman" panose="02020603050405020304" pitchFamily="18" charset="0"/>
                <a:cs typeface="Times New Roman" panose="02020603050405020304" pitchFamily="18" charset="0"/>
              </a:rPr>
              <a:t>(</a:t>
            </a:r>
            <a:r>
              <a:rPr lang="en-US" sz="16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len</a:t>
            </a:r>
            <a:r>
              <a:rPr lang="en-US" sz="1600" dirty="0">
                <a:latin typeface="Consolas" panose="020B0609020204030204" pitchFamily="49" charset="0"/>
                <a:ea typeface="Times New Roman" panose="02020603050405020304" pitchFamily="18" charset="0"/>
                <a:cs typeface="Times New Roman" panose="02020603050405020304" pitchFamily="18" charset="0"/>
              </a:rPr>
              <a:t>(a_list))</a:t>
            </a:r>
          </a:p>
          <a:p>
            <a:pPr marL="1089025" indent="-457200">
              <a:spcBef>
                <a:spcPts val="0"/>
              </a:spcBef>
              <a:buClr>
                <a:srgbClr val="C57A15"/>
              </a:buClr>
              <a:buFont typeface="+mj-lt"/>
              <a:buAutoNum type="arabicPeriod"/>
            </a:pPr>
            <a:endParaRPr lang="en-US" sz="1600" dirty="0">
              <a:latin typeface="Consolas" panose="020B0609020204030204" pitchFamily="49" charset="0"/>
              <a:ea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CEE58770-A969-4A30-AE49-F81B673DA6C5}"/>
              </a:ext>
            </a:extLst>
          </p:cNvPr>
          <p:cNvSpPr/>
          <p:nvPr/>
        </p:nvSpPr>
        <p:spPr>
          <a:xfrm>
            <a:off x="1447800" y="4975642"/>
            <a:ext cx="6096000" cy="1077218"/>
          </a:xfrm>
          <a:prstGeom prst="rect">
            <a:avLst/>
          </a:prstGeom>
        </p:spPr>
        <p:txBody>
          <a:bodyPr>
            <a:spAutoFit/>
          </a:bodyPr>
          <a:lstStyle/>
          <a:p>
            <a:pPr marL="1089025" indent="-457200">
              <a:spcBef>
                <a:spcPts val="0"/>
              </a:spcBef>
              <a:buClr>
                <a:srgbClr val="C57A15"/>
              </a:buClr>
              <a:buFont typeface="+mj-lt"/>
              <a:buAutoNum type="arabicPeriod"/>
            </a:pPr>
            <a:r>
              <a:rPr lang="en-US" sz="1600" dirty="0">
                <a:latin typeface="Consolas" panose="020B0609020204030204" pitchFamily="49" charset="0"/>
                <a:ea typeface="Times New Roman" panose="02020603050405020304" pitchFamily="18" charset="0"/>
                <a:cs typeface="Times New Roman" panose="02020603050405020304" pitchFamily="18" charset="0"/>
              </a:rPr>
              <a:t>a_list = [</a:t>
            </a:r>
            <a:r>
              <a:rPr lang="en-US" sz="16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‘a’</a:t>
            </a:r>
            <a:r>
              <a:rPr lang="en-US" sz="1600" dirty="0">
                <a:latin typeface="Consolas" panose="020B0609020204030204" pitchFamily="49" charset="0"/>
                <a:ea typeface="Times New Roman" panose="02020603050405020304" pitchFamily="18" charset="0"/>
                <a:cs typeface="Times New Roman" panose="02020603050405020304" pitchFamily="18" charset="0"/>
              </a:rPr>
              <a:t>,</a:t>
            </a:r>
            <a:r>
              <a:rPr lang="en-US" sz="16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’b’</a:t>
            </a:r>
            <a:r>
              <a:rPr lang="en-US" sz="1600" dirty="0">
                <a:latin typeface="Consolas" panose="020B0609020204030204" pitchFamily="49" charset="0"/>
                <a:ea typeface="Times New Roman" panose="02020603050405020304" pitchFamily="18" charset="0"/>
                <a:cs typeface="Times New Roman" panose="02020603050405020304" pitchFamily="18" charset="0"/>
              </a:rPr>
              <a:t>,</a:t>
            </a:r>
            <a:r>
              <a:rPr lang="en-US" sz="16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’c’</a:t>
            </a:r>
            <a:r>
              <a:rPr lang="en-US" sz="1600" dirty="0">
                <a:latin typeface="Consolas" panose="020B0609020204030204" pitchFamily="49" charset="0"/>
                <a:ea typeface="Times New Roman" panose="02020603050405020304" pitchFamily="18" charset="0"/>
                <a:cs typeface="Times New Roman" panose="02020603050405020304" pitchFamily="18" charset="0"/>
              </a:rPr>
              <a:t>,</a:t>
            </a:r>
            <a:r>
              <a:rPr lang="en-US" sz="16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latin typeface="Consolas" panose="020B0609020204030204" pitchFamily="49" charset="0"/>
                <a:ea typeface="Times New Roman" panose="02020603050405020304" pitchFamily="18" charset="0"/>
                <a:cs typeface="Times New Roman" panose="02020603050405020304" pitchFamily="18" charset="0"/>
              </a:rPr>
              <a:t>[</a:t>
            </a:r>
            <a:r>
              <a:rPr lang="en-US" sz="16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‘d’</a:t>
            </a:r>
            <a:r>
              <a:rPr lang="en-US" sz="1600" dirty="0">
                <a:latin typeface="Consolas" panose="020B0609020204030204" pitchFamily="49" charset="0"/>
                <a:ea typeface="Times New Roman" panose="02020603050405020304" pitchFamily="18" charset="0"/>
                <a:cs typeface="Times New Roman" panose="02020603050405020304" pitchFamily="18" charset="0"/>
              </a:rPr>
              <a:t>,</a:t>
            </a:r>
            <a:r>
              <a:rPr lang="en-US" sz="16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‘e’</a:t>
            </a:r>
            <a:r>
              <a:rPr lang="en-US" sz="16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1600" dirty="0">
                <a:latin typeface="Consolas" panose="020B0609020204030204" pitchFamily="49" charset="0"/>
                <a:ea typeface="Times New Roman" panose="02020603050405020304" pitchFamily="18" charset="0"/>
                <a:cs typeface="Times New Roman" panose="02020603050405020304" pitchFamily="18" charset="0"/>
              </a:rPr>
              <a:t>b_list = a_list[</a:t>
            </a:r>
            <a:r>
              <a:rPr lang="en-US" sz="1600" dirty="0">
                <a:solidFill>
                  <a:srgbClr val="00B050"/>
                </a:solidFill>
                <a:latin typeface="Consolas" panose="020B0609020204030204" pitchFamily="49" charset="0"/>
                <a:ea typeface="Times New Roman" panose="02020603050405020304" pitchFamily="18" charset="0"/>
                <a:cs typeface="Times New Roman" panose="02020603050405020304" pitchFamily="18" charset="0"/>
              </a:rPr>
              <a:t>3</a:t>
            </a:r>
            <a:r>
              <a:rPr lang="en-US" sz="16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16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1600" dirty="0">
                <a:latin typeface="Consolas" panose="020B0609020204030204" pitchFamily="49" charset="0"/>
                <a:ea typeface="Times New Roman" panose="02020603050405020304" pitchFamily="18" charset="0"/>
                <a:cs typeface="Times New Roman" panose="02020603050405020304" pitchFamily="18" charset="0"/>
              </a:rPr>
              <a:t>(b_list)</a:t>
            </a:r>
          </a:p>
          <a:p>
            <a:pPr marL="1089025" indent="-457200">
              <a:spcBef>
                <a:spcPts val="0"/>
              </a:spcBef>
              <a:buClr>
                <a:srgbClr val="C57A15"/>
              </a:buClr>
              <a:buFont typeface="+mj-lt"/>
              <a:buAutoNum type="arabicPeriod"/>
            </a:pPr>
            <a:endParaRPr lang="en-US" sz="1600" dirty="0">
              <a:latin typeface="Consolas" panose="020B0609020204030204" pitchFamily="49" charset="0"/>
              <a:ea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98BC8AA6-93C9-4592-BA1C-70A42A32B884}"/>
              </a:ext>
            </a:extLst>
          </p:cNvPr>
          <p:cNvSpPr txBox="1"/>
          <p:nvPr/>
        </p:nvSpPr>
        <p:spPr>
          <a:xfrm>
            <a:off x="1447800" y="3138593"/>
            <a:ext cx="1239122" cy="307777"/>
          </a:xfrm>
          <a:prstGeom prst="rect">
            <a:avLst/>
          </a:prstGeom>
          <a:noFill/>
        </p:spPr>
        <p:txBody>
          <a:bodyPr wrap="none" lIns="0" tIns="0" rIns="0" bIns="0" rtlCol="0">
            <a:spAutoFit/>
          </a:bodyPr>
          <a:lstStyle/>
          <a:p>
            <a:pPr algn="l"/>
            <a:r>
              <a:rPr lang="en-US" sz="2000" b="1" dirty="0">
                <a:gradFill>
                  <a:gsLst>
                    <a:gs pos="2917">
                      <a:schemeClr val="tx1"/>
                    </a:gs>
                    <a:gs pos="30000">
                      <a:schemeClr val="tx1"/>
                    </a:gs>
                  </a:gsLst>
                  <a:lin ang="5400000" scaled="0"/>
                </a:gradFill>
              </a:rPr>
              <a:t>Example 1</a:t>
            </a:r>
          </a:p>
        </p:txBody>
      </p:sp>
      <p:sp>
        <p:nvSpPr>
          <p:cNvPr id="8" name="TextBox 7">
            <a:extLst>
              <a:ext uri="{FF2B5EF4-FFF2-40B4-BE49-F238E27FC236}">
                <a16:creationId xmlns:a16="http://schemas.microsoft.com/office/drawing/2014/main" id="{22E09AAC-0927-42C6-8F69-E6A2779B7CD0}"/>
              </a:ext>
            </a:extLst>
          </p:cNvPr>
          <p:cNvSpPr txBox="1"/>
          <p:nvPr/>
        </p:nvSpPr>
        <p:spPr>
          <a:xfrm>
            <a:off x="1447800" y="4537699"/>
            <a:ext cx="1239122" cy="307777"/>
          </a:xfrm>
          <a:prstGeom prst="rect">
            <a:avLst/>
          </a:prstGeom>
          <a:noFill/>
        </p:spPr>
        <p:txBody>
          <a:bodyPr wrap="none" lIns="0" tIns="0" rIns="0" bIns="0" rtlCol="0">
            <a:spAutoFit/>
          </a:bodyPr>
          <a:lstStyle/>
          <a:p>
            <a:pPr algn="l"/>
            <a:r>
              <a:rPr lang="en-US" sz="2000" b="1" dirty="0">
                <a:gradFill>
                  <a:gsLst>
                    <a:gs pos="2917">
                      <a:schemeClr val="tx1"/>
                    </a:gs>
                    <a:gs pos="30000">
                      <a:schemeClr val="tx1"/>
                    </a:gs>
                  </a:gsLst>
                  <a:lin ang="5400000" scaled="0"/>
                </a:gradFill>
              </a:rPr>
              <a:t>Example 2</a:t>
            </a:r>
          </a:p>
        </p:txBody>
      </p:sp>
    </p:spTree>
    <p:custDataLst>
      <p:tags r:id="rId1"/>
    </p:custDataLst>
    <p:extLst>
      <p:ext uri="{BB962C8B-B14F-4D97-AF65-F5344CB8AC3E}">
        <p14:creationId xmlns:p14="http://schemas.microsoft.com/office/powerpoint/2010/main" val="283156160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614AD-2DD0-4A96-8905-6F38499B3000}"/>
              </a:ext>
            </a:extLst>
          </p:cNvPr>
          <p:cNvSpPr>
            <a:spLocks noGrp="1"/>
          </p:cNvSpPr>
          <p:nvPr>
            <p:ph type="title"/>
          </p:nvPr>
        </p:nvSpPr>
        <p:spPr/>
        <p:txBody>
          <a:bodyPr/>
          <a:lstStyle/>
          <a:p>
            <a:r>
              <a:rPr lang="en-US" dirty="0"/>
              <a:t>Exit Ticket</a:t>
            </a:r>
          </a:p>
        </p:txBody>
      </p:sp>
      <p:sp>
        <p:nvSpPr>
          <p:cNvPr id="3" name="Content Placeholder 2">
            <a:extLst>
              <a:ext uri="{FF2B5EF4-FFF2-40B4-BE49-F238E27FC236}">
                <a16:creationId xmlns:a16="http://schemas.microsoft.com/office/drawing/2014/main" id="{56BE7EE2-188A-482F-9833-93175AB137FC}"/>
              </a:ext>
            </a:extLst>
          </p:cNvPr>
          <p:cNvSpPr>
            <a:spLocks noGrp="1"/>
          </p:cNvSpPr>
          <p:nvPr>
            <p:ph sz="quarter" idx="10"/>
          </p:nvPr>
        </p:nvSpPr>
        <p:spPr>
          <a:xfrm>
            <a:off x="584200" y="1435100"/>
            <a:ext cx="11018838" cy="430887"/>
          </a:xfrm>
        </p:spPr>
        <p:txBody>
          <a:bodyPr/>
          <a:lstStyle/>
          <a:p>
            <a:pPr marL="0" indent="0">
              <a:buNone/>
            </a:pPr>
            <a:r>
              <a:rPr lang="en-US" dirty="0"/>
              <a:t>In your notebook, write down two things you learned today.</a:t>
            </a:r>
          </a:p>
        </p:txBody>
      </p:sp>
    </p:spTree>
    <p:custDataLst>
      <p:tags r:id="rId1"/>
    </p:custDataLst>
    <p:extLst>
      <p:ext uri="{BB962C8B-B14F-4D97-AF65-F5344CB8AC3E}">
        <p14:creationId xmlns:p14="http://schemas.microsoft.com/office/powerpoint/2010/main" val="110622525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C87BAD-7C0C-4CCE-A8E1-1CA98374BE5F}"/>
              </a:ext>
            </a:extLst>
          </p:cNvPr>
          <p:cNvSpPr>
            <a:spLocks noGrp="1"/>
          </p:cNvSpPr>
          <p:nvPr>
            <p:ph type="title"/>
          </p:nvPr>
        </p:nvSpPr>
        <p:spPr/>
        <p:txBody>
          <a:bodyPr/>
          <a:lstStyle/>
          <a:p>
            <a:r>
              <a:rPr lang="en-US" dirty="0">
                <a:cs typeface="Segoe UI"/>
              </a:rPr>
              <a:t>Lists</a:t>
            </a:r>
            <a:endParaRPr lang="en-US" dirty="0"/>
          </a:p>
        </p:txBody>
      </p:sp>
      <p:sp>
        <p:nvSpPr>
          <p:cNvPr id="5" name="Text Placeholder 4">
            <a:extLst>
              <a:ext uri="{FF2B5EF4-FFF2-40B4-BE49-F238E27FC236}">
                <a16:creationId xmlns:a16="http://schemas.microsoft.com/office/drawing/2014/main" id="{CF38BE80-8D98-4541-ACA0-74922D879A6A}"/>
              </a:ext>
            </a:extLst>
          </p:cNvPr>
          <p:cNvSpPr>
            <a:spLocks noGrp="1"/>
          </p:cNvSpPr>
          <p:nvPr>
            <p:ph sz="quarter" idx="10"/>
          </p:nvPr>
        </p:nvSpPr>
        <p:spPr>
          <a:xfrm>
            <a:off x="584200" y="1435100"/>
            <a:ext cx="11018838" cy="2499146"/>
          </a:xfrm>
        </p:spPr>
        <p:txBody>
          <a:bodyPr/>
          <a:lstStyle/>
          <a:p>
            <a:pPr marL="0" indent="0">
              <a:buNone/>
            </a:pPr>
            <a:r>
              <a:rPr lang="en-US" b="1" dirty="0"/>
              <a:t>After this lesson, you will be able to...</a:t>
            </a:r>
          </a:p>
          <a:p>
            <a:pPr marL="342900" indent="-342900">
              <a:buFont typeface="Arial" panose="020B0604020202020204" pitchFamily="34" charset="0"/>
              <a:buChar char="•"/>
            </a:pPr>
            <a:r>
              <a:rPr lang="en-US" dirty="0"/>
              <a:t>Define and identify </a:t>
            </a:r>
            <a:r>
              <a:rPr lang="en-US" b="1" dirty="0"/>
              <a:t>list, item, index, integer.</a:t>
            </a:r>
            <a:endParaRPr lang="en-US" dirty="0"/>
          </a:p>
          <a:p>
            <a:pPr marL="342900" indent="-342900">
              <a:buFont typeface="Arial" panose="020B0604020202020204" pitchFamily="34" charset="0"/>
              <a:buChar char="•"/>
            </a:pPr>
            <a:r>
              <a:rPr lang="en-US" dirty="0"/>
              <a:t>Be able to access items from a list using the index .</a:t>
            </a:r>
          </a:p>
          <a:p>
            <a:pPr marL="342900" indent="-342900">
              <a:buFont typeface="Arial" panose="020B0604020202020204" pitchFamily="34" charset="0"/>
              <a:buChar char="•"/>
            </a:pPr>
            <a:r>
              <a:rPr lang="en-US" dirty="0"/>
              <a:t>Create lists of different types.</a:t>
            </a:r>
          </a:p>
          <a:p>
            <a:pPr marL="342900" indent="-342900">
              <a:buFont typeface="Arial" panose="020B0604020202020204" pitchFamily="34" charset="0"/>
              <a:buChar char="•"/>
            </a:pPr>
            <a:r>
              <a:rPr lang="en-US" dirty="0"/>
              <a:t>Use the length function.</a:t>
            </a:r>
          </a:p>
        </p:txBody>
      </p:sp>
    </p:spTree>
    <p:custDataLst>
      <p:tags r:id="rId1"/>
    </p:custDataLst>
    <p:extLst>
      <p:ext uri="{BB962C8B-B14F-4D97-AF65-F5344CB8AC3E}">
        <p14:creationId xmlns:p14="http://schemas.microsoft.com/office/powerpoint/2010/main" val="204333099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503145-BA9F-42DF-A164-6FCD022D9DC7}"/>
              </a:ext>
            </a:extLst>
          </p:cNvPr>
          <p:cNvSpPr>
            <a:spLocks noGrp="1"/>
          </p:cNvSpPr>
          <p:nvPr>
            <p:ph type="title"/>
          </p:nvPr>
        </p:nvSpPr>
        <p:spPr>
          <a:xfrm>
            <a:off x="584200" y="2305840"/>
            <a:ext cx="3468956" cy="1107996"/>
          </a:xfrm>
        </p:spPr>
        <p:txBody>
          <a:bodyPr/>
          <a:lstStyle/>
          <a:p>
            <a:r>
              <a:rPr lang="en-US" dirty="0"/>
              <a:t>Today’s Plan</a:t>
            </a:r>
            <a:br>
              <a:rPr lang="en-US" dirty="0"/>
            </a:br>
            <a:endParaRPr lang="en-US" dirty="0"/>
          </a:p>
        </p:txBody>
      </p:sp>
      <p:sp>
        <p:nvSpPr>
          <p:cNvPr id="5" name="Text Placeholder 4">
            <a:extLst>
              <a:ext uri="{FF2B5EF4-FFF2-40B4-BE49-F238E27FC236}">
                <a16:creationId xmlns:a16="http://schemas.microsoft.com/office/drawing/2014/main" id="{7646F990-C6FF-4AD8-BC0E-F889E8C0E1F3}"/>
              </a:ext>
            </a:extLst>
          </p:cNvPr>
          <p:cNvSpPr>
            <a:spLocks noGrp="1"/>
          </p:cNvSpPr>
          <p:nvPr>
            <p:ph type="body" sz="quarter" idx="10"/>
          </p:nvPr>
        </p:nvSpPr>
        <p:spPr>
          <a:xfrm>
            <a:off x="4646104" y="2447038"/>
            <a:ext cx="6961188" cy="2757678"/>
          </a:xfrm>
        </p:spPr>
        <p:txBody>
          <a:bodyPr/>
          <a:lstStyle/>
          <a:p>
            <a:r>
              <a:rPr lang="en-US" dirty="0"/>
              <a:t>Do Now</a:t>
            </a:r>
          </a:p>
          <a:p>
            <a:r>
              <a:rPr lang="en-US" dirty="0"/>
              <a:t>Lesson</a:t>
            </a:r>
          </a:p>
          <a:p>
            <a:r>
              <a:rPr lang="en-US" dirty="0"/>
              <a:t>Lab</a:t>
            </a:r>
          </a:p>
          <a:p>
            <a:r>
              <a:rPr lang="en-US" dirty="0"/>
              <a:t>Debrief </a:t>
            </a:r>
          </a:p>
          <a:p>
            <a:endParaRPr lang="en-US" dirty="0"/>
          </a:p>
        </p:txBody>
      </p:sp>
    </p:spTree>
    <p:custDataLst>
      <p:tags r:id="rId1"/>
    </p:custDataLst>
    <p:extLst>
      <p:ext uri="{BB962C8B-B14F-4D97-AF65-F5344CB8AC3E}">
        <p14:creationId xmlns:p14="http://schemas.microsoft.com/office/powerpoint/2010/main" val="373220500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Do Now – Part 1</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584200" y="1435100"/>
            <a:ext cx="11018838" cy="4715137"/>
          </a:xfrm>
        </p:spPr>
        <p:txBody>
          <a:bodyPr/>
          <a:lstStyle/>
          <a:p>
            <a:r>
              <a:rPr lang="en-US" sz="2400" dirty="0"/>
              <a:t>Write down in your notebook one thing you learned yesterday class?</a:t>
            </a:r>
          </a:p>
          <a:p>
            <a:r>
              <a:rPr lang="en-US" sz="2400" dirty="0"/>
              <a:t>In the console type in the following:</a:t>
            </a:r>
          </a:p>
          <a:p>
            <a:pPr marL="0" indent="0">
              <a:buNone/>
            </a:pPr>
            <a:endPar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1089025" indent="-457200">
              <a:spcBef>
                <a:spcPts val="0"/>
              </a:spcBef>
              <a:buClr>
                <a:srgbClr val="C57A15"/>
              </a:buClr>
              <a:buFont typeface="+mj-lt"/>
              <a:buAutoNum type="arabicPeriod"/>
            </a:pPr>
            <a:r>
              <a:rPr lang="en-US" sz="2400" dirty="0">
                <a:latin typeface="Consolas" panose="020B0609020204030204" pitchFamily="49" charset="0"/>
                <a:ea typeface="Times New Roman" panose="02020603050405020304" pitchFamily="18" charset="0"/>
                <a:cs typeface="Times New Roman" panose="02020603050405020304" pitchFamily="18" charset="0"/>
              </a:rPr>
              <a:t>a_list = [</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‘a’</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’b’</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’c’</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‘d’</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‘e’</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len</a:t>
            </a:r>
            <a:r>
              <a:rPr lang="en-US" sz="2400" dirty="0">
                <a:latin typeface="Consolas" panose="020B0609020204030204" pitchFamily="49" charset="0"/>
                <a:ea typeface="Times New Roman" panose="02020603050405020304" pitchFamily="18" charset="0"/>
                <a:cs typeface="Times New Roman" panose="02020603050405020304" pitchFamily="18" charset="0"/>
              </a:rPr>
              <a:t>(a_list))</a:t>
            </a:r>
          </a:p>
          <a:p>
            <a:pPr marL="631825" indent="0">
              <a:spcBef>
                <a:spcPts val="0"/>
              </a:spcBef>
              <a:buClr>
                <a:srgbClr val="C57A15"/>
              </a:buClr>
              <a:buNone/>
            </a:pPr>
            <a:endParaRPr lang="en-US" sz="2400" b="1" dirty="0">
              <a:latin typeface="Consolas" panose="020B0609020204030204" pitchFamily="49" charset="0"/>
              <a:ea typeface="Calibri" panose="020F0502020204030204" pitchFamily="34" charset="0"/>
              <a:cs typeface="Times New Roman" panose="02020603050405020304" pitchFamily="18" charset="0"/>
            </a:endParaRPr>
          </a:p>
          <a:p>
            <a:pPr marL="631825" indent="0">
              <a:spcBef>
                <a:spcPts val="0"/>
              </a:spcBef>
              <a:buClr>
                <a:srgbClr val="C57A15"/>
              </a:buClr>
              <a:buNone/>
            </a:pPr>
            <a:endParaRPr lang="en-US" sz="2400" b="1" dirty="0">
              <a:latin typeface="Consolas" panose="020B0609020204030204" pitchFamily="49" charset="0"/>
              <a:ea typeface="Calibri" panose="020F0502020204030204" pitchFamily="34" charset="0"/>
              <a:cs typeface="Times New Roman" panose="02020603050405020304" pitchFamily="18" charset="0"/>
            </a:endParaRPr>
          </a:p>
          <a:p>
            <a:pPr marL="0" indent="0">
              <a:spcBef>
                <a:spcPts val="0"/>
              </a:spcBef>
              <a:buClr>
                <a:srgbClr val="C57A15"/>
              </a:buClr>
              <a:buNone/>
            </a:pPr>
            <a:r>
              <a:rPr lang="en-US" b="1" dirty="0"/>
              <a:t>In your notebook, answer the following</a:t>
            </a:r>
          </a:p>
          <a:p>
            <a:r>
              <a:rPr lang="en-US" dirty="0"/>
              <a:t>What type do you think a_list is?</a:t>
            </a:r>
          </a:p>
          <a:p>
            <a:r>
              <a:rPr lang="en-US" dirty="0"/>
              <a:t>What does len do? </a:t>
            </a:r>
          </a:p>
          <a:p>
            <a:r>
              <a:rPr lang="en-US" dirty="0"/>
              <a:t>Brainstorm how you would print the first element from a_list?</a:t>
            </a:r>
          </a:p>
        </p:txBody>
      </p:sp>
    </p:spTree>
    <p:custDataLst>
      <p:tags r:id="rId1"/>
    </p:custDataLst>
    <p:extLst>
      <p:ext uri="{BB962C8B-B14F-4D97-AF65-F5344CB8AC3E}">
        <p14:creationId xmlns:p14="http://schemas.microsoft.com/office/powerpoint/2010/main" val="340573543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Do Now – Part 2</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584200" y="1435100"/>
            <a:ext cx="11018838" cy="4875181"/>
          </a:xfrm>
        </p:spPr>
        <p:txBody>
          <a:bodyPr/>
          <a:lstStyle/>
          <a:p>
            <a:r>
              <a:rPr lang="en-US" sz="2400" dirty="0"/>
              <a:t>In the console, Type the following:</a:t>
            </a:r>
          </a:p>
          <a:p>
            <a:pPr marL="974725" indent="-342900">
              <a:spcBef>
                <a:spcPts val="0"/>
              </a:spcBef>
              <a:buClr>
                <a:srgbClr val="C57A15"/>
              </a:buClr>
              <a:buFont typeface="Consolas" panose="020B0609020204030204" pitchFamily="49" charset="0"/>
              <a:buChar char="&gt;"/>
            </a:pPr>
            <a:endPar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1089025" indent="-457200">
              <a:spcBef>
                <a:spcPts val="0"/>
              </a:spcBef>
              <a:buClr>
                <a:srgbClr val="C57A15"/>
              </a:buClr>
              <a:buFont typeface="+mj-lt"/>
              <a:buAutoNum type="arabicPeriod"/>
            </a:pPr>
            <a:r>
              <a:rPr lang="en-US" sz="2400" dirty="0">
                <a:latin typeface="Consolas" panose="020B0609020204030204" pitchFamily="49" charset="0"/>
                <a:ea typeface="Times New Roman" panose="02020603050405020304" pitchFamily="18" charset="0"/>
                <a:cs typeface="Times New Roman" panose="02020603050405020304" pitchFamily="18" charset="0"/>
              </a:rPr>
              <a:t>a_list = [</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‘a’</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’b’</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’c’</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‘d’</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‘e’</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400" dirty="0">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solidFill>
                  <a:srgbClr val="008575"/>
                </a:solidFill>
                <a:latin typeface="Consolas" panose="020B0609020204030204" pitchFamily="49" charset="0"/>
                <a:ea typeface="Times New Roman" panose="02020603050405020304" pitchFamily="18" charset="0"/>
                <a:cs typeface="Times New Roman" panose="02020603050405020304" pitchFamily="18" charset="0"/>
              </a:rPr>
              <a:t>0</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400" dirty="0">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solidFill>
                  <a:srgbClr val="008575"/>
                </a:solidFill>
                <a:latin typeface="Consolas" panose="020B0609020204030204" pitchFamily="49" charset="0"/>
                <a:ea typeface="Times New Roman" panose="02020603050405020304" pitchFamily="18" charset="0"/>
                <a:cs typeface="Times New Roman" panose="02020603050405020304" pitchFamily="18" charset="0"/>
              </a:rPr>
              <a:t>1</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400" dirty="0">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solidFill>
                  <a:srgbClr val="008575"/>
                </a:solidFill>
                <a:latin typeface="Consolas" panose="020B0609020204030204" pitchFamily="49" charset="0"/>
                <a:ea typeface="Times New Roman" panose="02020603050405020304" pitchFamily="18" charset="0"/>
                <a:cs typeface="Times New Roman" panose="02020603050405020304" pitchFamily="18" charset="0"/>
              </a:rPr>
              <a:t>2</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400" dirty="0">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solidFill>
                  <a:srgbClr val="008575"/>
                </a:solidFill>
                <a:latin typeface="Consolas" panose="020B0609020204030204" pitchFamily="49" charset="0"/>
                <a:ea typeface="Times New Roman" panose="02020603050405020304" pitchFamily="18" charset="0"/>
                <a:cs typeface="Times New Roman" panose="02020603050405020304" pitchFamily="18" charset="0"/>
              </a:rPr>
              <a:t>3</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400" dirty="0">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solidFill>
                  <a:srgbClr val="008575"/>
                </a:solidFill>
                <a:latin typeface="Consolas" panose="020B0609020204030204" pitchFamily="49" charset="0"/>
                <a:ea typeface="Times New Roman" panose="02020603050405020304" pitchFamily="18" charset="0"/>
                <a:cs typeface="Times New Roman" panose="02020603050405020304" pitchFamily="18" charset="0"/>
              </a:rPr>
              <a:t>4</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400" dirty="0">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solidFill>
                  <a:srgbClr val="008575"/>
                </a:solidFill>
                <a:latin typeface="Consolas" panose="020B0609020204030204" pitchFamily="49" charset="0"/>
                <a:ea typeface="Times New Roman" panose="02020603050405020304" pitchFamily="18" charset="0"/>
                <a:cs typeface="Times New Roman" panose="02020603050405020304" pitchFamily="18" charset="0"/>
              </a:rPr>
              <a:t>5</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400" dirty="0">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solidFill>
                  <a:srgbClr val="008575"/>
                </a:solidFill>
                <a:latin typeface="Consolas" panose="020B0609020204030204" pitchFamily="49" charset="0"/>
                <a:ea typeface="Times New Roman" panose="02020603050405020304" pitchFamily="18" charset="0"/>
                <a:cs typeface="Times New Roman" panose="02020603050405020304" pitchFamily="18" charset="0"/>
              </a:rPr>
              <a:t>6</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0" indent="0">
              <a:spcBef>
                <a:spcPts val="0"/>
              </a:spcBef>
              <a:buClr>
                <a:srgbClr val="C57A15"/>
              </a:buClr>
              <a:buNone/>
            </a:pPr>
            <a:r>
              <a:rPr lang="en-US" sz="2400" b="1" dirty="0">
                <a:ea typeface="Calibri" panose="020F0502020204030204" pitchFamily="34" charset="0"/>
                <a:cs typeface="Times New Roman" panose="02020603050405020304" pitchFamily="18" charset="0"/>
              </a:rPr>
              <a:t>In your notebook, answer the following</a:t>
            </a:r>
          </a:p>
          <a:p>
            <a:pPr marL="0" indent="0"/>
            <a:r>
              <a:rPr lang="en-US" sz="2400" dirty="0"/>
              <a:t>Explain what happens in the program.</a:t>
            </a:r>
          </a:p>
        </p:txBody>
      </p:sp>
    </p:spTree>
    <p:custDataLst>
      <p:tags r:id="rId1"/>
    </p:custDataLst>
    <p:extLst>
      <p:ext uri="{BB962C8B-B14F-4D97-AF65-F5344CB8AC3E}">
        <p14:creationId xmlns:p14="http://schemas.microsoft.com/office/powerpoint/2010/main" val="324290361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494B6-4BB8-4AC7-B863-1E2DE496ECAB}"/>
              </a:ext>
            </a:extLst>
          </p:cNvPr>
          <p:cNvSpPr>
            <a:spLocks noGrp="1"/>
          </p:cNvSpPr>
          <p:nvPr>
            <p:ph type="title"/>
          </p:nvPr>
        </p:nvSpPr>
        <p:spPr/>
        <p:txBody>
          <a:bodyPr/>
          <a:lstStyle/>
          <a:p>
            <a:r>
              <a:rPr lang="en-US" dirty="0"/>
              <a:t>What is a List?</a:t>
            </a:r>
          </a:p>
        </p:txBody>
      </p:sp>
      <p:sp>
        <p:nvSpPr>
          <p:cNvPr id="3" name="Content Placeholder 2">
            <a:extLst>
              <a:ext uri="{FF2B5EF4-FFF2-40B4-BE49-F238E27FC236}">
                <a16:creationId xmlns:a16="http://schemas.microsoft.com/office/drawing/2014/main" id="{476757D1-F623-41A9-A1C4-93C61ED8FA63}"/>
              </a:ext>
            </a:extLst>
          </p:cNvPr>
          <p:cNvSpPr>
            <a:spLocks noGrp="1"/>
          </p:cNvSpPr>
          <p:nvPr>
            <p:ph sz="quarter" idx="10"/>
          </p:nvPr>
        </p:nvSpPr>
        <p:spPr>
          <a:xfrm>
            <a:off x="584200" y="1435100"/>
            <a:ext cx="11018838" cy="6290953"/>
          </a:xfrm>
        </p:spPr>
        <p:txBody>
          <a:bodyPr/>
          <a:lstStyle/>
          <a:p>
            <a:pPr marL="0" indent="0">
              <a:buNone/>
            </a:pPr>
            <a:r>
              <a:rPr lang="en-US" dirty="0"/>
              <a:t>Do you remember how lists were used in Snap!</a:t>
            </a:r>
          </a:p>
          <a:p>
            <a:r>
              <a:rPr lang="en-US" dirty="0"/>
              <a:t>A </a:t>
            </a:r>
            <a:r>
              <a:rPr lang="en-US" b="1" dirty="0"/>
              <a:t>list</a:t>
            </a:r>
            <a:r>
              <a:rPr lang="en-US" dirty="0"/>
              <a:t> is a sequence of </a:t>
            </a:r>
            <a:r>
              <a:rPr lang="en-US" b="1" dirty="0"/>
              <a:t>values</a:t>
            </a:r>
            <a:r>
              <a:rPr lang="en-US" dirty="0"/>
              <a:t>. </a:t>
            </a:r>
          </a:p>
          <a:p>
            <a:r>
              <a:rPr lang="en-US" dirty="0"/>
              <a:t>The </a:t>
            </a:r>
            <a:r>
              <a:rPr lang="en-US" b="1" dirty="0"/>
              <a:t>values</a:t>
            </a:r>
            <a:r>
              <a:rPr lang="en-US" dirty="0"/>
              <a:t> in a list are called </a:t>
            </a:r>
            <a:r>
              <a:rPr lang="en-US" b="1" dirty="0"/>
              <a:t>elements</a:t>
            </a:r>
            <a:r>
              <a:rPr lang="en-US" dirty="0"/>
              <a:t> or </a:t>
            </a:r>
            <a:r>
              <a:rPr lang="en-US" b="1" dirty="0"/>
              <a:t>items</a:t>
            </a:r>
            <a:r>
              <a:rPr lang="en-US" dirty="0"/>
              <a:t>.</a:t>
            </a:r>
          </a:p>
          <a:p>
            <a:pPr algn="l">
              <a:buFont typeface="Arial" panose="020B0604020202020204" pitchFamily="34" charset="0"/>
              <a:buChar char="•"/>
            </a:pPr>
            <a:r>
              <a:rPr lang="en-US" b="1" dirty="0"/>
              <a:t>index: </a:t>
            </a:r>
            <a:r>
              <a:rPr lang="en-US" dirty="0"/>
              <a:t>a map from the position in the list to the element stored there.</a:t>
            </a:r>
          </a:p>
          <a:p>
            <a:pPr algn="l">
              <a:buFont typeface="Arial" panose="020B0604020202020204" pitchFamily="34" charset="0"/>
              <a:buChar char="•"/>
            </a:pPr>
            <a:r>
              <a:rPr lang="en-US" b="1" dirty="0"/>
              <a:t>0-index: </a:t>
            </a:r>
            <a:r>
              <a:rPr lang="en-US" dirty="0"/>
              <a:t>lists are 0 indexed. So the first element in the list is at the 0-index</a:t>
            </a:r>
          </a:p>
          <a:p>
            <a:pPr algn="l">
              <a:buFont typeface="Arial" panose="020B0604020202020204" pitchFamily="34" charset="0"/>
              <a:buChar char="•"/>
            </a:pPr>
            <a:r>
              <a:rPr lang="en-US" b="1" dirty="0"/>
              <a:t>Out-of-bounds</a:t>
            </a:r>
            <a:r>
              <a:rPr lang="en-US" dirty="0"/>
              <a:t>: what happened when you tried to index into a list that was too long?</a:t>
            </a:r>
          </a:p>
          <a:p>
            <a:pPr algn="l">
              <a:buFont typeface="Arial" panose="020B0604020202020204" pitchFamily="34" charset="0"/>
              <a:buChar char="•"/>
            </a:pPr>
            <a:r>
              <a:rPr lang="en-US" dirty="0"/>
              <a:t>You can have lists of any type (int, float, string, </a:t>
            </a:r>
            <a:r>
              <a:rPr lang="en-US" dirty="0" err="1"/>
              <a:t>etc</a:t>
            </a:r>
            <a:r>
              <a:rPr lang="en-US" dirty="0"/>
              <a:t>). You can even have lists within lists (more on that later...)</a:t>
            </a:r>
          </a:p>
          <a:p>
            <a:pPr algn="l">
              <a:buFont typeface="Arial" panose="020B0604020202020204" pitchFamily="34" charset="0"/>
              <a:buChar char="•"/>
            </a:pPr>
            <a:endParaRPr lang="en-US" dirty="0"/>
          </a:p>
          <a:p>
            <a:pPr algn="l">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30239023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Lesson – 2.04 </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584200" y="1435100"/>
            <a:ext cx="11018838" cy="2585323"/>
          </a:xfrm>
        </p:spPr>
        <p:txBody>
          <a:bodyPr/>
          <a:lstStyle/>
          <a:p>
            <a:pPr marL="0" indent="0">
              <a:buNone/>
            </a:pPr>
            <a:r>
              <a:rPr lang="en-US" sz="2400" dirty="0"/>
              <a:t>From the Do Now?</a:t>
            </a:r>
          </a:p>
          <a:p>
            <a:r>
              <a:rPr lang="en-US" sz="2400" dirty="0"/>
              <a:t>What does </a:t>
            </a:r>
            <a:r>
              <a:rPr lang="en-US" sz="2400" dirty="0" err="1"/>
              <a:t>len</a:t>
            </a:r>
            <a:r>
              <a:rPr lang="en-US" sz="2400" dirty="0"/>
              <a:t>() do ? </a:t>
            </a:r>
          </a:p>
          <a:p>
            <a:r>
              <a:rPr lang="en-US" sz="2400" dirty="0"/>
              <a:t>How would you print the first item in the list? </a:t>
            </a:r>
          </a:p>
          <a:p>
            <a:r>
              <a:rPr lang="en-US" sz="2400" dirty="0"/>
              <a:t>How would you print the last item in the list?</a:t>
            </a:r>
          </a:p>
          <a:p>
            <a:r>
              <a:rPr lang="en-US" sz="2400" dirty="0"/>
              <a:t>What is out of bounds error? </a:t>
            </a:r>
          </a:p>
          <a:p>
            <a:r>
              <a:rPr lang="en-US" sz="2400" dirty="0"/>
              <a:t>How do I change an element in a list?</a:t>
            </a:r>
          </a:p>
        </p:txBody>
      </p:sp>
    </p:spTree>
    <p:custDataLst>
      <p:tags r:id="rId1"/>
    </p:custDataLst>
    <p:extLst>
      <p:ext uri="{BB962C8B-B14F-4D97-AF65-F5344CB8AC3E}">
        <p14:creationId xmlns:p14="http://schemas.microsoft.com/office/powerpoint/2010/main" val="35185675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Lab 2.04 Food Chooser </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584200" y="1435100"/>
            <a:ext cx="11018838" cy="1551194"/>
          </a:xfrm>
        </p:spPr>
        <p:txBody>
          <a:bodyPr/>
          <a:lstStyle/>
          <a:p>
            <a:pPr marL="0" indent="0">
              <a:buNone/>
            </a:pPr>
            <a:r>
              <a:rPr lang="en-US" sz="2400" dirty="0"/>
              <a:t>For each example below, predict what will be printed. Run the program and write down the output in your notebook.</a:t>
            </a:r>
            <a:endParaRPr lang="en-US" dirty="0">
              <a:latin typeface="Consolas" panose="020B0609020204030204" pitchFamily="49" charset="0"/>
            </a:endParaRPr>
          </a:p>
          <a:p>
            <a:pPr marL="631825" indent="0">
              <a:spcBef>
                <a:spcPts val="0"/>
              </a:spcBef>
              <a:buClr>
                <a:schemeClr val="accent4"/>
              </a:buClr>
              <a:buNone/>
            </a:pPr>
            <a:endParaRPr lang="en-US" sz="2400" dirty="0">
              <a:latin typeface="Consolas" panose="020B0609020204030204" pitchFamily="49" charset="0"/>
              <a:ea typeface="Calibri" panose="020F0502020204030204" pitchFamily="34" charset="0"/>
              <a:cs typeface="Times New Roman" panose="02020603050405020304" pitchFamily="18" charset="0"/>
            </a:endParaRPr>
          </a:p>
          <a:p>
            <a:endParaRPr lang="en-US" sz="2400" dirty="0">
              <a:latin typeface="Consolas" panose="020B0609020204030204" pitchFamily="49" charset="0"/>
            </a:endParaRPr>
          </a:p>
        </p:txBody>
      </p:sp>
      <p:sp>
        <p:nvSpPr>
          <p:cNvPr id="2" name="Rectangle 1">
            <a:extLst>
              <a:ext uri="{FF2B5EF4-FFF2-40B4-BE49-F238E27FC236}">
                <a16:creationId xmlns:a16="http://schemas.microsoft.com/office/drawing/2014/main" id="{FC802FF5-F548-44DF-B418-B0C52116CBCB}"/>
              </a:ext>
            </a:extLst>
          </p:cNvPr>
          <p:cNvSpPr/>
          <p:nvPr/>
        </p:nvSpPr>
        <p:spPr>
          <a:xfrm>
            <a:off x="55504" y="4671833"/>
            <a:ext cx="6096000" cy="646331"/>
          </a:xfrm>
          <a:prstGeom prst="rect">
            <a:avLst/>
          </a:prstGeom>
        </p:spPr>
        <p:txBody>
          <a:bodyPr>
            <a:spAutoFit/>
          </a:bodyPr>
          <a:lstStyle/>
          <a:p>
            <a:pPr marL="1089025" indent="-457200">
              <a:spcBef>
                <a:spcPts val="0"/>
              </a:spcBef>
              <a:buClr>
                <a:srgbClr val="C57A15"/>
              </a:buClr>
              <a:buFont typeface="+mj-lt"/>
              <a:buAutoNum type="arabicPeriod"/>
            </a:pPr>
            <a:r>
              <a:rPr lang="en-US" sz="1800" dirty="0">
                <a:latin typeface="Consolas" panose="020B0609020204030204" pitchFamily="49" charset="0"/>
                <a:ea typeface="Times New Roman" panose="02020603050405020304" pitchFamily="18" charset="0"/>
                <a:cs typeface="Times New Roman" panose="02020603050405020304" pitchFamily="18" charset="0"/>
              </a:rPr>
              <a:t>a_list = [</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‘a’</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’b’</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’c’</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‘d’</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‘e’</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1800" dirty="0">
                <a:latin typeface="Consolas" panose="020B0609020204030204" pitchFamily="49" charset="0"/>
                <a:ea typeface="Times New Roman" panose="02020603050405020304" pitchFamily="18" charset="0"/>
                <a:cs typeface="Times New Roman" panose="02020603050405020304" pitchFamily="18" charset="0"/>
              </a:rPr>
              <a:t>(a_list[</a:t>
            </a:r>
            <a:r>
              <a:rPr lang="en-US" sz="18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len</a:t>
            </a:r>
            <a:r>
              <a:rPr lang="en-US" sz="1800" dirty="0">
                <a:latin typeface="Consolas" panose="020B0609020204030204" pitchFamily="49" charset="0"/>
                <a:ea typeface="Times New Roman" panose="02020603050405020304" pitchFamily="18" charset="0"/>
                <a:cs typeface="Times New Roman" panose="02020603050405020304" pitchFamily="18" charset="0"/>
              </a:rPr>
              <a:t>(a_list) – </a:t>
            </a:r>
            <a:r>
              <a:rPr lang="en-US" sz="1800" dirty="0">
                <a:solidFill>
                  <a:srgbClr val="008575"/>
                </a:solidFill>
                <a:latin typeface="Consolas" panose="020B0609020204030204" pitchFamily="49" charset="0"/>
                <a:ea typeface="Times New Roman" panose="02020603050405020304" pitchFamily="18" charset="0"/>
                <a:cs typeface="Times New Roman" panose="02020603050405020304" pitchFamily="18" charset="0"/>
              </a:rPr>
              <a:t>3</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p>
        </p:txBody>
      </p:sp>
      <p:sp>
        <p:nvSpPr>
          <p:cNvPr id="3" name="Rectangle 2">
            <a:extLst>
              <a:ext uri="{FF2B5EF4-FFF2-40B4-BE49-F238E27FC236}">
                <a16:creationId xmlns:a16="http://schemas.microsoft.com/office/drawing/2014/main" id="{E469A01D-0E55-45AA-AE84-5BA40DC71C8A}"/>
              </a:ext>
            </a:extLst>
          </p:cNvPr>
          <p:cNvSpPr/>
          <p:nvPr/>
        </p:nvSpPr>
        <p:spPr>
          <a:xfrm>
            <a:off x="-2381" y="2825172"/>
            <a:ext cx="6096000" cy="923330"/>
          </a:xfrm>
          <a:prstGeom prst="rect">
            <a:avLst/>
          </a:prstGeom>
        </p:spPr>
        <p:txBody>
          <a:bodyPr>
            <a:spAutoFit/>
          </a:bodyPr>
          <a:lstStyle/>
          <a:p>
            <a:pPr marL="1089025" indent="-457200">
              <a:spcBef>
                <a:spcPts val="0"/>
              </a:spcBef>
              <a:buClr>
                <a:srgbClr val="C57A15"/>
              </a:buClr>
              <a:buFont typeface="+mj-lt"/>
              <a:buAutoNum type="arabicPeriod"/>
            </a:pPr>
            <a:r>
              <a:rPr lang="en-US" sz="1800" dirty="0">
                <a:latin typeface="Consolas" panose="020B0609020204030204" pitchFamily="49" charset="0"/>
                <a:ea typeface="Times New Roman" panose="02020603050405020304" pitchFamily="18" charset="0"/>
                <a:cs typeface="Times New Roman" panose="02020603050405020304" pitchFamily="18" charset="0"/>
              </a:rPr>
              <a:t>a_list = [</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‘a’</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’b’</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’c’</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‘d’</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‘e’</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1800" dirty="0">
                <a:latin typeface="Consolas" panose="020B0609020204030204" pitchFamily="49" charset="0"/>
                <a:ea typeface="Times New Roman" panose="02020603050405020304" pitchFamily="18" charset="0"/>
                <a:cs typeface="Times New Roman" panose="02020603050405020304" pitchFamily="18" charset="0"/>
              </a:rPr>
              <a:t>(a_list[</a:t>
            </a:r>
            <a:r>
              <a:rPr lang="en-US" sz="1800" dirty="0">
                <a:solidFill>
                  <a:srgbClr val="008575"/>
                </a:solidFill>
                <a:latin typeface="Consolas" panose="020B0609020204030204" pitchFamily="49" charset="0"/>
                <a:ea typeface="Times New Roman" panose="02020603050405020304" pitchFamily="18" charset="0"/>
                <a:cs typeface="Times New Roman" panose="02020603050405020304" pitchFamily="18" charset="0"/>
              </a:rPr>
              <a:t>0</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1800" dirty="0">
                <a:latin typeface="Consolas" panose="020B0609020204030204" pitchFamily="49" charset="0"/>
                <a:ea typeface="Times New Roman" panose="02020603050405020304" pitchFamily="18" charset="0"/>
                <a:cs typeface="Times New Roman" panose="02020603050405020304" pitchFamily="18" charset="0"/>
              </a:rPr>
              <a:t>(a_list[</a:t>
            </a:r>
            <a:r>
              <a:rPr lang="en-US" sz="1800" dirty="0">
                <a:solidFill>
                  <a:srgbClr val="008575"/>
                </a:solidFill>
                <a:latin typeface="Consolas" panose="020B0609020204030204" pitchFamily="49" charset="0"/>
                <a:ea typeface="Times New Roman" panose="02020603050405020304" pitchFamily="18" charset="0"/>
                <a:cs typeface="Times New Roman" panose="02020603050405020304" pitchFamily="18" charset="0"/>
              </a:rPr>
              <a:t>3</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p>
        </p:txBody>
      </p:sp>
      <p:sp>
        <p:nvSpPr>
          <p:cNvPr id="6" name="Rectangle 5">
            <a:extLst>
              <a:ext uri="{FF2B5EF4-FFF2-40B4-BE49-F238E27FC236}">
                <a16:creationId xmlns:a16="http://schemas.microsoft.com/office/drawing/2014/main" id="{29DF242E-E78D-48DD-BF2B-250C6F961EDC}"/>
              </a:ext>
            </a:extLst>
          </p:cNvPr>
          <p:cNvSpPr/>
          <p:nvPr/>
        </p:nvSpPr>
        <p:spPr>
          <a:xfrm>
            <a:off x="5696471" y="2890220"/>
            <a:ext cx="6096000" cy="646331"/>
          </a:xfrm>
          <a:prstGeom prst="rect">
            <a:avLst/>
          </a:prstGeom>
        </p:spPr>
        <p:txBody>
          <a:bodyPr>
            <a:spAutoFit/>
          </a:bodyPr>
          <a:lstStyle/>
          <a:p>
            <a:pPr marL="1089025" indent="-457200">
              <a:spcBef>
                <a:spcPts val="0"/>
              </a:spcBef>
              <a:buClr>
                <a:srgbClr val="C57A15"/>
              </a:buClr>
              <a:buFont typeface="+mj-lt"/>
              <a:buAutoNum type="arabicPeriod"/>
            </a:pPr>
            <a:r>
              <a:rPr lang="en-US" sz="1800" dirty="0">
                <a:latin typeface="Consolas" panose="020B0609020204030204" pitchFamily="49" charset="0"/>
                <a:ea typeface="Times New Roman" panose="02020603050405020304" pitchFamily="18" charset="0"/>
                <a:cs typeface="Times New Roman" panose="02020603050405020304" pitchFamily="18" charset="0"/>
              </a:rPr>
              <a:t>a_list = [</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‘a’</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’b’</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’c’</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‘d’</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‘e’</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1800" dirty="0">
                <a:latin typeface="Consolas" panose="020B0609020204030204" pitchFamily="49" charset="0"/>
                <a:ea typeface="Times New Roman" panose="02020603050405020304" pitchFamily="18" charset="0"/>
                <a:cs typeface="Times New Roman" panose="02020603050405020304" pitchFamily="18" charset="0"/>
              </a:rPr>
              <a:t>(a_list[</a:t>
            </a:r>
            <a:r>
              <a:rPr lang="en-US" sz="18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len</a:t>
            </a:r>
            <a:r>
              <a:rPr lang="en-US" sz="1800" dirty="0">
                <a:latin typeface="Consolas" panose="020B0609020204030204" pitchFamily="49" charset="0"/>
                <a:ea typeface="Times New Roman" panose="02020603050405020304" pitchFamily="18" charset="0"/>
                <a:cs typeface="Times New Roman" panose="02020603050405020304" pitchFamily="18" charset="0"/>
              </a:rPr>
              <a:t>(a_list) – </a:t>
            </a:r>
            <a:r>
              <a:rPr lang="en-US" sz="1800" dirty="0">
                <a:solidFill>
                  <a:srgbClr val="008575"/>
                </a:solidFill>
                <a:latin typeface="Consolas" panose="020B0609020204030204" pitchFamily="49" charset="0"/>
                <a:ea typeface="Times New Roman" panose="02020603050405020304" pitchFamily="18" charset="0"/>
                <a:cs typeface="Times New Roman" panose="02020603050405020304" pitchFamily="18" charset="0"/>
              </a:rPr>
              <a:t>6</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p>
        </p:txBody>
      </p:sp>
      <p:sp>
        <p:nvSpPr>
          <p:cNvPr id="7" name="Rectangle 6">
            <a:extLst>
              <a:ext uri="{FF2B5EF4-FFF2-40B4-BE49-F238E27FC236}">
                <a16:creationId xmlns:a16="http://schemas.microsoft.com/office/drawing/2014/main" id="{66A9E7FF-B884-4451-AD1A-C94F0AD14341}"/>
              </a:ext>
            </a:extLst>
          </p:cNvPr>
          <p:cNvSpPr/>
          <p:nvPr/>
        </p:nvSpPr>
        <p:spPr>
          <a:xfrm>
            <a:off x="5696471" y="4671833"/>
            <a:ext cx="6096000" cy="923330"/>
          </a:xfrm>
          <a:prstGeom prst="rect">
            <a:avLst/>
          </a:prstGeom>
        </p:spPr>
        <p:txBody>
          <a:bodyPr>
            <a:spAutoFit/>
          </a:bodyPr>
          <a:lstStyle/>
          <a:p>
            <a:pPr marL="1089025" indent="-457200">
              <a:spcBef>
                <a:spcPts val="0"/>
              </a:spcBef>
              <a:buClr>
                <a:srgbClr val="C57A15"/>
              </a:buClr>
              <a:buFont typeface="+mj-lt"/>
              <a:buAutoNum type="arabicPeriod"/>
            </a:pPr>
            <a:r>
              <a:rPr lang="en-US" sz="1800" dirty="0">
                <a:latin typeface="Consolas" panose="020B0609020204030204" pitchFamily="49" charset="0"/>
                <a:ea typeface="Times New Roman" panose="02020603050405020304" pitchFamily="18" charset="0"/>
                <a:cs typeface="Times New Roman" panose="02020603050405020304" pitchFamily="18" charset="0"/>
              </a:rPr>
              <a:t>a_list = [</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‘a’</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’b’</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’c’</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‘d’</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‘e’</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1800" dirty="0">
                <a:latin typeface="Consolas" panose="020B0609020204030204" pitchFamily="49" charset="0"/>
                <a:ea typeface="Times New Roman" panose="02020603050405020304" pitchFamily="18" charset="0"/>
                <a:cs typeface="Times New Roman" panose="02020603050405020304" pitchFamily="18" charset="0"/>
              </a:rPr>
              <a:t>a_list[</a:t>
            </a:r>
            <a:r>
              <a:rPr lang="en-US" sz="1800" dirty="0">
                <a:solidFill>
                  <a:srgbClr val="008575"/>
                </a:solidFill>
                <a:latin typeface="Consolas" panose="020B0609020204030204" pitchFamily="49" charset="0"/>
                <a:ea typeface="Times New Roman" panose="02020603050405020304" pitchFamily="18" charset="0"/>
                <a:cs typeface="Times New Roman" panose="02020603050405020304" pitchFamily="18" charset="0"/>
              </a:rPr>
              <a:t>3</a:t>
            </a:r>
            <a:r>
              <a:rPr lang="en-US" sz="1800" dirty="0">
                <a:latin typeface="Consolas" panose="020B0609020204030204" pitchFamily="49" charset="0"/>
                <a:ea typeface="Times New Roman" panose="02020603050405020304" pitchFamily="18" charset="0"/>
                <a:cs typeface="Times New Roman" panose="02020603050405020304" pitchFamily="18" charset="0"/>
              </a:rPr>
              <a:t>] = </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‘haha’</a:t>
            </a:r>
          </a:p>
          <a:p>
            <a:pPr marL="1089025" indent="-457200">
              <a:spcBef>
                <a:spcPts val="0"/>
              </a:spcBef>
              <a:buClr>
                <a:srgbClr val="C57A15"/>
              </a:buClr>
              <a:buFont typeface="+mj-lt"/>
              <a:buAutoNum type="arabicPeriod"/>
            </a:pP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1800" dirty="0">
                <a:latin typeface="Consolas" panose="020B0609020204030204" pitchFamily="49" charset="0"/>
                <a:ea typeface="Times New Roman" panose="02020603050405020304" pitchFamily="18" charset="0"/>
                <a:cs typeface="Times New Roman" panose="02020603050405020304" pitchFamily="18" charset="0"/>
              </a:rPr>
              <a:t>(a_list)</a:t>
            </a:r>
          </a:p>
        </p:txBody>
      </p:sp>
      <p:sp>
        <p:nvSpPr>
          <p:cNvPr id="8" name="TextBox 7">
            <a:extLst>
              <a:ext uri="{FF2B5EF4-FFF2-40B4-BE49-F238E27FC236}">
                <a16:creationId xmlns:a16="http://schemas.microsoft.com/office/drawing/2014/main" id="{BC5B0ECD-F942-4636-B9E2-54A8FE3CC5AC}"/>
              </a:ext>
            </a:extLst>
          </p:cNvPr>
          <p:cNvSpPr txBox="1"/>
          <p:nvPr/>
        </p:nvSpPr>
        <p:spPr>
          <a:xfrm>
            <a:off x="597997" y="2305444"/>
            <a:ext cx="1239122" cy="307777"/>
          </a:xfrm>
          <a:prstGeom prst="rect">
            <a:avLst/>
          </a:prstGeom>
          <a:noFill/>
        </p:spPr>
        <p:txBody>
          <a:bodyPr wrap="none" lIns="0" tIns="0" rIns="0" bIns="0" rtlCol="0">
            <a:spAutoFit/>
          </a:bodyPr>
          <a:lstStyle/>
          <a:p>
            <a:pPr algn="l"/>
            <a:r>
              <a:rPr lang="en-US" sz="2000" b="1" dirty="0">
                <a:gradFill>
                  <a:gsLst>
                    <a:gs pos="2917">
                      <a:schemeClr val="tx1"/>
                    </a:gs>
                    <a:gs pos="30000">
                      <a:schemeClr val="tx1"/>
                    </a:gs>
                  </a:gsLst>
                  <a:lin ang="5400000" scaled="0"/>
                </a:gradFill>
              </a:rPr>
              <a:t>Example 1</a:t>
            </a:r>
          </a:p>
        </p:txBody>
      </p:sp>
      <p:sp>
        <p:nvSpPr>
          <p:cNvPr id="9" name="TextBox 8">
            <a:extLst>
              <a:ext uri="{FF2B5EF4-FFF2-40B4-BE49-F238E27FC236}">
                <a16:creationId xmlns:a16="http://schemas.microsoft.com/office/drawing/2014/main" id="{151566A5-93D4-407D-9B6E-477167F5E7C7}"/>
              </a:ext>
            </a:extLst>
          </p:cNvPr>
          <p:cNvSpPr txBox="1"/>
          <p:nvPr/>
        </p:nvSpPr>
        <p:spPr>
          <a:xfrm>
            <a:off x="533399" y="4364056"/>
            <a:ext cx="1239122" cy="307777"/>
          </a:xfrm>
          <a:prstGeom prst="rect">
            <a:avLst/>
          </a:prstGeom>
          <a:noFill/>
        </p:spPr>
        <p:txBody>
          <a:bodyPr wrap="none" lIns="0" tIns="0" rIns="0" bIns="0" rtlCol="0">
            <a:spAutoFit/>
          </a:bodyPr>
          <a:lstStyle/>
          <a:p>
            <a:pPr algn="l"/>
            <a:r>
              <a:rPr lang="en-US" sz="2000" b="1" dirty="0">
                <a:gradFill>
                  <a:gsLst>
                    <a:gs pos="2917">
                      <a:schemeClr val="tx1"/>
                    </a:gs>
                    <a:gs pos="30000">
                      <a:schemeClr val="tx1"/>
                    </a:gs>
                  </a:gsLst>
                  <a:lin ang="5400000" scaled="0"/>
                </a:gradFill>
              </a:rPr>
              <a:t>Example 2</a:t>
            </a:r>
          </a:p>
        </p:txBody>
      </p:sp>
      <p:sp>
        <p:nvSpPr>
          <p:cNvPr id="10" name="TextBox 9">
            <a:extLst>
              <a:ext uri="{FF2B5EF4-FFF2-40B4-BE49-F238E27FC236}">
                <a16:creationId xmlns:a16="http://schemas.microsoft.com/office/drawing/2014/main" id="{582C24FB-A5FB-4074-8D7F-CEC5849DB7CB}"/>
              </a:ext>
            </a:extLst>
          </p:cNvPr>
          <p:cNvSpPr txBox="1"/>
          <p:nvPr/>
        </p:nvSpPr>
        <p:spPr>
          <a:xfrm>
            <a:off x="6093619" y="2305443"/>
            <a:ext cx="1239122" cy="307777"/>
          </a:xfrm>
          <a:prstGeom prst="rect">
            <a:avLst/>
          </a:prstGeom>
          <a:noFill/>
        </p:spPr>
        <p:txBody>
          <a:bodyPr wrap="none" lIns="0" tIns="0" rIns="0" bIns="0" rtlCol="0">
            <a:spAutoFit/>
          </a:bodyPr>
          <a:lstStyle/>
          <a:p>
            <a:pPr algn="l"/>
            <a:r>
              <a:rPr lang="en-US" sz="2000" b="1" dirty="0">
                <a:gradFill>
                  <a:gsLst>
                    <a:gs pos="2917">
                      <a:schemeClr val="tx1"/>
                    </a:gs>
                    <a:gs pos="30000">
                      <a:schemeClr val="tx1"/>
                    </a:gs>
                  </a:gsLst>
                  <a:lin ang="5400000" scaled="0"/>
                </a:gradFill>
              </a:rPr>
              <a:t>Example 3</a:t>
            </a:r>
          </a:p>
        </p:txBody>
      </p:sp>
      <p:sp>
        <p:nvSpPr>
          <p:cNvPr id="11" name="TextBox 10">
            <a:extLst>
              <a:ext uri="{FF2B5EF4-FFF2-40B4-BE49-F238E27FC236}">
                <a16:creationId xmlns:a16="http://schemas.microsoft.com/office/drawing/2014/main" id="{40AA867A-46FC-4E48-9CE9-1E7A67BF4D1B}"/>
              </a:ext>
            </a:extLst>
          </p:cNvPr>
          <p:cNvSpPr txBox="1"/>
          <p:nvPr/>
        </p:nvSpPr>
        <p:spPr>
          <a:xfrm>
            <a:off x="6096000" y="4364055"/>
            <a:ext cx="1239122" cy="307777"/>
          </a:xfrm>
          <a:prstGeom prst="rect">
            <a:avLst/>
          </a:prstGeom>
          <a:noFill/>
        </p:spPr>
        <p:txBody>
          <a:bodyPr wrap="none" lIns="0" tIns="0" rIns="0" bIns="0" rtlCol="0">
            <a:spAutoFit/>
          </a:bodyPr>
          <a:lstStyle/>
          <a:p>
            <a:pPr algn="l"/>
            <a:r>
              <a:rPr lang="en-US" sz="2000" b="1" dirty="0">
                <a:gradFill>
                  <a:gsLst>
                    <a:gs pos="2917">
                      <a:schemeClr val="tx1"/>
                    </a:gs>
                    <a:gs pos="30000">
                      <a:schemeClr val="tx1"/>
                    </a:gs>
                  </a:gsLst>
                  <a:lin ang="5400000" scaled="0"/>
                </a:gradFill>
              </a:rPr>
              <a:t>Example 4</a:t>
            </a:r>
          </a:p>
        </p:txBody>
      </p:sp>
    </p:spTree>
    <p:custDataLst>
      <p:tags r:id="rId1"/>
    </p:custDataLst>
    <p:extLst>
      <p:ext uri="{BB962C8B-B14F-4D97-AF65-F5344CB8AC3E}">
        <p14:creationId xmlns:p14="http://schemas.microsoft.com/office/powerpoint/2010/main" val="67093528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Create Game</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584200" y="1118919"/>
            <a:ext cx="11018838" cy="1723549"/>
          </a:xfrm>
        </p:spPr>
        <p:txBody>
          <a:bodyPr/>
          <a:lstStyle/>
          <a:p>
            <a:pPr marL="0" indent="0">
              <a:buNone/>
            </a:pPr>
            <a:r>
              <a:rPr lang="en-US" dirty="0">
                <a:cs typeface="Times New Roman" panose="02020603050405020304" pitchFamily="18" charset="0"/>
              </a:rPr>
              <a:t>Create this game again using lists and indexes:</a:t>
            </a:r>
          </a:p>
          <a:p>
            <a:pPr marL="974725" indent="-342900">
              <a:spcBef>
                <a:spcPts val="0"/>
              </a:spcBef>
              <a:buClr>
                <a:schemeClr val="accent4"/>
              </a:buClr>
            </a:pPr>
            <a:r>
              <a:rPr lang="en-US" dirty="0">
                <a:cs typeface="Times New Roman" panose="02020603050405020304" pitchFamily="18" charset="0"/>
              </a:rPr>
              <a:t>Declare 10 prizes(prize_0, prize_1 …) store them in a list.</a:t>
            </a:r>
          </a:p>
          <a:p>
            <a:pPr marL="974725" indent="-342900">
              <a:spcBef>
                <a:spcPts val="0"/>
              </a:spcBef>
              <a:buClr>
                <a:schemeClr val="accent4"/>
              </a:buClr>
            </a:pPr>
            <a:r>
              <a:rPr lang="en-US" dirty="0">
                <a:cs typeface="Times New Roman" panose="02020603050405020304" pitchFamily="18" charset="0"/>
              </a:rPr>
              <a:t>User picks a number.</a:t>
            </a:r>
          </a:p>
          <a:p>
            <a:pPr marL="974725" indent="-342900">
              <a:spcBef>
                <a:spcPts val="0"/>
              </a:spcBef>
              <a:buClr>
                <a:schemeClr val="accent4"/>
              </a:buClr>
            </a:pPr>
            <a:r>
              <a:rPr lang="en-US" dirty="0">
                <a:cs typeface="Times New Roman" panose="02020603050405020304" pitchFamily="18" charset="0"/>
              </a:rPr>
              <a:t>Print the prize associated with the door the user picked.</a:t>
            </a:r>
          </a:p>
        </p:txBody>
      </p:sp>
      <p:sp>
        <p:nvSpPr>
          <p:cNvPr id="6" name="Title 3">
            <a:extLst>
              <a:ext uri="{FF2B5EF4-FFF2-40B4-BE49-F238E27FC236}">
                <a16:creationId xmlns:a16="http://schemas.microsoft.com/office/drawing/2014/main" id="{F56E32E9-C0D7-4B3F-91B8-77F462883F63}"/>
              </a:ext>
            </a:extLst>
          </p:cNvPr>
          <p:cNvSpPr txBox="1">
            <a:spLocks/>
          </p:cNvSpPr>
          <p:nvPr/>
        </p:nvSpPr>
        <p:spPr>
          <a:xfrm>
            <a:off x="584518" y="2950189"/>
            <a:ext cx="11018520"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r>
              <a:rPr lang="en-US" dirty="0"/>
              <a:t>Create a Quiz</a:t>
            </a:r>
          </a:p>
        </p:txBody>
      </p:sp>
      <p:sp>
        <p:nvSpPr>
          <p:cNvPr id="8" name="Content Placeholder 4">
            <a:extLst>
              <a:ext uri="{FF2B5EF4-FFF2-40B4-BE49-F238E27FC236}">
                <a16:creationId xmlns:a16="http://schemas.microsoft.com/office/drawing/2014/main" id="{399B3A80-5BF2-474E-8FE1-642A07292EB6}"/>
              </a:ext>
            </a:extLst>
          </p:cNvPr>
          <p:cNvSpPr txBox="1">
            <a:spLocks/>
          </p:cNvSpPr>
          <p:nvPr/>
        </p:nvSpPr>
        <p:spPr>
          <a:xfrm>
            <a:off x="584201" y="3611908"/>
            <a:ext cx="11226800" cy="3016210"/>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Create a food quiz using lists and indexes:</a:t>
            </a:r>
          </a:p>
          <a:p>
            <a:pPr marL="974725" indent="-342900">
              <a:spcBef>
                <a:spcPts val="0"/>
              </a:spcBef>
              <a:buClr>
                <a:schemeClr val="accent4"/>
              </a:buClr>
            </a:pPr>
            <a:r>
              <a:rPr lang="en-US" dirty="0">
                <a:ea typeface="Calibri" panose="020F0502020204030204" pitchFamily="34" charset="0"/>
                <a:cs typeface="Times New Roman" panose="02020603050405020304" pitchFamily="18" charset="0"/>
              </a:rPr>
              <a:t>List of 6 different foods.</a:t>
            </a:r>
          </a:p>
          <a:p>
            <a:pPr marL="974725" indent="-342900">
              <a:spcBef>
                <a:spcPts val="0"/>
              </a:spcBef>
              <a:buClr>
                <a:schemeClr val="accent4"/>
              </a:buClr>
            </a:pPr>
            <a:r>
              <a:rPr lang="en-US" dirty="0">
                <a:ea typeface="Calibri" panose="020F0502020204030204" pitchFamily="34" charset="0"/>
                <a:cs typeface="Times New Roman" panose="02020603050405020304" pitchFamily="18" charset="0"/>
              </a:rPr>
              <a:t>Ask the user 8 vague questions to find out what their favorite food it out of the list.</a:t>
            </a:r>
          </a:p>
          <a:p>
            <a:pPr marL="974725" indent="-342900">
              <a:spcBef>
                <a:spcPts val="0"/>
              </a:spcBef>
              <a:buClr>
                <a:schemeClr val="accent4"/>
              </a:buClr>
            </a:pPr>
            <a:r>
              <a:rPr lang="en-US" dirty="0">
                <a:ea typeface="Calibri" panose="020F0502020204030204" pitchFamily="34" charset="0"/>
                <a:cs typeface="Times New Roman" panose="02020603050405020304" pitchFamily="18" charset="0"/>
              </a:rPr>
              <a:t>Update the score and print their top 2 favorite foods.</a:t>
            </a:r>
          </a:p>
          <a:p>
            <a:pPr marL="974725" indent="-342900">
              <a:spcBef>
                <a:spcPts val="0"/>
              </a:spcBef>
              <a:buClr>
                <a:schemeClr val="accent4"/>
              </a:buClr>
            </a:pPr>
            <a:r>
              <a:rPr lang="en-US" dirty="0">
                <a:ea typeface="Calibri" panose="020F0502020204030204" pitchFamily="34" charset="0"/>
                <a:cs typeface="Times New Roman" panose="02020603050405020304" pitchFamily="18" charset="0"/>
              </a:rPr>
              <a:t>Hint: Use a search engine to find the largest number in a python list.</a:t>
            </a:r>
          </a:p>
        </p:txBody>
      </p:sp>
      <p:sp>
        <p:nvSpPr>
          <p:cNvPr id="7" name="TextBox 6">
            <a:extLst>
              <a:ext uri="{FF2B5EF4-FFF2-40B4-BE49-F238E27FC236}">
                <a16:creationId xmlns:a16="http://schemas.microsoft.com/office/drawing/2014/main" id="{FACD6D8E-BC47-4566-BA78-0FF9FFD9E373}"/>
              </a:ext>
            </a:extLst>
          </p:cNvPr>
          <p:cNvSpPr txBox="1"/>
          <p:nvPr/>
        </p:nvSpPr>
        <p:spPr>
          <a:xfrm>
            <a:off x="7711396" y="229882"/>
            <a:ext cx="3891642" cy="646331"/>
          </a:xfrm>
          <a:prstGeom prst="rect">
            <a:avLst/>
          </a:prstGeom>
          <a:noFill/>
        </p:spPr>
        <p:txBody>
          <a:bodyPr wrap="square">
            <a:spAutoFit/>
          </a:bodyPr>
          <a:lstStyle/>
          <a:p>
            <a:r>
              <a:rPr lang="en-US" sz="3600" b="0" i="0" u="none" strike="noStrike" dirty="0">
                <a:solidFill>
                  <a:srgbClr val="3388AA"/>
                </a:solidFill>
                <a:effectLst/>
                <a:latin typeface="Segoe UI" panose="020B0502040204020203" pitchFamily="34" charset="0"/>
                <a:hlinkClick r:id="rId4"/>
              </a:rPr>
              <a:t>Starter code here</a:t>
            </a:r>
            <a:endParaRPr lang="en-US" sz="3600" dirty="0"/>
          </a:p>
        </p:txBody>
      </p:sp>
    </p:spTree>
    <p:custDataLst>
      <p:tags r:id="rId1"/>
    </p:custDataLst>
    <p:extLst>
      <p:ext uri="{BB962C8B-B14F-4D97-AF65-F5344CB8AC3E}">
        <p14:creationId xmlns:p14="http://schemas.microsoft.com/office/powerpoint/2010/main" val="2071456299"/>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D629373-AC87-4542-A2C3-DE607998A5C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6590EDF-1153-4517-B4E6-68371A9C80E7}">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E3B4C2A2-7B7E-443E-84CA-673BAEF637A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861</Words>
  <Application>Microsoft Office PowerPoint</Application>
  <PresentationFormat>Widescreen</PresentationFormat>
  <Paragraphs>110</Paragraphs>
  <Slides>11</Slides>
  <Notes>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11</vt:i4>
      </vt:variant>
    </vt:vector>
  </HeadingPairs>
  <TitlesOfParts>
    <vt:vector size="19" baseType="lpstr">
      <vt:lpstr>Arial</vt:lpstr>
      <vt:lpstr>Calibri</vt:lpstr>
      <vt:lpstr>Consolas</vt:lpstr>
      <vt:lpstr>Segoe UI</vt:lpstr>
      <vt:lpstr>Segoe UI Semibold</vt:lpstr>
      <vt:lpstr>Wingdings</vt:lpstr>
      <vt:lpstr>Microsoft Philanthropies TEALS</vt:lpstr>
      <vt:lpstr>Black Template</vt:lpstr>
      <vt:lpstr>Lesson 2.04: Lists</vt:lpstr>
      <vt:lpstr>Lists</vt:lpstr>
      <vt:lpstr>Today’s Plan </vt:lpstr>
      <vt:lpstr>Do Now – Part 1</vt:lpstr>
      <vt:lpstr>Do Now – Part 2</vt:lpstr>
      <vt:lpstr>What is a List?</vt:lpstr>
      <vt:lpstr>Lesson – 2.04 </vt:lpstr>
      <vt:lpstr>Lab 2.04 Food Chooser </vt:lpstr>
      <vt:lpstr>Create Game</vt:lpstr>
      <vt:lpstr>Bonus </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2.04 Lists</dc:title>
  <dc:creator/>
  <cp:lastModifiedBy/>
  <cp:revision>4</cp:revision>
  <dcterms:created xsi:type="dcterms:W3CDTF">2019-12-20T16:58:59Z</dcterms:created>
  <dcterms:modified xsi:type="dcterms:W3CDTF">2021-01-22T18:10:22Z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0x010100BC63412C2069E54F8A04E79B55E6097A</vt:lpwstr>
  </property>
  <property fmtid="{D5CDD505-2E9C-101B-9397-08002B2CF9AE}" pid="3" name="ArticulateGUID">
    <vt:lpwstr>0C1DF952-5AF8-4086-8270-2316E568F467</vt:lpwstr>
  </property>
  <property fmtid="{D5CDD505-2E9C-101B-9397-08002B2CF9AE}" pid="4" name="ArticulatePath">
    <vt:lpwstr>Intro Python 2.04 TEALS</vt:lpwstr>
  </property>
</Properties>
</file>