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8"/>
  </p:notesMasterIdLst>
  <p:sldIdLst>
    <p:sldId id="1661" r:id="rId6"/>
    <p:sldId id="256" r:id="rId7"/>
    <p:sldId id="258" r:id="rId8"/>
    <p:sldId id="259" r:id="rId9"/>
    <p:sldId id="1686" r:id="rId10"/>
    <p:sldId id="1687" r:id="rId11"/>
    <p:sldId id="1688" r:id="rId12"/>
    <p:sldId id="1689" r:id="rId13"/>
    <p:sldId id="1690" r:id="rId14"/>
    <p:sldId id="1679" r:id="rId15"/>
    <p:sldId id="1683" r:id="rId16"/>
    <p:sldId id="1678" r:id="rId17"/>
  </p:sldIdLst>
  <p:sldSz cx="12192000" cy="6858000"/>
  <p:notesSz cx="6858000" cy="9144000"/>
  <p:custDataLst>
    <p:tags r:id="rId19"/>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275063-1365-449C-B457-5E68D1C7EFCF}" v="6" dt="2020-01-15T22:38:40.2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645" autoAdjust="0"/>
  </p:normalViewPr>
  <p:slideViewPr>
    <p:cSldViewPr snapToGrid="0">
      <p:cViewPr varScale="1">
        <p:scale>
          <a:sx n="88" d="100"/>
          <a:sy n="88" d="100"/>
        </p:scale>
        <p:origin x="14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2/22/2021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2/22/2021 12:43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1900704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1061057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3017911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696561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like to go over the difference between the two numbers, so 2 – 1 = 1, so only one item will be returned </a:t>
            </a:r>
          </a:p>
          <a:p>
            <a:endParaRPr lang="en-US" dirty="0"/>
          </a:p>
          <a:p>
            <a:r>
              <a:rPr lang="en-US" dirty="0"/>
              <a:t>Go over the in operation, do an example with the students using and then have them do one on their own</a:t>
            </a:r>
          </a:p>
          <a:p>
            <a:endParaRPr lang="en-US" dirty="0"/>
          </a:p>
          <a:p>
            <a:r>
              <a:rPr lang="en-US" dirty="0"/>
              <a:t>Together create a tic-tac-toe board with students </a:t>
            </a:r>
            <a:r>
              <a:rPr lang="en-US"/>
              <a:t>in class</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4263819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538809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15117981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2/22/2021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2/22/2021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2.05: Lists 2</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Lab 2.05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p:txBody>
          <a:bodyPr/>
          <a:lstStyle/>
          <a:p>
            <a:r>
              <a:rPr lang="en-US" sz="2400" dirty="0"/>
              <a:t>Follow the flow of execution in the following programs and predict what will happen for each one in your notebook</a:t>
            </a:r>
          </a:p>
          <a:p>
            <a:endParaRPr lang="en-US" dirty="0">
              <a:latin typeface="Consolas" panose="020B0609020204030204" pitchFamily="49" charset="0"/>
            </a:endParaRPr>
          </a:p>
          <a:p>
            <a:endParaRPr lang="en-US" dirty="0">
              <a:latin typeface="Consolas" panose="020B0609020204030204" pitchFamily="49" charset="0"/>
            </a:endParaRPr>
          </a:p>
          <a:p>
            <a:pPr marL="631825" indent="0">
              <a:spcBef>
                <a:spcPts val="0"/>
              </a:spcBef>
              <a:buClr>
                <a:schemeClr val="accent4"/>
              </a:buClr>
              <a:buNone/>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endParaRPr lang="en-US" sz="2400" dirty="0">
              <a:latin typeface="Consolas" panose="020B0609020204030204" pitchFamily="49" charset="0"/>
            </a:endParaRPr>
          </a:p>
        </p:txBody>
      </p:sp>
      <p:sp>
        <p:nvSpPr>
          <p:cNvPr id="2" name="Rectangle 1">
            <a:extLst>
              <a:ext uri="{FF2B5EF4-FFF2-40B4-BE49-F238E27FC236}">
                <a16:creationId xmlns:a16="http://schemas.microsoft.com/office/drawing/2014/main" id="{FC802FF5-F548-44DF-B418-B0C52116CBCB}"/>
              </a:ext>
            </a:extLst>
          </p:cNvPr>
          <p:cNvSpPr/>
          <p:nvPr/>
        </p:nvSpPr>
        <p:spPr>
          <a:xfrm>
            <a:off x="242116" y="5064044"/>
            <a:ext cx="6096000" cy="646331"/>
          </a:xfrm>
          <a:prstGeom prst="rect">
            <a:avLst/>
          </a:prstGeom>
        </p:spPr>
        <p:txBody>
          <a:bodyPr>
            <a:spAutoFit/>
          </a:bodyPr>
          <a:lstStyle/>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1</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len</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3</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3" name="Rectangle 2">
            <a:extLst>
              <a:ext uri="{FF2B5EF4-FFF2-40B4-BE49-F238E27FC236}">
                <a16:creationId xmlns:a16="http://schemas.microsoft.com/office/drawing/2014/main" id="{E469A01D-0E55-45AA-AE84-5BA40DC71C8A}"/>
              </a:ext>
            </a:extLst>
          </p:cNvPr>
          <p:cNvSpPr/>
          <p:nvPr/>
        </p:nvSpPr>
        <p:spPr>
          <a:xfrm>
            <a:off x="186612" y="2850494"/>
            <a:ext cx="6096000" cy="923330"/>
          </a:xfrm>
          <a:prstGeom prst="rect">
            <a:avLst/>
          </a:prstGeom>
        </p:spPr>
        <p:txBody>
          <a:bodyPr>
            <a:spAutoFit/>
          </a:bodyPr>
          <a:lstStyle/>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0:3</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1:4</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6" name="Rectangle 5">
            <a:extLst>
              <a:ext uri="{FF2B5EF4-FFF2-40B4-BE49-F238E27FC236}">
                <a16:creationId xmlns:a16="http://schemas.microsoft.com/office/drawing/2014/main" id="{29DF242E-E78D-48DD-BF2B-250C6F961EDC}"/>
              </a:ext>
            </a:extLst>
          </p:cNvPr>
          <p:cNvSpPr/>
          <p:nvPr/>
        </p:nvSpPr>
        <p:spPr>
          <a:xfrm>
            <a:off x="5883083" y="2853767"/>
            <a:ext cx="6096000" cy="1200329"/>
          </a:xfrm>
          <a:prstGeom prst="rect">
            <a:avLst/>
          </a:prstGeom>
        </p:spPr>
        <p:txBody>
          <a:bodyPr>
            <a:spAutoFit/>
          </a:bodyPr>
          <a:lstStyle/>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remote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endParaRPr lang="en-US" sz="1800" b="1"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66A9E7FF-B884-4451-AD1A-C94F0AD14341}"/>
              </a:ext>
            </a:extLst>
          </p:cNvPr>
          <p:cNvSpPr/>
          <p:nvPr/>
        </p:nvSpPr>
        <p:spPr>
          <a:xfrm>
            <a:off x="5883083" y="5064044"/>
            <a:ext cx="6096000" cy="1200329"/>
          </a:xfrm>
          <a:prstGeom prst="rect">
            <a:avLst/>
          </a:prstGeom>
        </p:spPr>
        <p:txBody>
          <a:bodyPr>
            <a:spAutoFit/>
          </a:bodyPr>
          <a:lstStyle/>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pop</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endParaRPr lang="en-US" sz="1800" b="1"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C5B0ECD-F942-4636-B9E2-54A8FE3CC5AC}"/>
              </a:ext>
            </a:extLst>
          </p:cNvPr>
          <p:cNvSpPr txBox="1"/>
          <p:nvPr/>
        </p:nvSpPr>
        <p:spPr>
          <a:xfrm>
            <a:off x="720011" y="2497771"/>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1</a:t>
            </a:r>
          </a:p>
        </p:txBody>
      </p:sp>
      <p:sp>
        <p:nvSpPr>
          <p:cNvPr id="9" name="TextBox 8">
            <a:extLst>
              <a:ext uri="{FF2B5EF4-FFF2-40B4-BE49-F238E27FC236}">
                <a16:creationId xmlns:a16="http://schemas.microsoft.com/office/drawing/2014/main" id="{151566A5-93D4-407D-9B6E-477167F5E7C7}"/>
              </a:ext>
            </a:extLst>
          </p:cNvPr>
          <p:cNvSpPr txBox="1"/>
          <p:nvPr/>
        </p:nvSpPr>
        <p:spPr>
          <a:xfrm>
            <a:off x="720011" y="4756267"/>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2</a:t>
            </a:r>
          </a:p>
        </p:txBody>
      </p:sp>
      <p:sp>
        <p:nvSpPr>
          <p:cNvPr id="10" name="TextBox 9">
            <a:extLst>
              <a:ext uri="{FF2B5EF4-FFF2-40B4-BE49-F238E27FC236}">
                <a16:creationId xmlns:a16="http://schemas.microsoft.com/office/drawing/2014/main" id="{582C24FB-A5FB-4074-8D7F-CEC5849DB7CB}"/>
              </a:ext>
            </a:extLst>
          </p:cNvPr>
          <p:cNvSpPr txBox="1"/>
          <p:nvPr/>
        </p:nvSpPr>
        <p:spPr>
          <a:xfrm>
            <a:off x="6282612" y="2496665"/>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3</a:t>
            </a:r>
          </a:p>
        </p:txBody>
      </p:sp>
      <p:sp>
        <p:nvSpPr>
          <p:cNvPr id="11" name="TextBox 10">
            <a:extLst>
              <a:ext uri="{FF2B5EF4-FFF2-40B4-BE49-F238E27FC236}">
                <a16:creationId xmlns:a16="http://schemas.microsoft.com/office/drawing/2014/main" id="{40AA867A-46FC-4E48-9CE9-1E7A67BF4D1B}"/>
              </a:ext>
            </a:extLst>
          </p:cNvPr>
          <p:cNvSpPr txBox="1"/>
          <p:nvPr/>
        </p:nvSpPr>
        <p:spPr>
          <a:xfrm>
            <a:off x="6282612" y="4756266"/>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4</a:t>
            </a:r>
          </a:p>
        </p:txBody>
      </p:sp>
    </p:spTree>
    <p:custDataLst>
      <p:tags r:id="rId1"/>
    </p:custDataLst>
    <p:extLst>
      <p:ext uri="{BB962C8B-B14F-4D97-AF65-F5344CB8AC3E}">
        <p14:creationId xmlns:p14="http://schemas.microsoft.com/office/powerpoint/2010/main" val="67093528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Lab – Creating Tic-Tac-Toe using a single list</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4431983"/>
          </a:xfrm>
        </p:spPr>
        <p:txBody>
          <a:bodyPr/>
          <a:lstStyle/>
          <a:p>
            <a:r>
              <a:rPr lang="en-US" sz="2400" dirty="0"/>
              <a:t>Create this game again using lists and indexes. Updated rules are below</a:t>
            </a:r>
            <a:endParaRPr lang="en-US" dirty="0"/>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The user will pick a location on the board according to the number</a:t>
            </a:r>
          </a:p>
          <a:p>
            <a:pPr marL="974725" indent="-342900">
              <a:spcBef>
                <a:spcPts val="0"/>
              </a:spcBef>
              <a:buClr>
                <a:schemeClr val="accent4"/>
              </a:buClr>
            </a:pPr>
            <a:endParaRPr lang="en-US" sz="2400" dirty="0">
              <a:ea typeface="Calibri" panose="020F0502020204030204" pitchFamily="34" charset="0"/>
              <a:cs typeface="Times New Roman" panose="02020603050405020304" pitchFamily="18" charset="0"/>
            </a:endParaRPr>
          </a:p>
          <a:p>
            <a:pPr marL="974725" indent="-342900">
              <a:spcBef>
                <a:spcPts val="0"/>
              </a:spcBef>
              <a:buClr>
                <a:schemeClr val="accent4"/>
              </a:buClr>
            </a:pPr>
            <a:endParaRPr lang="en-US" sz="2400" dirty="0">
              <a:ea typeface="Calibri" panose="020F0502020204030204" pitchFamily="34" charset="0"/>
              <a:cs typeface="Times New Roman" panose="02020603050405020304" pitchFamily="18" charset="0"/>
            </a:endParaRPr>
          </a:p>
          <a:p>
            <a:pPr marL="974725" indent="-342900">
              <a:spcBef>
                <a:spcPts val="0"/>
              </a:spcBef>
              <a:buClr>
                <a:schemeClr val="accent4"/>
              </a:buClr>
            </a:pPr>
            <a:endParaRPr lang="en-US" sz="2400" dirty="0">
              <a:ea typeface="Calibri" panose="020F0502020204030204" pitchFamily="34" charset="0"/>
              <a:cs typeface="Times New Roman" panose="02020603050405020304" pitchFamily="18" charset="0"/>
            </a:endParaRPr>
          </a:p>
          <a:p>
            <a:pPr marL="974725" indent="-342900">
              <a:spcBef>
                <a:spcPts val="0"/>
              </a:spcBef>
              <a:buClr>
                <a:schemeClr val="accent4"/>
              </a:buClr>
            </a:pPr>
            <a:endParaRPr lang="en-US" sz="2400" dirty="0">
              <a:ea typeface="Calibri" panose="020F0502020204030204" pitchFamily="34" charset="0"/>
              <a:cs typeface="Times New Roman" panose="02020603050405020304" pitchFamily="18" charset="0"/>
            </a:endParaRPr>
          </a:p>
          <a:p>
            <a:pPr marL="631825" indent="0">
              <a:spcBef>
                <a:spcPts val="0"/>
              </a:spcBef>
              <a:buClr>
                <a:schemeClr val="accent4"/>
              </a:buClr>
              <a:buNone/>
            </a:pPr>
            <a:endParaRPr lang="en-US" sz="2400" dirty="0">
              <a:ea typeface="Calibri" panose="020F0502020204030204" pitchFamily="34" charset="0"/>
              <a:cs typeface="Times New Roman" panose="02020603050405020304" pitchFamily="18" charset="0"/>
            </a:endParaRPr>
          </a:p>
          <a:p>
            <a:pPr marL="631825" indent="0">
              <a:spcBef>
                <a:spcPts val="0"/>
              </a:spcBef>
              <a:buClr>
                <a:schemeClr val="accent4"/>
              </a:buClr>
              <a:buNone/>
            </a:pPr>
            <a:endParaRPr lang="en-US" sz="2400" dirty="0">
              <a:ea typeface="Calibri" panose="020F0502020204030204" pitchFamily="34" charset="0"/>
              <a:cs typeface="Times New Roman" panose="02020603050405020304" pitchFamily="18" charset="0"/>
            </a:endParaRPr>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Depending on the position that the user inputs, update the position of the board to be an “X” to reflect that</a:t>
            </a:r>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Print the updated board out, but do not worry about making it look pretty</a:t>
            </a:r>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Only need to implement one turn of the game</a:t>
            </a:r>
          </a:p>
        </p:txBody>
      </p:sp>
      <p:sp>
        <p:nvSpPr>
          <p:cNvPr id="9" name="TextBox 8">
            <a:extLst>
              <a:ext uri="{FF2B5EF4-FFF2-40B4-BE49-F238E27FC236}">
                <a16:creationId xmlns:a16="http://schemas.microsoft.com/office/drawing/2014/main" id="{EC4E95DB-A5A2-4C44-B435-3DCF12275648}"/>
              </a:ext>
            </a:extLst>
          </p:cNvPr>
          <p:cNvSpPr txBox="1"/>
          <p:nvPr/>
        </p:nvSpPr>
        <p:spPr>
          <a:xfrm flipH="1">
            <a:off x="4073109" y="2659558"/>
            <a:ext cx="1665514" cy="1538883"/>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  1  |  2  |  3  </a:t>
            </a:r>
          </a:p>
          <a:p>
            <a:pPr algn="l"/>
            <a:r>
              <a:rPr lang="en-US" sz="2000" dirty="0">
                <a:gradFill>
                  <a:gsLst>
                    <a:gs pos="2917">
                      <a:schemeClr val="tx1"/>
                    </a:gs>
                    <a:gs pos="30000">
                      <a:schemeClr val="tx1"/>
                    </a:gs>
                  </a:gsLst>
                  <a:lin ang="5400000" scaled="0"/>
                </a:gradFill>
              </a:rPr>
              <a:t>--------------</a:t>
            </a:r>
          </a:p>
          <a:p>
            <a:pPr algn="l"/>
            <a:r>
              <a:rPr lang="en-US" sz="2000" dirty="0">
                <a:gradFill>
                  <a:gsLst>
                    <a:gs pos="2917">
                      <a:schemeClr val="tx1"/>
                    </a:gs>
                    <a:gs pos="30000">
                      <a:schemeClr val="tx1"/>
                    </a:gs>
                  </a:gsLst>
                  <a:lin ang="5400000" scaled="0"/>
                </a:gradFill>
              </a:rPr>
              <a:t>  4  |  5  |  6  </a:t>
            </a:r>
          </a:p>
          <a:p>
            <a:pPr algn="l"/>
            <a:r>
              <a:rPr lang="en-US" sz="2000" dirty="0">
                <a:gradFill>
                  <a:gsLst>
                    <a:gs pos="2917">
                      <a:schemeClr val="tx1"/>
                    </a:gs>
                    <a:gs pos="30000">
                      <a:schemeClr val="tx1"/>
                    </a:gs>
                  </a:gsLst>
                  <a:lin ang="5400000" scaled="0"/>
                </a:gradFill>
              </a:rPr>
              <a:t>---------------</a:t>
            </a:r>
          </a:p>
          <a:p>
            <a:pPr algn="l"/>
            <a:r>
              <a:rPr lang="en-US" sz="2000" dirty="0">
                <a:gradFill>
                  <a:gsLst>
                    <a:gs pos="2917">
                      <a:schemeClr val="tx1"/>
                    </a:gs>
                    <a:gs pos="30000">
                      <a:schemeClr val="tx1"/>
                    </a:gs>
                  </a:gsLst>
                  <a:lin ang="5400000" scaled="0"/>
                </a:gradFill>
              </a:rPr>
              <a:t>  7  |  8  |  9</a:t>
            </a:r>
          </a:p>
        </p:txBody>
      </p:sp>
    </p:spTree>
    <p:custDataLst>
      <p:tags r:id="rId1"/>
    </p:custDataLst>
    <p:extLst>
      <p:ext uri="{BB962C8B-B14F-4D97-AF65-F5344CB8AC3E}">
        <p14:creationId xmlns:p14="http://schemas.microsoft.com/office/powerpoint/2010/main" val="207145629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430887"/>
          </a:xfrm>
        </p:spPr>
        <p:txBody>
          <a:bodyPr/>
          <a:lstStyle/>
          <a:p>
            <a:r>
              <a:rPr lang="en-US" dirty="0"/>
              <a:t>In your </a:t>
            </a:r>
            <a:r>
              <a:rPr lang="en-US"/>
              <a:t>notebook, write </a:t>
            </a:r>
            <a:r>
              <a:rPr lang="en-US" dirty="0"/>
              <a:t>down two things you </a:t>
            </a:r>
            <a:r>
              <a:rPr lang="en-US"/>
              <a:t>learned today.</a:t>
            </a:r>
            <a:endParaRPr lang="en-US" dirty="0"/>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cs typeface="Segoe UI"/>
              </a:rPr>
              <a:t>Lists 2</a:t>
            </a:r>
            <a:endParaRPr lang="en-US" dirty="0"/>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1982081"/>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index, slice, append, pop, remove</a:t>
            </a:r>
            <a:endParaRPr lang="en-US" dirty="0"/>
          </a:p>
          <a:p>
            <a:pPr marL="342900" indent="-342900">
              <a:buFont typeface="Arial" panose="020B0604020202020204" pitchFamily="34" charset="0"/>
              <a:buChar char="•"/>
            </a:pPr>
            <a:r>
              <a:rPr lang="en-US" dirty="0"/>
              <a:t>Slice a list</a:t>
            </a:r>
          </a:p>
          <a:p>
            <a:pPr marL="342900" indent="-342900">
              <a:buFont typeface="Arial" panose="020B0604020202020204" pitchFamily="34" charset="0"/>
              <a:buChar char="•"/>
            </a:pPr>
            <a:r>
              <a:rPr lang="en-US" dirty="0"/>
              <a:t>Add and remove elements from a list</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757678"/>
          </a:xfrm>
        </p:spPr>
        <p:txBody>
          <a:bodyPr/>
          <a:lstStyle/>
          <a:p>
            <a:r>
              <a:rPr lang="en-US" dirty="0"/>
              <a:t>Do Now</a:t>
            </a:r>
          </a:p>
          <a:p>
            <a:r>
              <a:rPr lang="en-US" dirty="0"/>
              <a:t>Lesson</a:t>
            </a:r>
          </a:p>
          <a:p>
            <a:r>
              <a:rPr lang="en-US" dirty="0"/>
              <a:t>Lab</a:t>
            </a:r>
          </a:p>
          <a:p>
            <a:r>
              <a:rPr lang="en-US" dirty="0"/>
              <a:t>Debrief </a:t>
            </a:r>
          </a:p>
          <a:p>
            <a:endParaRPr lang="en-US" dirty="0"/>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2.05 – example 1</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p:txBody>
          <a:bodyPr/>
          <a:lstStyle/>
          <a:p>
            <a:r>
              <a:rPr lang="en-US" sz="2400" dirty="0"/>
              <a:t>Write down in your notebook ONE thing you learned yesterday class?</a:t>
            </a:r>
          </a:p>
          <a:p>
            <a:r>
              <a:rPr lang="en-US" sz="2400" dirty="0"/>
              <a:t>In the console, create a schedule program. Name the file</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123</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‘First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456</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‘Second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2</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ea typeface="Calibri" panose="020F0502020204030204" pitchFamily="34" charset="0"/>
              <a:cs typeface="Times New Roman" panose="02020603050405020304" pitchFamily="18" charset="0"/>
            </a:endParaRPr>
          </a:p>
          <a:p>
            <a:pPr marL="0" indent="0">
              <a:spcBef>
                <a:spcPts val="0"/>
              </a:spcBef>
              <a:buClr>
                <a:srgbClr val="C57A15"/>
              </a:buClr>
              <a:buNone/>
            </a:pPr>
            <a:r>
              <a:rPr lang="en-US" sz="2400" b="1" dirty="0">
                <a:ea typeface="Calibri" panose="020F0502020204030204" pitchFamily="34" charset="0"/>
                <a:cs typeface="Times New Roman" panose="02020603050405020304" pitchFamily="18" charset="0"/>
              </a:rPr>
              <a:t>In your notebook, answer the following</a:t>
            </a:r>
          </a:p>
          <a:p>
            <a:r>
              <a:rPr lang="en-US" sz="2400" dirty="0"/>
              <a:t>What happens to </a:t>
            </a:r>
            <a:r>
              <a:rPr lang="en-US" sz="2400" dirty="0" err="1"/>
              <a:t>a_list</a:t>
            </a:r>
            <a:r>
              <a:rPr lang="en-US" sz="2400" dirty="0"/>
              <a:t>?</a:t>
            </a:r>
          </a:p>
          <a:p>
            <a:r>
              <a:rPr lang="en-US" sz="2400" dirty="0"/>
              <a:t>What is in </a:t>
            </a:r>
            <a:r>
              <a:rPr lang="en-US" sz="2400" dirty="0" err="1"/>
              <a:t>b_list</a:t>
            </a:r>
            <a:r>
              <a:rPr lang="en-US" sz="2400" dirty="0"/>
              <a:t>? </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2.05 – example 2</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4284250"/>
          </a:xfrm>
        </p:spPr>
        <p:txBody>
          <a:bodyPr/>
          <a:lstStyle/>
          <a:p>
            <a:r>
              <a:rPr lang="en-US" sz="2400" dirty="0">
                <a:latin typeface="+mj-lt"/>
              </a:rPr>
              <a:t>Write down in your notebook ONE thing you learned yesterday class?</a:t>
            </a:r>
          </a:p>
          <a:p>
            <a:r>
              <a:rPr lang="en-US" sz="2400" dirty="0">
                <a:latin typeface="+mj-lt"/>
              </a:rPr>
              <a:t>In the console, create a schedule program. Call is Lists 2.05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123</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‘First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456</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‘Second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remove</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‘First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ts val="0"/>
              </a:spcBef>
              <a:buClr>
                <a:srgbClr val="C57A15"/>
              </a:buClr>
              <a:buNone/>
            </a:pPr>
            <a:r>
              <a:rPr lang="en-US" sz="2400" b="1" dirty="0">
                <a:ea typeface="Calibri" panose="020F0502020204030204" pitchFamily="34" charset="0"/>
                <a:cs typeface="Times New Roman" panose="02020603050405020304" pitchFamily="18" charset="0"/>
              </a:rPr>
              <a:t>In your notebook, answer the following</a:t>
            </a:r>
          </a:p>
          <a:p>
            <a:pPr marL="0" indent="0"/>
            <a:r>
              <a:rPr lang="en-US" sz="2400" dirty="0"/>
              <a:t>What does </a:t>
            </a:r>
            <a:r>
              <a:rPr lang="en-US" sz="2400" dirty="0">
                <a:solidFill>
                  <a:srgbClr val="7030A0"/>
                </a:solidFill>
                <a:ea typeface="Times New Roman" panose="02020603050405020304" pitchFamily="18" charset="0"/>
                <a:cs typeface="Times New Roman" panose="02020603050405020304" pitchFamily="18" charset="0"/>
              </a:rPr>
              <a:t>remove </a:t>
            </a:r>
            <a:r>
              <a:rPr lang="en-US" sz="2400" dirty="0">
                <a:ea typeface="Times New Roman" panose="02020603050405020304" pitchFamily="18" charset="0"/>
                <a:cs typeface="Times New Roman" panose="02020603050405020304" pitchFamily="18" charset="0"/>
              </a:rPr>
              <a:t>do?</a:t>
            </a:r>
            <a:r>
              <a:rPr lang="en-US" sz="2400" dirty="0"/>
              <a:t> </a:t>
            </a:r>
          </a:p>
          <a:p>
            <a:pPr marL="0" indent="0"/>
            <a:r>
              <a:rPr lang="en-US" sz="2400" dirty="0"/>
              <a:t>What is the length of </a:t>
            </a:r>
            <a:r>
              <a:rPr lang="en-US" sz="2400" dirty="0" err="1"/>
              <a:t>a_list</a:t>
            </a:r>
            <a:r>
              <a:rPr lang="en-US" sz="2400" dirty="0"/>
              <a:t> after the </a:t>
            </a:r>
            <a:r>
              <a:rPr lang="en-US" sz="2400" dirty="0">
                <a:solidFill>
                  <a:srgbClr val="7030A0"/>
                </a:solidFill>
                <a:ea typeface="Times New Roman" panose="02020603050405020304" pitchFamily="18" charset="0"/>
                <a:cs typeface="Times New Roman" panose="02020603050405020304" pitchFamily="18" charset="0"/>
              </a:rPr>
              <a:t>remove</a:t>
            </a:r>
            <a:r>
              <a:rPr lang="en-US" sz="2400" dirty="0"/>
              <a:t>? </a:t>
            </a:r>
          </a:p>
        </p:txBody>
      </p:sp>
    </p:spTree>
    <p:custDataLst>
      <p:tags r:id="rId1"/>
    </p:custDataLst>
    <p:extLst>
      <p:ext uri="{BB962C8B-B14F-4D97-AF65-F5344CB8AC3E}">
        <p14:creationId xmlns:p14="http://schemas.microsoft.com/office/powerpoint/2010/main" val="427665924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2.05 – example 3</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4284250"/>
          </a:xfrm>
        </p:spPr>
        <p:txBody>
          <a:bodyPr/>
          <a:lstStyle/>
          <a:p>
            <a:r>
              <a:rPr lang="en-US" sz="2400" dirty="0"/>
              <a:t>Write down in your notebook ONE thing you learned yesterday class?</a:t>
            </a:r>
          </a:p>
          <a:p>
            <a:r>
              <a:rPr lang="en-US" sz="2400" dirty="0"/>
              <a:t>In the console, create a schedule program. Call is Lists 2.05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123</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‘First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456</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‘Second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pop</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ea typeface="Calibri" panose="020F0502020204030204" pitchFamily="34" charset="0"/>
              <a:cs typeface="Times New Roman" panose="02020603050405020304" pitchFamily="18" charset="0"/>
            </a:endParaRPr>
          </a:p>
          <a:p>
            <a:pPr marL="0" indent="0">
              <a:spcBef>
                <a:spcPts val="0"/>
              </a:spcBef>
              <a:buClr>
                <a:srgbClr val="C57A15"/>
              </a:buClr>
              <a:buNone/>
            </a:pPr>
            <a:r>
              <a:rPr lang="en-US" sz="2400" b="1" dirty="0">
                <a:ea typeface="Calibri" panose="020F0502020204030204" pitchFamily="34" charset="0"/>
                <a:cs typeface="Times New Roman" panose="02020603050405020304" pitchFamily="18" charset="0"/>
              </a:rPr>
              <a:t>In your notebook, answer the following</a:t>
            </a:r>
          </a:p>
          <a:p>
            <a:pPr marL="0" indent="0"/>
            <a:r>
              <a:rPr lang="en-US" sz="2400" dirty="0"/>
              <a:t>What does </a:t>
            </a:r>
            <a:r>
              <a:rPr lang="en-US" sz="2400" dirty="0">
                <a:solidFill>
                  <a:srgbClr val="7030A0"/>
                </a:solidFill>
                <a:ea typeface="Times New Roman" panose="02020603050405020304" pitchFamily="18" charset="0"/>
                <a:cs typeface="Times New Roman" panose="02020603050405020304" pitchFamily="18" charset="0"/>
              </a:rPr>
              <a:t>pop </a:t>
            </a:r>
            <a:r>
              <a:rPr lang="en-US" sz="2400" dirty="0">
                <a:ea typeface="Times New Roman" panose="02020603050405020304" pitchFamily="18" charset="0"/>
                <a:cs typeface="Times New Roman" panose="02020603050405020304" pitchFamily="18" charset="0"/>
              </a:rPr>
              <a:t>do?</a:t>
            </a:r>
            <a:r>
              <a:rPr lang="en-US" sz="2400" dirty="0"/>
              <a:t> </a:t>
            </a:r>
          </a:p>
          <a:p>
            <a:pPr marL="0" indent="0"/>
            <a:r>
              <a:rPr lang="en-US" sz="2400" dirty="0"/>
              <a:t>What is the difference between </a:t>
            </a:r>
            <a:r>
              <a:rPr lang="en-US" sz="2400" dirty="0">
                <a:solidFill>
                  <a:srgbClr val="7030A0"/>
                </a:solidFill>
                <a:ea typeface="Times New Roman" panose="02020603050405020304" pitchFamily="18" charset="0"/>
                <a:cs typeface="Times New Roman" panose="02020603050405020304" pitchFamily="18" charset="0"/>
              </a:rPr>
              <a:t>remove </a:t>
            </a:r>
            <a:r>
              <a:rPr lang="en-US" sz="2400" dirty="0">
                <a:ea typeface="Times New Roman" panose="02020603050405020304" pitchFamily="18" charset="0"/>
                <a:cs typeface="Times New Roman" panose="02020603050405020304" pitchFamily="18" charset="0"/>
              </a:rPr>
              <a:t>and</a:t>
            </a:r>
            <a:r>
              <a:rPr lang="en-US" sz="2400" dirty="0">
                <a:solidFill>
                  <a:srgbClr val="7030A0"/>
                </a:solidFill>
                <a:ea typeface="Times New Roman" panose="02020603050405020304" pitchFamily="18" charset="0"/>
                <a:cs typeface="Times New Roman" panose="02020603050405020304" pitchFamily="18" charset="0"/>
              </a:rPr>
              <a:t> pop</a:t>
            </a:r>
            <a:r>
              <a:rPr lang="en-US" sz="2400" dirty="0"/>
              <a:t>? </a:t>
            </a:r>
          </a:p>
        </p:txBody>
      </p:sp>
    </p:spTree>
    <p:custDataLst>
      <p:tags r:id="rId1"/>
    </p:custDataLst>
    <p:extLst>
      <p:ext uri="{BB962C8B-B14F-4D97-AF65-F5344CB8AC3E}">
        <p14:creationId xmlns:p14="http://schemas.microsoft.com/office/powerpoint/2010/main" val="86385351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2.05 – example 4</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p:txBody>
          <a:bodyPr/>
          <a:lstStyle/>
          <a:p>
            <a:r>
              <a:rPr lang="en-US" sz="2400" dirty="0"/>
              <a:t>Write down in your notebook ONE thing you learned yesterday class?</a:t>
            </a:r>
          </a:p>
          <a:p>
            <a:r>
              <a:rPr lang="en-US" sz="2400" dirty="0"/>
              <a:t>In the console, create a schedule program. Call is Lists 2.05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123</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‘First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456</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‘Second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‘Third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ts val="0"/>
              </a:spcBef>
              <a:buClr>
                <a:srgbClr val="C57A15"/>
              </a:buClr>
              <a:buNone/>
            </a:pPr>
            <a:r>
              <a:rPr lang="en-US" sz="2400" b="1" dirty="0">
                <a:ea typeface="Calibri" panose="020F0502020204030204" pitchFamily="34" charset="0"/>
                <a:cs typeface="Times New Roman" panose="02020603050405020304" pitchFamily="18" charset="0"/>
              </a:rPr>
              <a:t>In your notebook, answer the following</a:t>
            </a:r>
          </a:p>
          <a:p>
            <a:pPr marL="0" indent="0"/>
            <a:r>
              <a:rPr lang="en-US" sz="2400" dirty="0"/>
              <a:t>What happens to </a:t>
            </a:r>
            <a:r>
              <a:rPr lang="en-US" sz="2400" dirty="0" err="1"/>
              <a:t>a_list</a:t>
            </a:r>
            <a:r>
              <a:rPr lang="en-US" sz="2400" dirty="0">
                <a:ea typeface="Times New Roman" panose="02020603050405020304" pitchFamily="18" charset="0"/>
                <a:cs typeface="Times New Roman" panose="02020603050405020304" pitchFamily="18" charset="0"/>
              </a:rPr>
              <a:t>?</a:t>
            </a:r>
          </a:p>
          <a:p>
            <a:pPr marL="0" indent="0"/>
            <a:r>
              <a:rPr lang="en-US" sz="2400" dirty="0">
                <a:cs typeface="Times New Roman" panose="02020603050405020304" pitchFamily="18" charset="0"/>
              </a:rPr>
              <a:t>What is in </a:t>
            </a:r>
            <a:r>
              <a:rPr lang="en-US" sz="2400" dirty="0" err="1">
                <a:cs typeface="Times New Roman" panose="02020603050405020304" pitchFamily="18" charset="0"/>
              </a:rPr>
              <a:t>b_list</a:t>
            </a:r>
            <a:endParaRPr lang="en-US" sz="2400" dirty="0"/>
          </a:p>
        </p:txBody>
      </p:sp>
    </p:spTree>
    <p:custDataLst>
      <p:tags r:id="rId1"/>
    </p:custDataLst>
    <p:extLst>
      <p:ext uri="{BB962C8B-B14F-4D97-AF65-F5344CB8AC3E}">
        <p14:creationId xmlns:p14="http://schemas.microsoft.com/office/powerpoint/2010/main" val="361652582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2.05 – example 5</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4284250"/>
          </a:xfrm>
        </p:spPr>
        <p:txBody>
          <a:bodyPr/>
          <a:lstStyle/>
          <a:p>
            <a:r>
              <a:rPr lang="en-US" sz="2400" dirty="0"/>
              <a:t>Write down in your notebook ONE thing you learned yesterday class?</a:t>
            </a:r>
          </a:p>
          <a:p>
            <a:r>
              <a:rPr lang="en-US" sz="2400" dirty="0"/>
              <a:t>In the console, create a schedule program. Call is Lists 2.05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‘First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append</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‘Second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4763" indent="-4763">
              <a:spcBef>
                <a:spcPts val="0"/>
              </a:spcBef>
              <a:buClr>
                <a:srgbClr val="C57A15"/>
              </a:buClr>
              <a:buNone/>
            </a:pPr>
            <a:r>
              <a:rPr lang="en-US" sz="2400" b="1" dirty="0">
                <a:ea typeface="Calibri" panose="020F0502020204030204" pitchFamily="34" charset="0"/>
                <a:cs typeface="Times New Roman" panose="02020603050405020304" pitchFamily="18" charset="0"/>
              </a:rPr>
              <a:t>In your notebook, answer the following</a:t>
            </a:r>
          </a:p>
          <a:p>
            <a:pPr marL="4763" indent="-4763"/>
            <a:r>
              <a:rPr lang="en-US" sz="2400" dirty="0"/>
              <a:t>What does </a:t>
            </a:r>
            <a:r>
              <a:rPr lang="en-US" sz="2400" dirty="0">
                <a:solidFill>
                  <a:srgbClr val="7030A0"/>
                </a:solidFill>
                <a:ea typeface="Times New Roman" panose="02020603050405020304" pitchFamily="18" charset="0"/>
                <a:cs typeface="Times New Roman" panose="02020603050405020304" pitchFamily="18" charset="0"/>
              </a:rPr>
              <a:t>append </a:t>
            </a:r>
            <a:r>
              <a:rPr lang="en-US" sz="2400" dirty="0">
                <a:ea typeface="Times New Roman" panose="02020603050405020304" pitchFamily="18" charset="0"/>
                <a:cs typeface="Times New Roman" panose="02020603050405020304" pitchFamily="18" charset="0"/>
              </a:rPr>
              <a:t>do?</a:t>
            </a:r>
            <a:r>
              <a:rPr lang="en-US" sz="2400" dirty="0"/>
              <a:t> </a:t>
            </a:r>
          </a:p>
          <a:p>
            <a:pPr marL="4763" indent="-4763"/>
            <a:r>
              <a:rPr lang="en-US" sz="2400" dirty="0"/>
              <a:t>What would be the length after </a:t>
            </a:r>
            <a:r>
              <a:rPr lang="en-US" sz="2400" dirty="0">
                <a:solidFill>
                  <a:srgbClr val="7030A0"/>
                </a:solidFill>
                <a:ea typeface="Times New Roman" panose="02020603050405020304" pitchFamily="18" charset="0"/>
                <a:cs typeface="Times New Roman" panose="02020603050405020304" pitchFamily="18" charset="0"/>
              </a:rPr>
              <a:t>append</a:t>
            </a:r>
            <a:r>
              <a:rPr lang="en-US" sz="2400" dirty="0">
                <a:ea typeface="Times New Roman" panose="02020603050405020304" pitchFamily="18" charset="0"/>
                <a:cs typeface="Times New Roman" panose="02020603050405020304" pitchFamily="18" charset="0"/>
              </a:rPr>
              <a:t>?</a:t>
            </a:r>
            <a:endParaRPr lang="en-US" sz="2400" dirty="0"/>
          </a:p>
        </p:txBody>
      </p:sp>
    </p:spTree>
    <p:custDataLst>
      <p:tags r:id="rId1"/>
    </p:custDataLst>
    <p:extLst>
      <p:ext uri="{BB962C8B-B14F-4D97-AF65-F5344CB8AC3E}">
        <p14:creationId xmlns:p14="http://schemas.microsoft.com/office/powerpoint/2010/main" val="127873776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Lesson 2.05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7534370"/>
          </a:xfrm>
        </p:spPr>
        <p:txBody>
          <a:bodyPr/>
          <a:lstStyle/>
          <a:p>
            <a:r>
              <a:rPr lang="en-US" sz="2400" dirty="0"/>
              <a:t>Slicing: a list operation that gives back a list starting from the index to the left of the colon and going up to the index to the right of the colon</a:t>
            </a:r>
          </a:p>
          <a:p>
            <a:endParaRPr lang="en-US" sz="2400" dirty="0"/>
          </a:p>
          <a:p>
            <a:r>
              <a:rPr lang="en-US" sz="2400" dirty="0"/>
              <a:t>What does the following code print? </a:t>
            </a:r>
          </a:p>
          <a:p>
            <a:endParaRPr lang="en-US" sz="2400" dirty="0">
              <a:latin typeface="Consolas" panose="020B0609020204030204" pitchFamily="49"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123</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‘First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456</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‘Second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[1:2])</a:t>
            </a:r>
          </a:p>
          <a:p>
            <a:endParaRPr lang="en-US" sz="2400" dirty="0">
              <a:latin typeface="Consolas" panose="020B0609020204030204" pitchFamily="49" charset="0"/>
            </a:endParaRPr>
          </a:p>
          <a:p>
            <a:endParaRPr lang="en-US" sz="2400" dirty="0">
              <a:latin typeface="Consolas" panose="020B0609020204030204" pitchFamily="49" charset="0"/>
            </a:endParaRPr>
          </a:p>
          <a:p>
            <a:r>
              <a:rPr lang="en-US" sz="2400" dirty="0"/>
              <a:t>What is the difference between </a:t>
            </a:r>
            <a:r>
              <a:rPr lang="en-US" sz="2400" dirty="0">
                <a:solidFill>
                  <a:srgbClr val="7030A0"/>
                </a:solidFill>
              </a:rPr>
              <a:t>remove</a:t>
            </a:r>
            <a:r>
              <a:rPr lang="en-US" sz="2400" dirty="0"/>
              <a:t> and </a:t>
            </a:r>
            <a:r>
              <a:rPr lang="en-US" sz="2400" dirty="0">
                <a:solidFill>
                  <a:srgbClr val="7030A0"/>
                </a:solidFill>
              </a:rPr>
              <a:t>pop</a:t>
            </a:r>
            <a:r>
              <a:rPr lang="en-US" sz="2400" dirty="0"/>
              <a:t>?</a:t>
            </a:r>
          </a:p>
          <a:p>
            <a:r>
              <a:rPr lang="en-US" sz="2400" dirty="0"/>
              <a:t>What does </a:t>
            </a:r>
            <a:r>
              <a:rPr lang="en-US" sz="2400" dirty="0">
                <a:solidFill>
                  <a:srgbClr val="7030A0"/>
                </a:solidFill>
              </a:rPr>
              <a:t>append</a:t>
            </a:r>
            <a:r>
              <a:rPr lang="en-US" sz="2400" dirty="0"/>
              <a:t> do to a list? </a:t>
            </a:r>
          </a:p>
          <a:p>
            <a:endParaRPr lang="en-US" sz="2400" dirty="0">
              <a:latin typeface="Consolas" panose="020B0609020204030204" pitchFamily="49" charset="0"/>
            </a:endParaRPr>
          </a:p>
          <a:p>
            <a:pPr marL="631825" indent="0">
              <a:spcBef>
                <a:spcPts val="0"/>
              </a:spcBef>
              <a:buClr>
                <a:srgbClr val="C57A15"/>
              </a:buClr>
              <a:buNone/>
            </a:pP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 </a:t>
            </a:r>
          </a:p>
          <a:p>
            <a:endParaRPr lang="en-US" sz="2400" dirty="0">
              <a:latin typeface="Consolas" panose="020B0609020204030204" pitchFamily="49" charset="0"/>
            </a:endParaRPr>
          </a:p>
          <a:p>
            <a:endParaRPr lang="en-US" sz="2400" dirty="0">
              <a:latin typeface="Consolas" panose="020B0609020204030204" pitchFamily="49" charset="0"/>
            </a:endParaRPr>
          </a:p>
        </p:txBody>
      </p:sp>
    </p:spTree>
    <p:custDataLst>
      <p:tags r:id="rId1"/>
    </p:custDataLst>
    <p:extLst>
      <p:ext uri="{BB962C8B-B14F-4D97-AF65-F5344CB8AC3E}">
        <p14:creationId xmlns:p14="http://schemas.microsoft.com/office/powerpoint/2010/main" val="396157489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7B6EF9D-EE76-41A8-9FF0-0366F1C684B1}">
  <ds:schemaRefs>
    <ds:schemaRef ds:uri="http://schemas.microsoft.com/sharepoint/v3/contenttype/forms"/>
  </ds:schemaRefs>
</ds:datastoreItem>
</file>

<file path=customXml/itemProps3.xml><?xml version="1.0" encoding="utf-8"?>
<ds:datastoreItem xmlns:ds="http://schemas.openxmlformats.org/officeDocument/2006/customXml" ds:itemID="{400A10BD-A6C6-4A28-8C33-96E5131C36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958</Words>
  <Application>Microsoft Office PowerPoint</Application>
  <PresentationFormat>Widescreen</PresentationFormat>
  <Paragraphs>148</Paragraphs>
  <Slides>12</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Consolas</vt:lpstr>
      <vt:lpstr>Segoe UI</vt:lpstr>
      <vt:lpstr>Segoe UI Semibold</vt:lpstr>
      <vt:lpstr>Wingdings</vt:lpstr>
      <vt:lpstr>Microsoft Philanthropies TEALS</vt:lpstr>
      <vt:lpstr>Black Template</vt:lpstr>
      <vt:lpstr>Lesson 2.05: Lists 2</vt:lpstr>
      <vt:lpstr>Lists 2</vt:lpstr>
      <vt:lpstr>Today’s Plan </vt:lpstr>
      <vt:lpstr>Do Now 2.05 – example 1</vt:lpstr>
      <vt:lpstr>Do Now 2.05 – example 2</vt:lpstr>
      <vt:lpstr>Do Now 2.05 – example 3</vt:lpstr>
      <vt:lpstr>Do Now 2.05 – example 4</vt:lpstr>
      <vt:lpstr>Do Now 2.05 – example 5</vt:lpstr>
      <vt:lpstr>Lesson 2.05  </vt:lpstr>
      <vt:lpstr>Lab 2.05 </vt:lpstr>
      <vt:lpstr>Lab – Creating Tic-Tac-Toe using a single list</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2.05 Lists 2</dc:title>
  <dc:creator/>
  <cp:lastModifiedBy/>
  <cp:revision>4</cp:revision>
  <dcterms:created xsi:type="dcterms:W3CDTF">2019-12-20T17:00:18Z</dcterms:created>
  <dcterms:modified xsi:type="dcterms:W3CDTF">2021-02-22T18:37:33Z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71EA85DB-F5DB-43A6-9488-236BEA6D2BAC</vt:lpwstr>
  </property>
  <property fmtid="{D5CDD505-2E9C-101B-9397-08002B2CF9AE}" pid="4" name="ArticulatePath">
    <vt:lpwstr>Intro Python 2.05 TEALS</vt:lpwstr>
  </property>
</Properties>
</file>