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8"/>
  </p:notesMasterIdLst>
  <p:sldIdLst>
    <p:sldId id="1661" r:id="rId6"/>
    <p:sldId id="256" r:id="rId7"/>
    <p:sldId id="258" r:id="rId8"/>
    <p:sldId id="259" r:id="rId9"/>
    <p:sldId id="1670" r:id="rId10"/>
    <p:sldId id="1681" r:id="rId11"/>
    <p:sldId id="1682" r:id="rId12"/>
    <p:sldId id="1683" r:id="rId13"/>
    <p:sldId id="1684" r:id="rId14"/>
    <p:sldId id="1685" r:id="rId15"/>
    <p:sldId id="1689" r:id="rId16"/>
    <p:sldId id="1678" r:id="rId17"/>
  </p:sldIdLst>
  <p:sldSz cx="12192000" cy="6858000"/>
  <p:notesSz cx="6858000" cy="9144000"/>
  <p:custDataLst>
    <p:tags r:id="rId19"/>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93655-4077-416C-B81B-1C97A2DFB7E9}" v="999" dt="2019-12-07T18:44:3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52" d="100"/>
          <a:sy n="52" d="100"/>
        </p:scale>
        <p:origin x="13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5/15/2020 3:46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Debrief the answers to the questions on the Do Now by calling on students to respond.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Feel free to edit this slide based on the guidance from the curriculum map and the goals for this course.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20088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Feel free to edit this slide based on the guidance from the curriculum map and the goals for this course.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8125023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23.jpe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1.01 Setup</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a:t>
            </a:r>
            <a:r>
              <a:rPr lang="en-US">
                <a:cs typeface="Segoe UI"/>
              </a:rPr>
              <a:t>TEALS Program</a:t>
            </a:r>
            <a:endParaRPr lang="en-US" dirty="0">
              <a:cs typeface="Segoe UI"/>
            </a:endParaRP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34946-F161-4351-82BC-373FD1DDF854}"/>
              </a:ext>
            </a:extLst>
          </p:cNvPr>
          <p:cNvSpPr>
            <a:spLocks noGrp="1"/>
          </p:cNvSpPr>
          <p:nvPr>
            <p:ph type="title"/>
          </p:nvPr>
        </p:nvSpPr>
        <p:spPr/>
        <p:txBody>
          <a:bodyPr/>
          <a:lstStyle/>
          <a:p>
            <a:r>
              <a:rPr lang="en-US" dirty="0"/>
              <a:t>IDE</a:t>
            </a:r>
          </a:p>
        </p:txBody>
      </p:sp>
      <p:sp>
        <p:nvSpPr>
          <p:cNvPr id="6" name="Content Placeholder 5">
            <a:extLst>
              <a:ext uri="{FF2B5EF4-FFF2-40B4-BE49-F238E27FC236}">
                <a16:creationId xmlns:a16="http://schemas.microsoft.com/office/drawing/2014/main" id="{63B1962E-829D-4FEA-9F52-9F1394635B2D}"/>
              </a:ext>
            </a:extLst>
          </p:cNvPr>
          <p:cNvSpPr>
            <a:spLocks noGrp="1"/>
          </p:cNvSpPr>
          <p:nvPr>
            <p:ph sz="quarter" idx="10"/>
          </p:nvPr>
        </p:nvSpPr>
        <p:spPr>
          <a:xfrm>
            <a:off x="584200" y="1435100"/>
            <a:ext cx="11018838" cy="812530"/>
          </a:xfrm>
        </p:spPr>
        <p:txBody>
          <a:bodyPr/>
          <a:lstStyle/>
          <a:p>
            <a:r>
              <a:rPr lang="en-US" sz="2400" dirty="0"/>
              <a:t>IDE - Integrated Development Environment</a:t>
            </a:r>
          </a:p>
          <a:p>
            <a:r>
              <a:rPr lang="en-US" sz="2400" dirty="0"/>
              <a:t>An IDE is an application that allows you to create, edit, save, and run programs.</a:t>
            </a:r>
          </a:p>
        </p:txBody>
      </p:sp>
    </p:spTree>
    <p:custDataLst>
      <p:tags r:id="rId1"/>
    </p:custDataLst>
    <p:extLst>
      <p:ext uri="{BB962C8B-B14F-4D97-AF65-F5344CB8AC3E}">
        <p14:creationId xmlns:p14="http://schemas.microsoft.com/office/powerpoint/2010/main" val="2100829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Hello World</a:t>
            </a:r>
          </a:p>
        </p:txBody>
      </p:sp>
      <p:sp>
        <p:nvSpPr>
          <p:cNvPr id="3" name="Content Placeholder 2">
            <a:extLst>
              <a:ext uri="{FF2B5EF4-FFF2-40B4-BE49-F238E27FC236}">
                <a16:creationId xmlns:a16="http://schemas.microsoft.com/office/drawing/2014/main" id="{713CD510-1542-451C-9488-9E399C38194D}"/>
              </a:ext>
            </a:extLst>
          </p:cNvPr>
          <p:cNvSpPr>
            <a:spLocks noGrp="1"/>
          </p:cNvSpPr>
          <p:nvPr>
            <p:ph sz="quarter" idx="10"/>
          </p:nvPr>
        </p:nvSpPr>
        <p:spPr>
          <a:xfrm>
            <a:off x="584200" y="1435100"/>
            <a:ext cx="11018838" cy="2499146"/>
          </a:xfrm>
        </p:spPr>
        <p:txBody>
          <a:bodyPr/>
          <a:lstStyle/>
          <a:p>
            <a:pPr marL="0" indent="0">
              <a:buNone/>
            </a:pPr>
            <a:r>
              <a:rPr lang="en-US" dirty="0"/>
              <a:t>Write the following program to print “Hello World”</a:t>
            </a:r>
          </a:p>
          <a:p>
            <a:pPr fontAlgn="base"/>
            <a:r>
              <a:rPr lang="en-US" dirty="0"/>
              <a:t>Quotation marks matter.</a:t>
            </a:r>
          </a:p>
          <a:p>
            <a:pPr fontAlgn="base"/>
            <a:r>
              <a:rPr lang="en-US" dirty="0"/>
              <a:t>Parentheses matter.</a:t>
            </a:r>
          </a:p>
          <a:p>
            <a:pPr fontAlgn="base"/>
            <a:r>
              <a:rPr lang="en-US" dirty="0"/>
              <a:t>Text coloring happens automatically.</a:t>
            </a:r>
          </a:p>
          <a:p>
            <a:pPr marL="0" indent="0">
              <a:buNone/>
            </a:pPr>
            <a:endParaRPr lang="en-US" dirty="0"/>
          </a:p>
        </p:txBody>
      </p:sp>
    </p:spTree>
    <p:custDataLst>
      <p:tags r:id="rId1"/>
    </p:custDataLst>
    <p:extLst>
      <p:ext uri="{BB962C8B-B14F-4D97-AF65-F5344CB8AC3E}">
        <p14:creationId xmlns:p14="http://schemas.microsoft.com/office/powerpoint/2010/main" val="40016866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Setup</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1982081"/>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IDE and Python</a:t>
            </a:r>
          </a:p>
          <a:p>
            <a:pPr marL="342900" indent="-342900">
              <a:buFont typeface="Arial" panose="020B0604020202020204" pitchFamily="34" charset="0"/>
              <a:buChar char="•"/>
            </a:pPr>
            <a:r>
              <a:rPr lang="en-US" dirty="0"/>
              <a:t>Identify the key concepts that will be covered in the course</a:t>
            </a:r>
          </a:p>
          <a:p>
            <a:pPr marL="342900" indent="-342900">
              <a:buFont typeface="Arial" panose="020B0604020202020204" pitchFamily="34" charset="0"/>
              <a:buChar char="•"/>
            </a:pPr>
            <a:r>
              <a:rPr lang="en-US" dirty="0"/>
              <a:t>Save and turn in a file via the online IDE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1563505"/>
          </a:xfrm>
        </p:spPr>
        <p:txBody>
          <a:bodyPr/>
          <a:lstStyle/>
          <a:p>
            <a:r>
              <a:rPr lang="en-US" dirty="0"/>
              <a:t>Do Now</a:t>
            </a:r>
          </a:p>
          <a:p>
            <a:r>
              <a:rPr lang="en-US" dirty="0"/>
              <a:t>Syllabus</a:t>
            </a:r>
          </a:p>
          <a:p>
            <a:r>
              <a:rPr lang="en-US" dirty="0"/>
              <a:t>Python/IDE Intro</a:t>
            </a:r>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69332"/>
          </a:xfrm>
        </p:spPr>
        <p:txBody>
          <a:bodyPr/>
          <a:lstStyle/>
          <a:p>
            <a:pPr marL="0" indent="0">
              <a:buNone/>
            </a:pPr>
            <a:r>
              <a:rPr lang="en-US" sz="2400" dirty="0">
                <a:latin typeface="+mj-lt"/>
              </a:rPr>
              <a:t>Read Through the Setup Handout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F42C2763-9D66-42CF-A524-37B57727F695}"/>
              </a:ext>
            </a:extLst>
          </p:cNvPr>
          <p:cNvSpPr>
            <a:spLocks noGrp="1"/>
          </p:cNvSpPr>
          <p:nvPr>
            <p:ph sz="quarter" idx="10"/>
          </p:nvPr>
        </p:nvSpPr>
        <p:spPr>
          <a:xfrm>
            <a:off x="584200" y="1435100"/>
            <a:ext cx="11018838" cy="2486835"/>
          </a:xfrm>
        </p:spPr>
        <p:txBody>
          <a:bodyPr/>
          <a:lstStyle/>
          <a:p>
            <a:r>
              <a:rPr lang="en-US" dirty="0"/>
              <a:t>Goals for this course</a:t>
            </a:r>
          </a:p>
          <a:p>
            <a:pPr lvl="1"/>
            <a:r>
              <a:rPr lang="en-US" dirty="0"/>
              <a:t>Create functioning Python programs, </a:t>
            </a:r>
          </a:p>
          <a:p>
            <a:pPr lvl="1"/>
            <a:r>
              <a:rPr lang="en-US" dirty="0"/>
              <a:t>Learn to use basic data types</a:t>
            </a:r>
          </a:p>
          <a:p>
            <a:pPr lvl="1"/>
            <a:r>
              <a:rPr lang="en-US" dirty="0"/>
              <a:t>Earn to use a text-based language.</a:t>
            </a:r>
          </a:p>
          <a:p>
            <a:r>
              <a:rPr lang="en-US" dirty="0"/>
              <a:t>Present demo of a program written in Python to hook students and to give them an idea of what they will be working with.</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9512-E962-4677-863F-5552476C5AE1}"/>
              </a:ext>
            </a:extLst>
          </p:cNvPr>
          <p:cNvSpPr>
            <a:spLocks noGrp="1"/>
          </p:cNvSpPr>
          <p:nvPr>
            <p:ph type="title"/>
          </p:nvPr>
        </p:nvSpPr>
        <p:spPr/>
        <p:txBody>
          <a:bodyPr/>
          <a:lstStyle/>
          <a:p>
            <a:r>
              <a:rPr lang="en-US" dirty="0"/>
              <a:t>Overview of this course</a:t>
            </a:r>
          </a:p>
        </p:txBody>
      </p:sp>
      <p:sp>
        <p:nvSpPr>
          <p:cNvPr id="3" name="Content Placeholder 2">
            <a:extLst>
              <a:ext uri="{FF2B5EF4-FFF2-40B4-BE49-F238E27FC236}">
                <a16:creationId xmlns:a16="http://schemas.microsoft.com/office/drawing/2014/main" id="{7A2E9C2F-508B-4B42-83A0-EE71D08F7B6B}"/>
              </a:ext>
            </a:extLst>
          </p:cNvPr>
          <p:cNvSpPr>
            <a:spLocks noGrp="1"/>
          </p:cNvSpPr>
          <p:nvPr>
            <p:ph sz="quarter" idx="10"/>
          </p:nvPr>
        </p:nvSpPr>
        <p:spPr>
          <a:xfrm>
            <a:off x="584200" y="1435100"/>
            <a:ext cx="11018838" cy="3902607"/>
          </a:xfrm>
        </p:spPr>
        <p:txBody>
          <a:bodyPr/>
          <a:lstStyle/>
          <a:p>
            <a:pPr fontAlgn="base"/>
            <a:r>
              <a:rPr lang="en-US" dirty="0"/>
              <a:t>The major topics covered in this course are as follows:</a:t>
            </a:r>
          </a:p>
          <a:p>
            <a:pPr lvl="1" fontAlgn="base"/>
            <a:r>
              <a:rPr lang="en-US" dirty="0"/>
              <a:t>Variables</a:t>
            </a:r>
          </a:p>
          <a:p>
            <a:pPr lvl="1" fontAlgn="base"/>
            <a:r>
              <a:rPr lang="en-US" dirty="0"/>
              <a:t>Conditionals</a:t>
            </a:r>
          </a:p>
          <a:p>
            <a:pPr lvl="1" fontAlgn="base"/>
            <a:r>
              <a:rPr lang="en-US" dirty="0"/>
              <a:t>Loops</a:t>
            </a:r>
          </a:p>
          <a:p>
            <a:pPr lvl="1" fontAlgn="base"/>
            <a:r>
              <a:rPr lang="en-US" dirty="0"/>
              <a:t>Functions (user-defined and built-in)</a:t>
            </a:r>
          </a:p>
          <a:p>
            <a:pPr lvl="1" fontAlgn="base"/>
            <a:r>
              <a:rPr lang="en-US" dirty="0"/>
              <a:t>Lists</a:t>
            </a:r>
          </a:p>
          <a:p>
            <a:pPr lvl="1" fontAlgn="base"/>
            <a:r>
              <a:rPr lang="en-US" dirty="0"/>
              <a:t>Classes and Objects</a:t>
            </a:r>
          </a:p>
          <a:p>
            <a:pPr lvl="1" fontAlgn="base"/>
            <a:r>
              <a:rPr lang="en-US" dirty="0"/>
              <a:t>Dictionaries</a:t>
            </a:r>
          </a:p>
          <a:p>
            <a:pPr lvl="1" fontAlgn="base"/>
            <a:r>
              <a:rPr lang="en-US" dirty="0"/>
              <a:t>Music Programming</a:t>
            </a:r>
          </a:p>
          <a:p>
            <a:endParaRPr lang="en-US" dirty="0"/>
          </a:p>
        </p:txBody>
      </p:sp>
    </p:spTree>
    <p:custDataLst>
      <p:tags r:id="rId1"/>
    </p:custDataLst>
    <p:extLst>
      <p:ext uri="{BB962C8B-B14F-4D97-AF65-F5344CB8AC3E}">
        <p14:creationId xmlns:p14="http://schemas.microsoft.com/office/powerpoint/2010/main" val="36875638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EC17-088E-40E0-BFBE-89BEF8D730CB}"/>
              </a:ext>
            </a:extLst>
          </p:cNvPr>
          <p:cNvSpPr>
            <a:spLocks noGrp="1"/>
          </p:cNvSpPr>
          <p:nvPr>
            <p:ph type="title"/>
          </p:nvPr>
        </p:nvSpPr>
        <p:spPr/>
        <p:txBody>
          <a:bodyPr/>
          <a:lstStyle/>
          <a:p>
            <a:r>
              <a:rPr lang="en-US" dirty="0"/>
              <a:t>Lab Projects</a:t>
            </a:r>
          </a:p>
        </p:txBody>
      </p:sp>
      <p:sp>
        <p:nvSpPr>
          <p:cNvPr id="3" name="Content Placeholder 2">
            <a:extLst>
              <a:ext uri="{FF2B5EF4-FFF2-40B4-BE49-F238E27FC236}">
                <a16:creationId xmlns:a16="http://schemas.microsoft.com/office/drawing/2014/main" id="{934E8D55-9764-4B61-A1DE-0385F9863DE2}"/>
              </a:ext>
            </a:extLst>
          </p:cNvPr>
          <p:cNvSpPr>
            <a:spLocks noGrp="1"/>
          </p:cNvSpPr>
          <p:nvPr>
            <p:ph sz="quarter" idx="10"/>
          </p:nvPr>
        </p:nvSpPr>
        <p:spPr>
          <a:xfrm>
            <a:off x="584200" y="1435100"/>
            <a:ext cx="11018838" cy="5207579"/>
          </a:xfrm>
        </p:spPr>
        <p:txBody>
          <a:bodyPr/>
          <a:lstStyle/>
          <a:p>
            <a:pPr fontAlgn="base"/>
            <a:r>
              <a:rPr lang="en-US" sz="3600" dirty="0"/>
              <a:t>Unit 1: </a:t>
            </a:r>
            <a:r>
              <a:rPr lang="en-US" sz="3600" dirty="0" err="1"/>
              <a:t>MadLibs</a:t>
            </a:r>
            <a:endParaRPr lang="en-US" sz="3600" dirty="0"/>
          </a:p>
          <a:p>
            <a:pPr fontAlgn="base"/>
            <a:r>
              <a:rPr lang="en-US" sz="3600" dirty="0"/>
              <a:t>Unit 2: Text Adventure Game</a:t>
            </a:r>
          </a:p>
          <a:p>
            <a:pPr fontAlgn="base"/>
            <a:r>
              <a:rPr lang="en-US" sz="3600" dirty="0"/>
              <a:t>Unit 3: Oregon Trail Game</a:t>
            </a:r>
          </a:p>
          <a:p>
            <a:pPr fontAlgn="base"/>
            <a:r>
              <a:rPr lang="en-US" sz="3600" dirty="0"/>
              <a:t>Unit 4: Tic-Tac-Toe (2 Human Players)</a:t>
            </a:r>
          </a:p>
          <a:p>
            <a:pPr fontAlgn="base"/>
            <a:r>
              <a:rPr lang="en-US" sz="3600" dirty="0"/>
              <a:t>Unit 5: Music Programming in Earsketch</a:t>
            </a:r>
          </a:p>
          <a:p>
            <a:pPr fontAlgn="base"/>
            <a:r>
              <a:rPr lang="en-US" sz="3600" dirty="0"/>
              <a:t>Unit 6: Guess Who? Game</a:t>
            </a:r>
          </a:p>
          <a:p>
            <a:pPr fontAlgn="base"/>
            <a:r>
              <a:rPr lang="en-US" sz="3600" dirty="0"/>
              <a:t>Unit 7: Pokémon</a:t>
            </a:r>
          </a:p>
          <a:p>
            <a:pPr fontAlgn="base"/>
            <a:r>
              <a:rPr lang="en-US" sz="3600" dirty="0"/>
              <a:t>Unit 8: Final Project - Student Imagined</a:t>
            </a:r>
          </a:p>
        </p:txBody>
      </p:sp>
    </p:spTree>
    <p:custDataLst>
      <p:tags r:id="rId1"/>
    </p:custDataLst>
    <p:extLst>
      <p:ext uri="{BB962C8B-B14F-4D97-AF65-F5344CB8AC3E}">
        <p14:creationId xmlns:p14="http://schemas.microsoft.com/office/powerpoint/2010/main" val="2508777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D6CA-0CAE-47ED-BDE0-8B6811D4D829}"/>
              </a:ext>
            </a:extLst>
          </p:cNvPr>
          <p:cNvSpPr>
            <a:spLocks noGrp="1"/>
          </p:cNvSpPr>
          <p:nvPr>
            <p:ph type="title"/>
          </p:nvPr>
        </p:nvSpPr>
        <p:spPr/>
        <p:txBody>
          <a:bodyPr/>
          <a:lstStyle/>
          <a:p>
            <a:r>
              <a:rPr lang="en-US" dirty="0"/>
              <a:t>Notebooks</a:t>
            </a:r>
          </a:p>
        </p:txBody>
      </p:sp>
      <p:sp>
        <p:nvSpPr>
          <p:cNvPr id="3" name="Content Placeholder 2">
            <a:extLst>
              <a:ext uri="{FF2B5EF4-FFF2-40B4-BE49-F238E27FC236}">
                <a16:creationId xmlns:a16="http://schemas.microsoft.com/office/drawing/2014/main" id="{9A9D9486-3ABB-4349-9495-6BE7FCE225DE}"/>
              </a:ext>
            </a:extLst>
          </p:cNvPr>
          <p:cNvSpPr>
            <a:spLocks noGrp="1"/>
          </p:cNvSpPr>
          <p:nvPr>
            <p:ph sz="quarter" idx="10"/>
          </p:nvPr>
        </p:nvSpPr>
        <p:spPr>
          <a:xfrm>
            <a:off x="584200" y="1435100"/>
            <a:ext cx="11018838" cy="2326791"/>
          </a:xfrm>
        </p:spPr>
        <p:txBody>
          <a:bodyPr/>
          <a:lstStyle/>
          <a:p>
            <a:pPr marL="0" indent="0" fontAlgn="base">
              <a:buNone/>
            </a:pPr>
            <a:r>
              <a:rPr lang="en-US" dirty="0"/>
              <a:t>All of you will be expected to keep a notebook to take notes in the course. </a:t>
            </a:r>
          </a:p>
          <a:p>
            <a:pPr marL="0" indent="0" fontAlgn="base">
              <a:buNone/>
            </a:pPr>
            <a:r>
              <a:rPr lang="en-US" dirty="0"/>
              <a:t>There will also be activities throughout this course where you will need a notebook.</a:t>
            </a:r>
          </a:p>
          <a:p>
            <a:endParaRPr lang="en-US" dirty="0"/>
          </a:p>
        </p:txBody>
      </p:sp>
    </p:spTree>
    <p:custDataLst>
      <p:tags r:id="rId1"/>
    </p:custDataLst>
    <p:extLst>
      <p:ext uri="{BB962C8B-B14F-4D97-AF65-F5344CB8AC3E}">
        <p14:creationId xmlns:p14="http://schemas.microsoft.com/office/powerpoint/2010/main" val="35944185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3C1B6-AE35-49C7-BE0C-C5A13EE4FCCD}"/>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5EE23AB7-F2F4-423F-A5B2-7AFA6CF16FF1}"/>
              </a:ext>
            </a:extLst>
          </p:cNvPr>
          <p:cNvSpPr>
            <a:spLocks noGrp="1"/>
          </p:cNvSpPr>
          <p:nvPr>
            <p:ph sz="quarter" idx="12"/>
          </p:nvPr>
        </p:nvSpPr>
        <p:spPr>
          <a:xfrm>
            <a:off x="584200" y="1435100"/>
            <a:ext cx="5211763" cy="4899803"/>
          </a:xfrm>
        </p:spPr>
        <p:txBody>
          <a:bodyPr/>
          <a:lstStyle/>
          <a:p>
            <a:pPr fontAlgn="base"/>
            <a:r>
              <a:rPr lang="en-US" sz="2400" b="1" dirty="0"/>
              <a:t>Python</a:t>
            </a:r>
            <a:r>
              <a:rPr lang="en-US" sz="2400" dirty="0"/>
              <a:t> is a text-based programming language.</a:t>
            </a:r>
          </a:p>
          <a:p>
            <a:pPr fontAlgn="base"/>
            <a:r>
              <a:rPr lang="en-US" sz="2400" dirty="0"/>
              <a:t>First released 1991. </a:t>
            </a:r>
            <a:r>
              <a:rPr lang="en-US" sz="2400" b="1" dirty="0"/>
              <a:t>Python3</a:t>
            </a:r>
            <a:r>
              <a:rPr lang="en-US" sz="2400" dirty="0"/>
              <a:t> released 2008.</a:t>
            </a:r>
          </a:p>
          <a:p>
            <a:pPr fontAlgn="base"/>
            <a:r>
              <a:rPr lang="en-US" sz="2400" dirty="0"/>
              <a:t>Widely used in industry and academia.</a:t>
            </a:r>
          </a:p>
          <a:p>
            <a:pPr lvl="1" fontAlgn="base"/>
            <a:r>
              <a:rPr lang="en-US" sz="1800" dirty="0"/>
              <a:t>100,000,000+ lines of python at Google, Inc.</a:t>
            </a:r>
          </a:p>
          <a:p>
            <a:pPr fontAlgn="base"/>
            <a:r>
              <a:rPr lang="en-US" sz="2400" dirty="0"/>
              <a:t>Invented by Guido van Rossum in the Netherlands.</a:t>
            </a:r>
          </a:p>
          <a:p>
            <a:pPr fontAlgn="base"/>
            <a:r>
              <a:rPr lang="en-US" sz="2400" dirty="0"/>
              <a:t>Known for its readability.</a:t>
            </a:r>
          </a:p>
          <a:p>
            <a:r>
              <a:rPr lang="en-US" sz="2400" dirty="0"/>
              <a:t>Named after BBC TV show </a:t>
            </a:r>
            <a:r>
              <a:rPr lang="en-US" sz="2400" i="1" dirty="0"/>
              <a:t>Monty Python's Flying Circus</a:t>
            </a:r>
            <a:r>
              <a:rPr lang="en-US" sz="2400" dirty="0"/>
              <a:t>.</a:t>
            </a:r>
          </a:p>
        </p:txBody>
      </p:sp>
      <p:pic>
        <p:nvPicPr>
          <p:cNvPr id="3074" name="Picture 2" descr="Python Logo">
            <a:extLst>
              <a:ext uri="{FF2B5EF4-FFF2-40B4-BE49-F238E27FC236}">
                <a16:creationId xmlns:a16="http://schemas.microsoft.com/office/drawing/2014/main" id="{D274FA38-6083-48EA-9FD2-58A6C74B6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549" y="311130"/>
            <a:ext cx="846138" cy="84613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 Image of the characters from Monty Python Flying Circus">
            <a:extLst>
              <a:ext uri="{FF2B5EF4-FFF2-40B4-BE49-F238E27FC236}">
                <a16:creationId xmlns:a16="http://schemas.microsoft.com/office/drawing/2014/main" id="{05E46E80-A6A7-4FC3-A469-35068FBB6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7145" y="3691468"/>
            <a:ext cx="4816592" cy="27093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icture of Guido Can Rossum the creator of Python">
            <a:extLst>
              <a:ext uri="{FF2B5EF4-FFF2-40B4-BE49-F238E27FC236}">
                <a16:creationId xmlns:a16="http://schemas.microsoft.com/office/drawing/2014/main" id="{A79263D5-E07E-46D7-BF60-D0425BBEC7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145" y="457200"/>
            <a:ext cx="4816592" cy="270933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586575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A57B1E-7B5F-4DEF-909C-0F1E7DA4F3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C17B68-2A08-437F-9A8C-DA61D1C087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1DCEB6-7239-4F94-A780-B2EFCA1B7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472</Words>
  <Application>Microsoft Office PowerPoint</Application>
  <PresentationFormat>Widescreen</PresentationFormat>
  <Paragraphs>73</Paragraphs>
  <Slides>12</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Wingdings</vt:lpstr>
      <vt:lpstr>Microsoft Philanthropies TEALS</vt:lpstr>
      <vt:lpstr>Black Template</vt:lpstr>
      <vt:lpstr>Lesson: 1.01 Setup</vt:lpstr>
      <vt:lpstr>Setup</vt:lpstr>
      <vt:lpstr>Today’s Plan </vt:lpstr>
      <vt:lpstr>Do Now</vt:lpstr>
      <vt:lpstr>Syllabus</vt:lpstr>
      <vt:lpstr>Overview of this course</vt:lpstr>
      <vt:lpstr>Lab Projects</vt:lpstr>
      <vt:lpstr>Notebooks</vt:lpstr>
      <vt:lpstr>What is Python?</vt:lpstr>
      <vt:lpstr>IDE</vt:lpstr>
      <vt:lpstr>Hello World</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2019-12-07T18:44:30Z</dcterms:created>
  <dcterms:modified xsi:type="dcterms:W3CDTF">2020-05-15T19:48:43Z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6D024070-C18D-4BAA-AD26-ADF5C0EF6E3D</vt:lpwstr>
  </property>
  <property fmtid="{D5CDD505-2E9C-101B-9397-08002B2CF9AE}" pid="4" name="ArticulatePath">
    <vt:lpwstr>Intro Python 1.01 TEALS</vt:lpwstr>
  </property>
</Properties>
</file>