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6"/>
  </p:notesMasterIdLst>
  <p:sldIdLst>
    <p:sldId id="1670" r:id="rId6"/>
    <p:sldId id="1679" r:id="rId7"/>
    <p:sldId id="1680" r:id="rId8"/>
    <p:sldId id="1681" r:id="rId9"/>
    <p:sldId id="1682" r:id="rId10"/>
    <p:sldId id="1687" r:id="rId11"/>
    <p:sldId id="1686" r:id="rId12"/>
    <p:sldId id="1688" r:id="rId13"/>
    <p:sldId id="1689" r:id="rId14"/>
    <p:sldId id="1684" r:id="rId15"/>
  </p:sldIdLst>
  <p:sldSz cx="12192000" cy="6858000"/>
  <p:notesSz cx="6858000" cy="9144000"/>
  <p:custDataLst>
    <p:tags r:id="rId17"/>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FF0910-D169-4B07-B3D4-48D135851652}" v="46" dt="2019-12-12T15:59:42.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52" d="100"/>
          <a:sy n="52" d="100"/>
        </p:scale>
        <p:origin x="1356"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5/15/2020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TEALS-IntroCS/2nd-semester-introduction-to-computer-science-principles/raw/master/units/4%20Steps%20to%20Solve%20Any%20CS%20Problem.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Day 1 Pacing</a:t>
            </a:r>
          </a:p>
          <a:p>
            <a:r>
              <a:rPr lang="en-US" b="1" dirty="0">
                <a:effectLst/>
              </a:rPr>
              <a:t>Duration Description</a:t>
            </a:r>
            <a:endParaRPr lang="en-US" dirty="0">
              <a:effectLst/>
            </a:endParaRPr>
          </a:p>
          <a:p>
            <a:r>
              <a:rPr lang="en-US" dirty="0">
                <a:effectLst/>
              </a:rPr>
              <a:t>5 Minutes Quiz Debrief</a:t>
            </a:r>
          </a:p>
          <a:p>
            <a:r>
              <a:rPr lang="en-US" dirty="0">
                <a:effectLst/>
              </a:rPr>
              <a:t>10 Minutes Project Overview</a:t>
            </a:r>
          </a:p>
          <a:p>
            <a:r>
              <a:rPr lang="en-US" dirty="0">
                <a:effectLst/>
              </a:rPr>
              <a:t>40 Minute Project Work</a:t>
            </a:r>
          </a:p>
          <a:p>
            <a:r>
              <a:rPr lang="en-US" b="1" dirty="0"/>
              <a:t>Day 2 Pacing</a:t>
            </a:r>
          </a:p>
          <a:p>
            <a:r>
              <a:rPr lang="en-US" b="1" dirty="0">
                <a:effectLst/>
              </a:rPr>
              <a:t>Duration Description</a:t>
            </a:r>
            <a:endParaRPr lang="en-US" dirty="0">
              <a:effectLst/>
            </a:endParaRPr>
          </a:p>
          <a:p>
            <a:r>
              <a:rPr lang="en-US" dirty="0">
                <a:effectLst/>
              </a:rPr>
              <a:t>45 Minutes Project Work</a:t>
            </a:r>
          </a:p>
          <a:p>
            <a:r>
              <a:rPr lang="en-US" dirty="0">
                <a:effectLst/>
              </a:rPr>
              <a:t>10 Minutes Wrap Up - Student Demos</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 Steps to Solve Any CS Problem</a:t>
            </a:r>
            <a:endParaRPr lang="en-US" dirty="0"/>
          </a:p>
          <a:p>
            <a:r>
              <a:rPr lang="en-US" dirty="0"/>
              <a:t>Remind students of the </a:t>
            </a:r>
            <a:r>
              <a:rPr lang="en-US" sz="1200" kern="1200" dirty="0">
                <a:solidFill>
                  <a:schemeClr val="tx1"/>
                </a:solidFill>
                <a:effectLst/>
                <a:latin typeface="+mn-lt"/>
                <a:ea typeface="+mn-ea"/>
                <a:cs typeface="+mn-cs"/>
                <a:hlinkClick r:id="rId3"/>
              </a:rPr>
              <a:t>4 Steps to Solve Any CS Problem</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Day in New York City: A Mad Lib</a:t>
            </a:r>
          </a:p>
          <a:p>
            <a:r>
              <a:rPr lang="en-US" dirty="0"/>
              <a:t>Instructions. The program will prompt for a type of word to enter. After all words are entered the program will print a story</a:t>
            </a:r>
          </a:p>
          <a:p>
            <a:r>
              <a:rPr lang="en-US" dirty="0"/>
              <a:t>Enter a proper noun: Ariana Grande</a:t>
            </a:r>
          </a:p>
          <a:p>
            <a:r>
              <a:rPr lang="en-US" dirty="0"/>
              <a:t>Enter a place: The Standard</a:t>
            </a:r>
          </a:p>
          <a:p>
            <a:r>
              <a:rPr lang="en-US" dirty="0"/>
              <a:t>Enter another place: Duane Reade</a:t>
            </a:r>
          </a:p>
          <a:p>
            <a:r>
              <a:rPr lang="en-US" dirty="0"/>
              <a:t>Enter an adverb: quickly</a:t>
            </a:r>
          </a:p>
          <a:p>
            <a:r>
              <a:rPr lang="en-US" dirty="0"/>
              <a:t>Enter a noun: donut</a:t>
            </a:r>
          </a:p>
          <a:p>
            <a:r>
              <a:rPr lang="en-US" dirty="0"/>
              <a:t>Enter an adjective: slimy</a:t>
            </a:r>
          </a:p>
          <a:p>
            <a:r>
              <a:rPr lang="en-US" dirty="0"/>
              <a:t>Enter an adverb: foolishly</a:t>
            </a:r>
          </a:p>
          <a:p>
            <a:r>
              <a:rPr lang="en-US" dirty="0"/>
              <a:t>Enter a verb: prance</a:t>
            </a:r>
          </a:p>
          <a:p>
            <a:r>
              <a:rPr lang="en-US" dirty="0"/>
              <a:t>Enter a place: Times Square</a:t>
            </a:r>
          </a:p>
          <a:p>
            <a:r>
              <a:rPr lang="en-US" dirty="0"/>
              <a:t>Enter an adjective: beautiful</a:t>
            </a:r>
          </a:p>
          <a:p>
            <a:r>
              <a:rPr lang="en-US" dirty="0"/>
              <a:t>It was a beautiful day in New York City. Our hero Ariana Grande was on a walk from the Standard Duane Reade. Ariana rather than quickly because he/she lived in New York for a few months. All of the sudden a slimy donut appeared out of nowhere!!!</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641772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5/15/2020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1.06: </a:t>
            </a:r>
            <a:r>
              <a:rPr lang="en-US" dirty="0"/>
              <a:t>Mad Libs</a:t>
            </a:r>
            <a:endParaRPr lang="en-US" dirty="0">
              <a:cs typeface="Segoe UI"/>
            </a:endParaRP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11461044" cy="677108"/>
          </a:xfrm>
        </p:spPr>
        <p:txBody>
          <a:bodyPr/>
          <a:lstStyle/>
          <a:p>
            <a:r>
              <a:rPr lang="en-US" dirty="0">
                <a:cs typeface="Segoe UI"/>
              </a:rPr>
              <a:t>Microsoft Philanthropies TEALS Program – Introduction to Computer Science – Semester 2</a:t>
            </a:r>
          </a:p>
        </p:txBody>
      </p:sp>
      <p:pic>
        <p:nvPicPr>
          <p:cNvPr id="4" name="Picture 3"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8940094" y="6360761"/>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EFA6-DDB8-4143-AD62-41A5F0671DCA}"/>
              </a:ext>
            </a:extLst>
          </p:cNvPr>
          <p:cNvSpPr>
            <a:spLocks noGrp="1"/>
          </p:cNvSpPr>
          <p:nvPr>
            <p:ph type="title"/>
          </p:nvPr>
        </p:nvSpPr>
        <p:spPr/>
        <p:txBody>
          <a:bodyPr/>
          <a:lstStyle/>
          <a:p>
            <a:r>
              <a:rPr lang="en-US" dirty="0"/>
              <a:t>Scheme/Rubric</a:t>
            </a:r>
          </a:p>
        </p:txBody>
      </p:sp>
      <p:graphicFrame>
        <p:nvGraphicFramePr>
          <p:cNvPr id="11" name="Table 11">
            <a:extLst>
              <a:ext uri="{FF2B5EF4-FFF2-40B4-BE49-F238E27FC236}">
                <a16:creationId xmlns:a16="http://schemas.microsoft.com/office/drawing/2014/main" id="{E49919A7-88A9-4BB5-B905-B70A4AE3A694}"/>
              </a:ext>
            </a:extLst>
          </p:cNvPr>
          <p:cNvGraphicFramePr>
            <a:graphicFrameLocks noGrp="1"/>
          </p:cNvGraphicFramePr>
          <p:nvPr>
            <p:extLst>
              <p:ext uri="{D42A27DB-BD31-4B8C-83A1-F6EECF244321}">
                <p14:modId xmlns:p14="http://schemas.microsoft.com/office/powerpoint/2010/main" val="847082088"/>
              </p:ext>
            </p:extLst>
          </p:nvPr>
        </p:nvGraphicFramePr>
        <p:xfrm>
          <a:off x="1488831" y="1315329"/>
          <a:ext cx="9559644" cy="3922716"/>
        </p:xfrm>
        <a:graphic>
          <a:graphicData uri="http://schemas.openxmlformats.org/drawingml/2006/table">
            <a:tbl>
              <a:tblPr firstRow="1" bandRow="1">
                <a:tableStyleId>{D27102A9-8310-4765-A935-A1911B00CA55}</a:tableStyleId>
              </a:tblPr>
              <a:tblGrid>
                <a:gridCol w="8370735">
                  <a:extLst>
                    <a:ext uri="{9D8B030D-6E8A-4147-A177-3AD203B41FA5}">
                      <a16:colId xmlns:a16="http://schemas.microsoft.com/office/drawing/2014/main" val="772373974"/>
                    </a:ext>
                  </a:extLst>
                </a:gridCol>
                <a:gridCol w="1188909">
                  <a:extLst>
                    <a:ext uri="{9D8B030D-6E8A-4147-A177-3AD203B41FA5}">
                      <a16:colId xmlns:a16="http://schemas.microsoft.com/office/drawing/2014/main" val="4203988348"/>
                    </a:ext>
                  </a:extLst>
                </a:gridCol>
              </a:tblGrid>
              <a:tr h="3922716">
                <a:tc>
                  <a:txBody>
                    <a:bodyPr/>
                    <a:lstStyle/>
                    <a:p>
                      <a:pPr algn="r"/>
                      <a:r>
                        <a:rPr lang="en-US" sz="2000" dirty="0"/>
                        <a:t>Functional Correctness(Behavior)</a:t>
                      </a:r>
                    </a:p>
                    <a:p>
                      <a:pPr algn="r"/>
                      <a:r>
                        <a:rPr lang="en-US" sz="2000" b="0" dirty="0">
                          <a:effectLst/>
                        </a:rPr>
                        <a:t>Program greets user and explains rules</a:t>
                      </a:r>
                      <a:endParaRPr lang="en-US" sz="2000" b="0" dirty="0"/>
                    </a:p>
                    <a:p>
                      <a:pPr algn="r"/>
                      <a:r>
                        <a:rPr lang="en-US" sz="2000" b="0" dirty="0"/>
                        <a:t>status, help, and quit</a:t>
                      </a:r>
                    </a:p>
                    <a:p>
                      <a:pPr algn="r"/>
                      <a:r>
                        <a:rPr lang="en-US" sz="2000" b="0" dirty="0"/>
                        <a:t>Program prints full Mad Lib</a:t>
                      </a:r>
                    </a:p>
                    <a:p>
                      <a:pPr algn="r"/>
                      <a:r>
                        <a:rPr lang="en-US" sz="2000" b="0" dirty="0">
                          <a:effectLst/>
                        </a:rPr>
                        <a:t>Program exhibits creativity</a:t>
                      </a:r>
                      <a:endParaRPr lang="en-US" sz="2000" b="0" dirty="0"/>
                    </a:p>
                    <a:p>
                      <a:pPr algn="r"/>
                      <a:r>
                        <a:rPr lang="en-US" sz="2000" dirty="0"/>
                        <a:t>Sub total</a:t>
                      </a:r>
                    </a:p>
                    <a:p>
                      <a:pPr algn="r"/>
                      <a:r>
                        <a:rPr lang="en-US" sz="2000" dirty="0"/>
                        <a:t>Technical Correctness   </a:t>
                      </a:r>
                    </a:p>
                    <a:p>
                      <a:pPr algn="r"/>
                      <a:r>
                        <a:rPr lang="en-US" sz="2000" b="0" dirty="0">
                          <a:effectLst/>
                        </a:rPr>
                        <a:t>Program utilizes variable names to convey meaning</a:t>
                      </a:r>
                    </a:p>
                    <a:p>
                      <a:pPr algn="r"/>
                      <a:r>
                        <a:rPr lang="en-US" sz="2000" b="0" dirty="0">
                          <a:effectLst/>
                        </a:rPr>
                        <a:t>Correct order of inputted words</a:t>
                      </a:r>
                    </a:p>
                    <a:p>
                      <a:pPr algn="r"/>
                      <a:r>
                        <a:rPr lang="en-US" sz="2000" b="0" dirty="0">
                          <a:effectLst/>
                        </a:rPr>
                        <a:t>Only 3 print statements</a:t>
                      </a:r>
                      <a:endParaRPr lang="en-US" sz="2000" b="0" dirty="0"/>
                    </a:p>
                    <a:p>
                      <a:pPr algn="r"/>
                      <a:r>
                        <a:rPr lang="en-US" sz="2000" dirty="0"/>
                        <a:t>Sub total</a:t>
                      </a:r>
                    </a:p>
                    <a:p>
                      <a:pPr algn="r"/>
                      <a:r>
                        <a:rPr lang="en-US" sz="2000" dirty="0"/>
                        <a:t>Total</a:t>
                      </a:r>
                      <a:endParaRPr lang="en-US" sz="2000" b="1" dirty="0"/>
                    </a:p>
                  </a:txBody>
                  <a:tcPr/>
                </a:tc>
                <a:tc>
                  <a:txBody>
                    <a:bodyPr/>
                    <a:lstStyle/>
                    <a:p>
                      <a:r>
                        <a:rPr lang="en-US" sz="2000" dirty="0"/>
                        <a:t>Points</a:t>
                      </a:r>
                    </a:p>
                    <a:p>
                      <a:r>
                        <a:rPr lang="en-US" sz="2000" dirty="0"/>
                        <a:t>3</a:t>
                      </a:r>
                    </a:p>
                    <a:p>
                      <a:r>
                        <a:rPr lang="en-US" sz="2000" dirty="0"/>
                        <a:t>20</a:t>
                      </a:r>
                    </a:p>
                    <a:p>
                      <a:r>
                        <a:rPr lang="en-US" sz="2000" dirty="0"/>
                        <a:t>10</a:t>
                      </a:r>
                    </a:p>
                    <a:p>
                      <a:r>
                        <a:rPr lang="en-US" sz="2000" dirty="0"/>
                        <a:t>5</a:t>
                      </a:r>
                    </a:p>
                    <a:p>
                      <a:r>
                        <a:rPr lang="en-US" sz="2000" dirty="0"/>
                        <a:t>35</a:t>
                      </a:r>
                    </a:p>
                    <a:p>
                      <a:endParaRPr lang="en-US" sz="2000" dirty="0"/>
                    </a:p>
                    <a:p>
                      <a:r>
                        <a:rPr lang="en-US" sz="2000" dirty="0"/>
                        <a:t>5</a:t>
                      </a:r>
                    </a:p>
                    <a:p>
                      <a:r>
                        <a:rPr lang="en-US" sz="2000" dirty="0"/>
                        <a:t>10</a:t>
                      </a:r>
                    </a:p>
                    <a:p>
                      <a:r>
                        <a:rPr lang="en-US" sz="2000" dirty="0"/>
                        <a:t>10</a:t>
                      </a:r>
                    </a:p>
                    <a:p>
                      <a:r>
                        <a:rPr lang="en-US" sz="2000" dirty="0"/>
                        <a:t>25</a:t>
                      </a:r>
                    </a:p>
                    <a:p>
                      <a:r>
                        <a:rPr lang="en-US" sz="2000" dirty="0"/>
                        <a:t>50</a:t>
                      </a:r>
                    </a:p>
                  </a:txBody>
                  <a:tcPr/>
                </a:tc>
                <a:extLst>
                  <a:ext uri="{0D108BD9-81ED-4DB2-BD59-A6C34878D82A}">
                    <a16:rowId xmlns:a16="http://schemas.microsoft.com/office/drawing/2014/main" val="416022531"/>
                  </a:ext>
                </a:extLst>
              </a:tr>
            </a:tbl>
          </a:graphicData>
        </a:graphic>
      </p:graphicFrame>
    </p:spTree>
    <p:extLst>
      <p:ext uri="{BB962C8B-B14F-4D97-AF65-F5344CB8AC3E}">
        <p14:creationId xmlns:p14="http://schemas.microsoft.com/office/powerpoint/2010/main" val="4800754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t>Mad Libs</a:t>
            </a:r>
            <a:endParaRPr lang="en-US" b="1" dirty="0"/>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Apply basic Python knowledge about inputs/outputs and variables to create a game of M</a:t>
            </a:r>
            <a:r>
              <a:rPr lang="en-US"/>
              <a:t>adlibs</a:t>
            </a:r>
            <a:endParaRPr lang="en-US" dirty="0"/>
          </a:p>
          <a:p>
            <a:pPr marL="342900" indent="-342900">
              <a:buFont typeface="Arial" panose="020B0604020202020204" pitchFamily="34" charset="0"/>
              <a:buChar char="•"/>
            </a:pPr>
            <a:r>
              <a:rPr lang="en-US" dirty="0"/>
              <a:t>Practice good debugging skills</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942344"/>
          </a:xfrm>
        </p:spPr>
        <p:txBody>
          <a:bodyPr/>
          <a:lstStyle/>
          <a:p>
            <a:r>
              <a:rPr lang="en-US" sz="1600" b="1" dirty="0"/>
              <a:t>Day 1</a:t>
            </a:r>
          </a:p>
          <a:p>
            <a:r>
              <a:rPr lang="en-US" sz="1600" dirty="0"/>
              <a:t>Quiz Debrief</a:t>
            </a:r>
          </a:p>
          <a:p>
            <a:r>
              <a:rPr lang="en-US" sz="1600" dirty="0"/>
              <a:t>Project Overview</a:t>
            </a:r>
          </a:p>
          <a:p>
            <a:r>
              <a:rPr lang="en-US" sz="1600" dirty="0"/>
              <a:t>Project Work</a:t>
            </a:r>
          </a:p>
          <a:p>
            <a:r>
              <a:rPr lang="en-US" sz="1600" b="1" dirty="0"/>
              <a:t>Day 2</a:t>
            </a:r>
          </a:p>
          <a:p>
            <a:r>
              <a:rPr lang="en-US" sz="1600" dirty="0"/>
              <a:t>Project Work</a:t>
            </a:r>
          </a:p>
          <a:p>
            <a:r>
              <a:rPr lang="en-US" sz="1600" dirty="0"/>
              <a:t>Wrap Up - Student Demos</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Project 1 Mad Libs</a:t>
            </a:r>
          </a:p>
        </p:txBody>
      </p:sp>
      <p:sp>
        <p:nvSpPr>
          <p:cNvPr id="2" name="Text Placeholder 1">
            <a:extLst>
              <a:ext uri="{FF2B5EF4-FFF2-40B4-BE49-F238E27FC236}">
                <a16:creationId xmlns:a16="http://schemas.microsoft.com/office/drawing/2014/main" id="{A699B7D1-7972-402F-A852-F116A96E55D2}"/>
              </a:ext>
            </a:extLst>
          </p:cNvPr>
          <p:cNvSpPr>
            <a:spLocks noGrp="1"/>
          </p:cNvSpPr>
          <p:nvPr>
            <p:ph type="body" sz="quarter" idx="10"/>
          </p:nvPr>
        </p:nvSpPr>
        <p:spPr>
          <a:xfrm>
            <a:off x="586390" y="1434370"/>
            <a:ext cx="11018520" cy="3447098"/>
          </a:xfrm>
        </p:spPr>
        <p:txBody>
          <a:bodyPr/>
          <a:lstStyle/>
          <a:p>
            <a:r>
              <a:rPr lang="en-US" b="1" dirty="0"/>
              <a:t>Overview</a:t>
            </a:r>
          </a:p>
          <a:p>
            <a:pPr marL="457200" indent="-457200">
              <a:buFont typeface="Arial" panose="020B0604020202020204" pitchFamily="34" charset="0"/>
              <a:buChar char="•"/>
            </a:pPr>
            <a:r>
              <a:rPr lang="en-US" dirty="0"/>
              <a:t>Fun way to tell a story. </a:t>
            </a:r>
          </a:p>
          <a:p>
            <a:pPr marL="457200" indent="-457200">
              <a:buFont typeface="Arial" panose="020B0604020202020204" pitchFamily="34" charset="0"/>
              <a:buChar char="•"/>
            </a:pPr>
            <a:r>
              <a:rPr lang="en-US" dirty="0"/>
              <a:t>The story is pre-written except for a few missing words. </a:t>
            </a:r>
          </a:p>
          <a:p>
            <a:pPr marL="457200" indent="-457200">
              <a:buFont typeface="Arial" panose="020B0604020202020204" pitchFamily="34" charset="0"/>
              <a:buChar char="•"/>
            </a:pPr>
            <a:r>
              <a:rPr lang="en-US" dirty="0"/>
              <a:t>The story is hidden from the user. </a:t>
            </a:r>
          </a:p>
          <a:p>
            <a:pPr marL="457200" indent="-457200">
              <a:buFont typeface="Arial" panose="020B0604020202020204" pitchFamily="34" charset="0"/>
              <a:buChar char="•"/>
            </a:pPr>
            <a:r>
              <a:rPr lang="en-US" dirty="0"/>
              <a:t>The user is asked a series of questions in order to fill in the missing words before seeing the story. </a:t>
            </a:r>
          </a:p>
          <a:p>
            <a:pPr marL="457200" indent="-457200">
              <a:buFont typeface="Arial" panose="020B0604020202020204" pitchFamily="34" charset="0"/>
              <a:buChar char="•"/>
            </a:pPr>
            <a:r>
              <a:rPr lang="en-US" dirty="0"/>
              <a:t>Then the story is read off with the user's words mixed in!</a:t>
            </a:r>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2D28-976F-468B-8163-D93D1849C564}"/>
              </a:ext>
            </a:extLst>
          </p:cNvPr>
          <p:cNvSpPr>
            <a:spLocks noGrp="1"/>
          </p:cNvSpPr>
          <p:nvPr>
            <p:ph type="title"/>
          </p:nvPr>
        </p:nvSpPr>
        <p:spPr/>
        <p:txBody>
          <a:bodyPr/>
          <a:lstStyle/>
          <a:p>
            <a:r>
              <a:rPr lang="en-US"/>
              <a:t>Details – Game Behavior</a:t>
            </a:r>
            <a:endParaRPr lang="en-US" dirty="0"/>
          </a:p>
        </p:txBody>
      </p:sp>
      <p:sp>
        <p:nvSpPr>
          <p:cNvPr id="3" name="Text Placeholder 2">
            <a:extLst>
              <a:ext uri="{FF2B5EF4-FFF2-40B4-BE49-F238E27FC236}">
                <a16:creationId xmlns:a16="http://schemas.microsoft.com/office/drawing/2014/main" id="{02CE4B4E-7C3C-4674-AEE8-6DCF3EC16C91}"/>
              </a:ext>
            </a:extLst>
          </p:cNvPr>
          <p:cNvSpPr>
            <a:spLocks noGrp="1"/>
          </p:cNvSpPr>
          <p:nvPr>
            <p:ph type="body" sz="quarter" idx="10"/>
          </p:nvPr>
        </p:nvSpPr>
        <p:spPr>
          <a:xfrm>
            <a:off x="586390" y="1434370"/>
            <a:ext cx="11447566" cy="2733056"/>
          </a:xfrm>
        </p:spPr>
        <p:txBody>
          <a:bodyPr/>
          <a:lstStyle/>
          <a:p>
            <a:pPr marL="514350" indent="-514350">
              <a:buFont typeface="+mj-lt"/>
              <a:buAutoNum type="arabicPeriod"/>
            </a:pPr>
            <a:r>
              <a:rPr lang="en-US" sz="2400" dirty="0"/>
              <a:t>The program will print out the title of the Mad Libs story, as well as a short explanation of game play  </a:t>
            </a:r>
            <a:endParaRPr lang="en-US" sz="3200" dirty="0"/>
          </a:p>
          <a:p>
            <a:pPr marL="971550" lvl="2" indent="-514350">
              <a:buFont typeface="Wingdings" panose="05000000000000000000" pitchFamily="2" charset="2"/>
              <a:buChar char="Ø"/>
            </a:pPr>
            <a:r>
              <a:rPr lang="en-US" dirty="0"/>
              <a:t>A Day in NYC: a Mad Lib.  </a:t>
            </a:r>
          </a:p>
          <a:p>
            <a:pPr marL="971550" lvl="2" indent="-514350">
              <a:buFont typeface="Wingdings" panose="05000000000000000000" pitchFamily="2" charset="2"/>
              <a:buChar char="Ø"/>
            </a:pPr>
            <a:r>
              <a:rPr lang="en-US" dirty="0"/>
              <a:t>Welcome! You are about to play a fantastic word game.  </a:t>
            </a:r>
          </a:p>
          <a:p>
            <a:pPr marL="971550" lvl="2" indent="-514350">
              <a:buFont typeface="Wingdings" panose="05000000000000000000" pitchFamily="2" charset="2"/>
              <a:buChar char="Ø"/>
            </a:pPr>
            <a:r>
              <a:rPr lang="en-US" dirty="0"/>
              <a:t>I will ask you for nouns, verbs, adjectives, proper nouns and adverbs.  </a:t>
            </a:r>
          </a:p>
          <a:p>
            <a:pPr marL="971550" lvl="2" indent="-514350">
              <a:buFont typeface="Wingdings" panose="05000000000000000000" pitchFamily="2" charset="2"/>
              <a:buChar char="Ø"/>
            </a:pPr>
            <a:r>
              <a:rPr lang="en-US" dirty="0"/>
              <a:t>Using those words I will create an unexpected story for you!</a:t>
            </a:r>
          </a:p>
          <a:p>
            <a:r>
              <a:rPr lang="en-US" sz="2400" dirty="0"/>
              <a:t>2. The program should then prompt the user to enter in nouns, verbs, adjectives, proper nouns, and adverbs</a:t>
            </a:r>
          </a:p>
        </p:txBody>
      </p:sp>
    </p:spTree>
    <p:extLst>
      <p:ext uri="{BB962C8B-B14F-4D97-AF65-F5344CB8AC3E}">
        <p14:creationId xmlns:p14="http://schemas.microsoft.com/office/powerpoint/2010/main" val="34857468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7D5B6-E363-4C01-9A72-81865BAEE9B2}"/>
              </a:ext>
            </a:extLst>
          </p:cNvPr>
          <p:cNvSpPr>
            <a:spLocks noGrp="1"/>
          </p:cNvSpPr>
          <p:nvPr>
            <p:ph type="title"/>
          </p:nvPr>
        </p:nvSpPr>
        <p:spPr/>
        <p:txBody>
          <a:bodyPr/>
          <a:lstStyle/>
          <a:p>
            <a:r>
              <a:rPr lang="en-US" dirty="0"/>
              <a:t>Program Prompt</a:t>
            </a:r>
          </a:p>
        </p:txBody>
      </p:sp>
      <p:sp>
        <p:nvSpPr>
          <p:cNvPr id="3" name="Text Placeholder 2">
            <a:extLst>
              <a:ext uri="{FF2B5EF4-FFF2-40B4-BE49-F238E27FC236}">
                <a16:creationId xmlns:a16="http://schemas.microsoft.com/office/drawing/2014/main" id="{162E029B-74D3-47D4-BC11-333B15B3127E}"/>
              </a:ext>
            </a:extLst>
          </p:cNvPr>
          <p:cNvSpPr>
            <a:spLocks noGrp="1"/>
          </p:cNvSpPr>
          <p:nvPr>
            <p:ph type="body" sz="quarter" idx="10"/>
          </p:nvPr>
        </p:nvSpPr>
        <p:spPr>
          <a:xfrm>
            <a:off x="586740" y="1434370"/>
            <a:ext cx="11018520" cy="5096780"/>
          </a:xfrm>
        </p:spPr>
        <p:txBody>
          <a:bodyPr/>
          <a:lstStyle/>
          <a:p>
            <a:pPr marL="742950" lvl="2" indent="-285750">
              <a:buFont typeface="Wingdings" panose="05000000000000000000" pitchFamily="2" charset="2"/>
              <a:buChar char="Ø"/>
            </a:pPr>
            <a:r>
              <a:rPr lang="en-US" sz="1800" dirty="0"/>
              <a:t>Day in New York City: A Mad Lib</a:t>
            </a:r>
          </a:p>
          <a:p>
            <a:pPr marL="742950" lvl="2" indent="-285750">
              <a:buFont typeface="Wingdings" panose="05000000000000000000" pitchFamily="2" charset="2"/>
              <a:buChar char="Ø"/>
            </a:pPr>
            <a:r>
              <a:rPr lang="en-US" sz="1800" dirty="0"/>
              <a:t>Instructions. The program will prompt for a type of word to enter. After all words are entered the program will print a story</a:t>
            </a:r>
          </a:p>
          <a:p>
            <a:pPr marL="742950" lvl="2" indent="-285750">
              <a:buFont typeface="Wingdings" panose="05000000000000000000" pitchFamily="2" charset="2"/>
              <a:buChar char="Ø"/>
            </a:pPr>
            <a:r>
              <a:rPr lang="en-US" sz="1800" dirty="0"/>
              <a:t>Enter a proper noun: Ariana Grande</a:t>
            </a:r>
          </a:p>
          <a:p>
            <a:pPr marL="742950" lvl="2" indent="-285750">
              <a:buFont typeface="Wingdings" panose="05000000000000000000" pitchFamily="2" charset="2"/>
              <a:buChar char="Ø"/>
            </a:pPr>
            <a:r>
              <a:rPr lang="en-US" sz="1800" dirty="0"/>
              <a:t>Enter a place: The Standard</a:t>
            </a:r>
          </a:p>
          <a:p>
            <a:pPr marL="742950" lvl="2" indent="-285750">
              <a:buFont typeface="Wingdings" panose="05000000000000000000" pitchFamily="2" charset="2"/>
              <a:buChar char="Ø"/>
            </a:pPr>
            <a:r>
              <a:rPr lang="en-US" sz="1800" dirty="0"/>
              <a:t>Enter another place: Duane Reade</a:t>
            </a:r>
          </a:p>
          <a:p>
            <a:pPr marL="742950" lvl="2" indent="-285750">
              <a:buFont typeface="Wingdings" panose="05000000000000000000" pitchFamily="2" charset="2"/>
              <a:buChar char="Ø"/>
            </a:pPr>
            <a:r>
              <a:rPr lang="en-US" sz="1800" dirty="0"/>
              <a:t>Enter an adverb: quickly</a:t>
            </a:r>
          </a:p>
          <a:p>
            <a:pPr marL="742950" lvl="2" indent="-285750">
              <a:buFont typeface="Wingdings" panose="05000000000000000000" pitchFamily="2" charset="2"/>
              <a:buChar char="Ø"/>
            </a:pPr>
            <a:r>
              <a:rPr lang="en-US" sz="1800" dirty="0"/>
              <a:t>Enter a noun: donut</a:t>
            </a:r>
          </a:p>
          <a:p>
            <a:pPr marL="742950" lvl="2" indent="-285750">
              <a:buFont typeface="Wingdings" panose="05000000000000000000" pitchFamily="2" charset="2"/>
              <a:buChar char="Ø"/>
            </a:pPr>
            <a:r>
              <a:rPr lang="en-US" sz="1800" dirty="0"/>
              <a:t>Enter an adjective: slimy</a:t>
            </a:r>
          </a:p>
          <a:p>
            <a:pPr marL="742950" lvl="2" indent="-285750">
              <a:buFont typeface="Wingdings" panose="05000000000000000000" pitchFamily="2" charset="2"/>
              <a:buChar char="Ø"/>
            </a:pPr>
            <a:r>
              <a:rPr lang="en-US" sz="1800" dirty="0"/>
              <a:t>Enter an adverb: foolishly</a:t>
            </a:r>
          </a:p>
          <a:p>
            <a:pPr marL="742950" lvl="2" indent="-285750">
              <a:buFont typeface="Wingdings" panose="05000000000000000000" pitchFamily="2" charset="2"/>
              <a:buChar char="Ø"/>
            </a:pPr>
            <a:r>
              <a:rPr lang="en-US" sz="1800" dirty="0"/>
              <a:t>Enter a verb: prance</a:t>
            </a:r>
          </a:p>
          <a:p>
            <a:pPr marL="742950" lvl="2" indent="-285750">
              <a:buFont typeface="Wingdings" panose="05000000000000000000" pitchFamily="2" charset="2"/>
              <a:buChar char="Ø"/>
            </a:pPr>
            <a:r>
              <a:rPr lang="en-US" sz="1800" dirty="0"/>
              <a:t>Enter a place: Times Square</a:t>
            </a:r>
          </a:p>
          <a:p>
            <a:pPr marL="742950" lvl="2" indent="-285750">
              <a:buFont typeface="Wingdings" panose="05000000000000000000" pitchFamily="2" charset="2"/>
              <a:buChar char="Ø"/>
            </a:pPr>
            <a:r>
              <a:rPr lang="en-US" sz="1800" dirty="0"/>
              <a:t>Enter an adjective: beautiful</a:t>
            </a:r>
          </a:p>
          <a:p>
            <a:pPr marL="742950" lvl="2" indent="-285750">
              <a:buFont typeface="Wingdings" panose="05000000000000000000" pitchFamily="2" charset="2"/>
              <a:buChar char="Ø"/>
            </a:pPr>
            <a:r>
              <a:rPr lang="en-US" sz="1800" dirty="0"/>
              <a:t>It was a beautiful day in New York City. Our hero Ariana Grande was on a walk from the Standard Duane Reade. Ariana rather than quickly because he/she lived in New York for a few months. Suddenly, a slimy donut appeared out of nowhere!!!</a:t>
            </a:r>
          </a:p>
        </p:txBody>
      </p:sp>
    </p:spTree>
    <p:extLst>
      <p:ext uri="{BB962C8B-B14F-4D97-AF65-F5344CB8AC3E}">
        <p14:creationId xmlns:p14="http://schemas.microsoft.com/office/powerpoint/2010/main" val="16967158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572B-DDD3-4727-A75B-0212AA88C8AE}"/>
              </a:ext>
            </a:extLst>
          </p:cNvPr>
          <p:cNvSpPr>
            <a:spLocks noGrp="1"/>
          </p:cNvSpPr>
          <p:nvPr>
            <p:ph type="title"/>
          </p:nvPr>
        </p:nvSpPr>
        <p:spPr/>
        <p:txBody>
          <a:bodyPr/>
          <a:lstStyle/>
          <a:p>
            <a:r>
              <a:rPr lang="en-US" dirty="0"/>
              <a:t>Program Output</a:t>
            </a:r>
          </a:p>
        </p:txBody>
      </p:sp>
      <p:sp>
        <p:nvSpPr>
          <p:cNvPr id="3" name="Text Placeholder 2">
            <a:extLst>
              <a:ext uri="{FF2B5EF4-FFF2-40B4-BE49-F238E27FC236}">
                <a16:creationId xmlns:a16="http://schemas.microsoft.com/office/drawing/2014/main" id="{DA911580-8829-40B1-A11F-D8A05FA59B36}"/>
              </a:ext>
            </a:extLst>
          </p:cNvPr>
          <p:cNvSpPr>
            <a:spLocks noGrp="1"/>
          </p:cNvSpPr>
          <p:nvPr>
            <p:ph type="body" sz="quarter" idx="10"/>
          </p:nvPr>
        </p:nvSpPr>
        <p:spPr>
          <a:xfrm>
            <a:off x="586390" y="1434370"/>
            <a:ext cx="11018520" cy="1748171"/>
          </a:xfrm>
        </p:spPr>
        <p:txBody>
          <a:bodyPr/>
          <a:lstStyle/>
          <a:p>
            <a:pPr lvl="1"/>
            <a:r>
              <a:rPr lang="en-US" sz="1600" dirty="0">
                <a:latin typeface="Consolas" panose="020B0609020204030204" pitchFamily="49" charset="0"/>
              </a:rPr>
              <a:t>A Day in NYC: It was a beautiful day in New York City.  Our hero Ariana Grande was on a walk from the Standard to Duane Reade.  Ariana Grande was walking rather quickly because he/she had lived in New York for a few months.  Suddenly, a slimy donut appeared out of nowhere!!!  Ariana Grande decided to prance foolishly instead of dealing with the situation.  Thrown off from Duane Reade, Ariana Grande decides to go to Times Square instead.  What a beautiful day in New York.</a:t>
            </a:r>
            <a:endParaRPr lang="en-US" sz="1000" dirty="0">
              <a:latin typeface="Consolas" panose="020B0609020204030204" pitchFamily="49" charset="0"/>
            </a:endParaRPr>
          </a:p>
          <a:p>
            <a:endParaRPr lang="en-US" dirty="0"/>
          </a:p>
        </p:txBody>
      </p:sp>
    </p:spTree>
    <p:extLst>
      <p:ext uri="{BB962C8B-B14F-4D97-AF65-F5344CB8AC3E}">
        <p14:creationId xmlns:p14="http://schemas.microsoft.com/office/powerpoint/2010/main" val="28527611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4E98-84D1-40A2-9CEE-E4FD13F15809}"/>
              </a:ext>
            </a:extLst>
          </p:cNvPr>
          <p:cNvSpPr>
            <a:spLocks noGrp="1"/>
          </p:cNvSpPr>
          <p:nvPr>
            <p:ph type="title"/>
          </p:nvPr>
        </p:nvSpPr>
        <p:spPr/>
        <p:txBody>
          <a:bodyPr/>
          <a:lstStyle/>
          <a:p>
            <a:r>
              <a:rPr lang="en-US" dirty="0"/>
              <a:t>Program Plan – In your Notebook</a:t>
            </a:r>
          </a:p>
        </p:txBody>
      </p:sp>
      <p:sp>
        <p:nvSpPr>
          <p:cNvPr id="3" name="Text Placeholder 2">
            <a:extLst>
              <a:ext uri="{FF2B5EF4-FFF2-40B4-BE49-F238E27FC236}">
                <a16:creationId xmlns:a16="http://schemas.microsoft.com/office/drawing/2014/main" id="{4EDFF3D6-0EF5-4FE7-8638-A39BA9D7E4C5}"/>
              </a:ext>
            </a:extLst>
          </p:cNvPr>
          <p:cNvSpPr>
            <a:spLocks noGrp="1"/>
          </p:cNvSpPr>
          <p:nvPr>
            <p:ph type="body" sz="quarter" idx="10"/>
          </p:nvPr>
        </p:nvSpPr>
        <p:spPr>
          <a:xfrm>
            <a:off x="586390" y="1434370"/>
            <a:ext cx="11018520" cy="3016210"/>
          </a:xfrm>
        </p:spPr>
        <p:txBody>
          <a:bodyPr/>
          <a:lstStyle/>
          <a:p>
            <a:pPr marL="514350" indent="-514350">
              <a:buFont typeface="+mj-lt"/>
              <a:buAutoNum type="arabicPeriod"/>
            </a:pPr>
            <a:r>
              <a:rPr lang="en-US" dirty="0"/>
              <a:t>Create your story</a:t>
            </a:r>
          </a:p>
          <a:p>
            <a:pPr marL="514350" indent="-514350">
              <a:buFont typeface="+mj-lt"/>
              <a:buAutoNum type="arabicPeriod"/>
            </a:pPr>
            <a:r>
              <a:rPr lang="en-US" dirty="0"/>
              <a:t>Select the missing words</a:t>
            </a:r>
          </a:p>
          <a:p>
            <a:pPr marL="514350" indent="-514350">
              <a:buFont typeface="+mj-lt"/>
              <a:buAutoNum type="arabicPeriod"/>
            </a:pPr>
            <a:r>
              <a:rPr lang="en-US" dirty="0"/>
              <a:t>Determine each words part of speech</a:t>
            </a:r>
          </a:p>
          <a:p>
            <a:pPr marL="514350" indent="-514350">
              <a:buFont typeface="+mj-lt"/>
              <a:buAutoNum type="arabicPeriod"/>
            </a:pPr>
            <a:r>
              <a:rPr lang="en-US" dirty="0"/>
              <a:t>Create introduction</a:t>
            </a:r>
          </a:p>
          <a:p>
            <a:pPr marL="514350" indent="-514350">
              <a:buFont typeface="+mj-lt"/>
              <a:buAutoNum type="arabicPeriod"/>
            </a:pPr>
            <a:r>
              <a:rPr lang="en-US" dirty="0"/>
              <a:t>Create questions</a:t>
            </a:r>
          </a:p>
          <a:p>
            <a:pPr marL="514350" indent="-514350">
              <a:buFont typeface="+mj-lt"/>
              <a:buAutoNum type="arabicPeriod"/>
            </a:pPr>
            <a:r>
              <a:rPr lang="en-US" dirty="0"/>
              <a:t>Divide story into print statements</a:t>
            </a:r>
          </a:p>
        </p:txBody>
      </p:sp>
    </p:spTree>
    <p:extLst>
      <p:ext uri="{BB962C8B-B14F-4D97-AF65-F5344CB8AC3E}">
        <p14:creationId xmlns:p14="http://schemas.microsoft.com/office/powerpoint/2010/main" val="206828909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EE8F-6D59-4A4C-B255-00FB0C3C5AD5}"/>
              </a:ext>
            </a:extLst>
          </p:cNvPr>
          <p:cNvSpPr>
            <a:spLocks noGrp="1"/>
          </p:cNvSpPr>
          <p:nvPr>
            <p:ph type="title"/>
          </p:nvPr>
        </p:nvSpPr>
        <p:spPr/>
        <p:txBody>
          <a:bodyPr/>
          <a:lstStyle/>
          <a:p>
            <a:r>
              <a:rPr lang="en-US" dirty="0"/>
              <a:t>Must be included in the program</a:t>
            </a:r>
          </a:p>
        </p:txBody>
      </p:sp>
      <p:sp>
        <p:nvSpPr>
          <p:cNvPr id="3" name="Text Placeholder 2">
            <a:extLst>
              <a:ext uri="{FF2B5EF4-FFF2-40B4-BE49-F238E27FC236}">
                <a16:creationId xmlns:a16="http://schemas.microsoft.com/office/drawing/2014/main" id="{C641F91C-7C11-4E63-923F-56E469805EFE}"/>
              </a:ext>
            </a:extLst>
          </p:cNvPr>
          <p:cNvSpPr>
            <a:spLocks noGrp="1"/>
          </p:cNvSpPr>
          <p:nvPr>
            <p:ph type="body" sz="quarter" idx="10"/>
          </p:nvPr>
        </p:nvSpPr>
        <p:spPr>
          <a:xfrm>
            <a:off x="586390" y="1434370"/>
            <a:ext cx="11018520" cy="2412968"/>
          </a:xfrm>
        </p:spPr>
        <p:txBody>
          <a:bodyPr/>
          <a:lstStyle/>
          <a:p>
            <a:pPr marL="514350" indent="-514350">
              <a:buFont typeface="+mj-lt"/>
              <a:buAutoNum type="arabicPeriod"/>
            </a:pPr>
            <a:r>
              <a:rPr lang="en-US" dirty="0"/>
              <a:t>10 different words inputted</a:t>
            </a:r>
          </a:p>
          <a:p>
            <a:pPr marL="514350" indent="-514350">
              <a:buFont typeface="+mj-lt"/>
              <a:buAutoNum type="arabicPeriod"/>
            </a:pPr>
            <a:r>
              <a:rPr lang="en-US" dirty="0"/>
              <a:t>Variable names should correspond to the part of speech requested and part of the story they belong to (e.g. </a:t>
            </a:r>
            <a:r>
              <a:rPr lang="en-US" dirty="0">
                <a:latin typeface="Consolas" panose="020B0609020204030204" pitchFamily="49" charset="0"/>
              </a:rPr>
              <a:t>noun1</a:t>
            </a:r>
            <a:r>
              <a:rPr lang="en-US" dirty="0"/>
              <a:t>, </a:t>
            </a:r>
            <a:r>
              <a:rPr lang="en-US" dirty="0">
                <a:latin typeface="Consolas" panose="020B0609020204030204" pitchFamily="49" charset="0"/>
              </a:rPr>
              <a:t>verb2</a:t>
            </a:r>
            <a:r>
              <a:rPr lang="en-US" dirty="0"/>
              <a:t>, </a:t>
            </a:r>
            <a:r>
              <a:rPr lang="en-US" dirty="0" err="1"/>
              <a:t>etc</a:t>
            </a:r>
            <a:r>
              <a:rPr lang="en-US" dirty="0"/>
              <a:t>)</a:t>
            </a:r>
          </a:p>
          <a:p>
            <a:pPr marL="514350" indent="-514350">
              <a:buFont typeface="+mj-lt"/>
              <a:buAutoNum type="arabicPeriod"/>
            </a:pPr>
            <a:r>
              <a:rPr lang="en-US" dirty="0"/>
              <a:t>You may only use 3 print statements to tell your story</a:t>
            </a:r>
          </a:p>
          <a:p>
            <a:endParaRPr lang="en-US" dirty="0"/>
          </a:p>
        </p:txBody>
      </p:sp>
    </p:spTree>
    <p:extLst>
      <p:ext uri="{BB962C8B-B14F-4D97-AF65-F5344CB8AC3E}">
        <p14:creationId xmlns:p14="http://schemas.microsoft.com/office/powerpoint/2010/main" val="128178748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905292-8CFB-485A-B450-B7D272AA957B}">
  <ds:schemaRefs>
    <ds:schemaRef ds:uri="http://schemas.microsoft.com/sharepoint/v3/contenttype/forms"/>
  </ds:schemaRefs>
</ds:datastoreItem>
</file>

<file path=customXml/itemProps2.xml><?xml version="1.0" encoding="utf-8"?>
<ds:datastoreItem xmlns:ds="http://schemas.openxmlformats.org/officeDocument/2006/customXml" ds:itemID="{F57F218B-D97A-4D35-9529-B1271676EA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79D57F-8534-414F-B234-1DC99A7DC09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808</Words>
  <Application>Microsoft Office PowerPoint</Application>
  <PresentationFormat>Widescreen</PresentationFormat>
  <Paragraphs>108</Paragraphs>
  <Slides>10</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Consolas</vt:lpstr>
      <vt:lpstr>Segoe UI</vt:lpstr>
      <vt:lpstr>Segoe UI Semibold</vt:lpstr>
      <vt:lpstr>Wingdings</vt:lpstr>
      <vt:lpstr>Microsoft Philanthropies TEALS</vt:lpstr>
      <vt:lpstr>Black Template</vt:lpstr>
      <vt:lpstr>Lesson 1.06: Mad Libs</vt:lpstr>
      <vt:lpstr>Mad Libs</vt:lpstr>
      <vt:lpstr>Plan</vt:lpstr>
      <vt:lpstr>Project 1 Mad Libs</vt:lpstr>
      <vt:lpstr>Details – Game Behavior</vt:lpstr>
      <vt:lpstr>Program Prompt</vt:lpstr>
      <vt:lpstr>Program Output</vt:lpstr>
      <vt:lpstr>Program Plan – In your Notebook</vt:lpstr>
      <vt:lpstr>Must be included in the program</vt:lpstr>
      <vt:lpstr>Scheme/Rubric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2019-12-12T15:59:42Z</dcterms:created>
  <dcterms:modified xsi:type="dcterms:W3CDTF">2020-05-15T20:00:44Z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F990EA95-39AB-4B36-8886-6DAB1120DF4B</vt:lpwstr>
  </property>
  <property fmtid="{D5CDD505-2E9C-101B-9397-08002B2CF9AE}" pid="4" name="ArticulatePath">
    <vt:lpwstr>Intro Python 1.06 TEALS</vt:lpwstr>
  </property>
</Properties>
</file>