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7"/>
  </p:notesMasterIdLst>
  <p:sldIdLst>
    <p:sldId id="1661" r:id="rId6"/>
    <p:sldId id="256" r:id="rId7"/>
    <p:sldId id="258" r:id="rId8"/>
    <p:sldId id="259" r:id="rId9"/>
    <p:sldId id="1686" r:id="rId10"/>
    <p:sldId id="1690" r:id="rId11"/>
    <p:sldId id="1691" r:id="rId12"/>
    <p:sldId id="1693" r:id="rId13"/>
    <p:sldId id="1683" r:id="rId14"/>
    <p:sldId id="1692" r:id="rId15"/>
    <p:sldId id="1678" r:id="rId16"/>
  </p:sldIdLst>
  <p:sldSz cx="12192000" cy="6858000"/>
  <p:notesSz cx="6858000" cy="9144000"/>
  <p:custDataLst>
    <p:tags r:id="rId18"/>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0000FF"/>
    <a:srgbClr val="008575"/>
    <a:srgbClr val="CC0099"/>
    <a:srgbClr val="274B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64FCED-2BCD-4FE1-B093-FEE4C502D9CF}" v="6" dt="2020-01-15T22:47:34.6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45" autoAdjust="0"/>
  </p:normalViewPr>
  <p:slideViewPr>
    <p:cSldViewPr snapToGrid="0">
      <p:cViewPr varScale="1">
        <p:scale>
          <a:sx n="88" d="100"/>
          <a:sy n="88" d="100"/>
        </p:scale>
        <p:origin x="14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7/13/2020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7/13/2020 4:55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1900704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1838061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437956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014597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511798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34384168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7/13/2020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7/13/2020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2.06: Game Loop</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Bonus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sz="2400" dirty="0"/>
              <a:t>Create a variable-size board. So instead of a classic 3 X 3 board, create a way for the user to specify the size of the board they want to play with</a:t>
            </a:r>
            <a:endParaRPr lang="en-US" sz="24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EC4E95DB-A5A2-4C44-B435-3DCF12275648}"/>
              </a:ext>
            </a:extLst>
          </p:cNvPr>
          <p:cNvSpPr txBox="1"/>
          <p:nvPr/>
        </p:nvSpPr>
        <p:spPr>
          <a:xfrm flipH="1">
            <a:off x="5006170" y="2879162"/>
            <a:ext cx="1665514" cy="1538883"/>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  1  |  2  |  3  </a:t>
            </a:r>
          </a:p>
          <a:p>
            <a:pPr algn="l"/>
            <a:r>
              <a:rPr lang="en-US" sz="2000" dirty="0">
                <a:gradFill>
                  <a:gsLst>
                    <a:gs pos="2917">
                      <a:schemeClr val="tx1"/>
                    </a:gs>
                    <a:gs pos="30000">
                      <a:schemeClr val="tx1"/>
                    </a:gs>
                  </a:gsLst>
                  <a:lin ang="5400000" scaled="0"/>
                </a:gradFill>
              </a:rPr>
              <a:t>--------------</a:t>
            </a:r>
          </a:p>
          <a:p>
            <a:pPr algn="l"/>
            <a:r>
              <a:rPr lang="en-US" sz="2000" dirty="0">
                <a:gradFill>
                  <a:gsLst>
                    <a:gs pos="2917">
                      <a:schemeClr val="tx1"/>
                    </a:gs>
                    <a:gs pos="30000">
                      <a:schemeClr val="tx1"/>
                    </a:gs>
                  </a:gsLst>
                  <a:lin ang="5400000" scaled="0"/>
                </a:gradFill>
              </a:rPr>
              <a:t>  4  |  5  |  6  </a:t>
            </a:r>
          </a:p>
          <a:p>
            <a:pPr algn="l"/>
            <a:r>
              <a:rPr lang="en-US" sz="2000" dirty="0">
                <a:gradFill>
                  <a:gsLst>
                    <a:gs pos="2917">
                      <a:schemeClr val="tx1"/>
                    </a:gs>
                    <a:gs pos="30000">
                      <a:schemeClr val="tx1"/>
                    </a:gs>
                  </a:gsLst>
                  <a:lin ang="5400000" scaled="0"/>
                </a:gradFill>
              </a:rPr>
              <a:t>---------------</a:t>
            </a:r>
          </a:p>
          <a:p>
            <a:pPr algn="l"/>
            <a:r>
              <a:rPr lang="en-US" sz="2000" dirty="0">
                <a:gradFill>
                  <a:gsLst>
                    <a:gs pos="2917">
                      <a:schemeClr val="tx1"/>
                    </a:gs>
                    <a:gs pos="30000">
                      <a:schemeClr val="tx1"/>
                    </a:gs>
                  </a:gsLst>
                  <a:lin ang="5400000" scaled="0"/>
                </a:gradFill>
              </a:rPr>
              <a:t>  7  |  8  |  9</a:t>
            </a:r>
          </a:p>
        </p:txBody>
      </p:sp>
    </p:spTree>
    <p:custDataLst>
      <p:tags r:id="rId1"/>
    </p:custDataLst>
    <p:extLst>
      <p:ext uri="{BB962C8B-B14F-4D97-AF65-F5344CB8AC3E}">
        <p14:creationId xmlns:p14="http://schemas.microsoft.com/office/powerpoint/2010/main" val="281623838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r>
              <a:rPr lang="en-US" dirty="0"/>
              <a:t>In your notebook, write down two things you learned today.</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Game Loop</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1465016"/>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While loop</a:t>
            </a:r>
            <a:endParaRPr lang="en-US" dirty="0"/>
          </a:p>
          <a:p>
            <a:pPr marL="342900" indent="-342900">
              <a:buFont typeface="Arial" panose="020B0604020202020204" pitchFamily="34" charset="0"/>
              <a:buChar char="•"/>
            </a:pPr>
            <a:r>
              <a:rPr lang="en-US" dirty="0"/>
              <a:t>Use a while loop to simulate game play</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757678"/>
          </a:xfrm>
        </p:spPr>
        <p:txBody>
          <a:bodyPr/>
          <a:lstStyle/>
          <a:p>
            <a:r>
              <a:rPr lang="en-US" dirty="0"/>
              <a:t>Do Now</a:t>
            </a:r>
          </a:p>
          <a:p>
            <a:r>
              <a:rPr lang="en-US" dirty="0"/>
              <a:t>Lesson</a:t>
            </a:r>
          </a:p>
          <a:p>
            <a:r>
              <a:rPr lang="en-US" dirty="0"/>
              <a:t>Lab</a:t>
            </a:r>
          </a:p>
          <a:p>
            <a:r>
              <a:rPr lang="en-US" dirty="0"/>
              <a:t>Debrief </a:t>
            </a:r>
          </a:p>
          <a:p>
            <a:endParaRPr lang="en-US" dirty="0"/>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2.06 – example 1</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5010602"/>
          </a:xfrm>
        </p:spPr>
        <p:txBody>
          <a:bodyPr/>
          <a:lstStyle/>
          <a:p>
            <a:r>
              <a:rPr lang="en-US" sz="2000" dirty="0"/>
              <a:t>Write down in your notebook</a:t>
            </a:r>
          </a:p>
          <a:p>
            <a:pPr lvl="1"/>
            <a:r>
              <a:rPr lang="en-US" sz="1400" dirty="0"/>
              <a:t>How would you print out something 10 times? What about 100? What about 1,000?</a:t>
            </a:r>
          </a:p>
          <a:p>
            <a:pPr lvl="1"/>
            <a:r>
              <a:rPr lang="en-US" sz="1400" dirty="0"/>
              <a:t>Can you remember some from Snap! That might allow that?</a:t>
            </a:r>
            <a:endParaRPr lang="en-US" dirty="0"/>
          </a:p>
          <a:p>
            <a:endParaRPr lang="en-US" sz="2000" dirty="0"/>
          </a:p>
          <a:p>
            <a:r>
              <a:rPr lang="en-US" sz="2000" dirty="0"/>
              <a:t>In the console, create a schedule program. Call is </a:t>
            </a:r>
            <a:r>
              <a:rPr lang="en-US" sz="2000" dirty="0" err="1">
                <a:latin typeface="Consolas" panose="020B0609020204030204" pitchFamily="49" charset="0"/>
              </a:rPr>
              <a:t>while_Loops</a:t>
            </a:r>
            <a:r>
              <a:rPr lang="en-US" sz="2000" dirty="0">
                <a:latin typeface="Consolas" panose="020B0609020204030204" pitchFamily="49" charset="0"/>
              </a:rPr>
              <a:t> </a:t>
            </a:r>
            <a:r>
              <a:rPr lang="en-US" sz="2000" dirty="0"/>
              <a:t>2.06 </a:t>
            </a:r>
          </a:p>
          <a:p>
            <a:pPr marL="974725" indent="-342900">
              <a:spcBef>
                <a:spcPts val="0"/>
              </a:spcBef>
              <a:buClr>
                <a:srgbClr val="C57A15"/>
              </a:buClr>
              <a:buFont typeface="Consolas" panose="020B0609020204030204" pitchFamily="49" charset="0"/>
              <a:buChar char="&gt;"/>
            </a:pPr>
            <a:endPar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while True</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0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000" b="1" dirty="0">
              <a:latin typeface="Consolas" panose="020B0609020204030204" pitchFamily="49" charset="0"/>
              <a:ea typeface="Calibri" panose="020F0502020204030204" pitchFamily="34" charset="0"/>
              <a:cs typeface="Times New Roman" panose="02020603050405020304" pitchFamily="18" charset="0"/>
            </a:endParaRPr>
          </a:p>
          <a:p>
            <a:pPr marL="336550" indent="-336550">
              <a:spcBef>
                <a:spcPts val="0"/>
              </a:spcBef>
              <a:buClr>
                <a:srgbClr val="C57A15"/>
              </a:buClr>
              <a:buNone/>
            </a:pPr>
            <a:r>
              <a:rPr lang="en-US" sz="2000" b="1" dirty="0">
                <a:ea typeface="Calibri" panose="020F0502020204030204" pitchFamily="34" charset="0"/>
                <a:cs typeface="Times New Roman" panose="02020603050405020304" pitchFamily="18" charset="0"/>
              </a:rPr>
              <a:t>In your notebook, answer the following</a:t>
            </a:r>
          </a:p>
          <a:p>
            <a:pPr marL="336550" indent="-336550"/>
            <a:r>
              <a:rPr lang="en-US" sz="2000" dirty="0"/>
              <a:t>What happens when you run this code?</a:t>
            </a:r>
          </a:p>
          <a:p>
            <a:pPr marL="336550" indent="-336550"/>
            <a:r>
              <a:rPr lang="en-US" sz="2000" dirty="0"/>
              <a:t>Try using other Boolean expressions instead of </a:t>
            </a:r>
            <a:r>
              <a:rPr lang="en-US" sz="2000" dirty="0">
                <a:solidFill>
                  <a:srgbClr val="0000FF"/>
                </a:solidFill>
              </a:rPr>
              <a:t>True</a:t>
            </a:r>
          </a:p>
          <a:p>
            <a:pPr marL="336550" indent="-336550"/>
            <a:r>
              <a:rPr lang="en-US" sz="2000" dirty="0"/>
              <a:t>How would you print out something 10 times? 100? 1000?</a:t>
            </a:r>
          </a:p>
          <a:p>
            <a:pPr marL="336550" indent="-336550"/>
            <a:r>
              <a:rPr lang="en-US" sz="2000" dirty="0"/>
              <a:t>Hint: We did this in Snap!</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2.06 – example 2</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4284250"/>
          </a:xfrm>
        </p:spPr>
        <p:txBody>
          <a:bodyPr/>
          <a:lstStyle/>
          <a:p>
            <a:r>
              <a:rPr lang="en-US" sz="2400" dirty="0"/>
              <a:t>Write down in your notebook ONE thing you learned yesterday class?</a:t>
            </a:r>
          </a:p>
          <a:p>
            <a:r>
              <a:rPr lang="en-US" sz="2400" dirty="0"/>
              <a:t>In the console, create a schedule program. Call is Lists 2.05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loopCounter</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0</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while</a:t>
            </a:r>
            <a:r>
              <a:rPr lang="en-US" sz="2400" dirty="0">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latin typeface="Consolas" panose="020B0609020204030204" pitchFamily="49" charset="0"/>
                <a:ea typeface="Times New Roman" panose="02020603050405020304" pitchFamily="18" charset="0"/>
                <a:cs typeface="Times New Roman" panose="02020603050405020304" pitchFamily="18" charset="0"/>
              </a:rPr>
              <a:t>loopCounter</a:t>
            </a:r>
            <a:r>
              <a:rPr lang="en-US" sz="2400" dirty="0">
                <a:latin typeface="Consolas" panose="020B0609020204030204" pitchFamily="49" charset="0"/>
                <a:ea typeface="Times New Roman" panose="02020603050405020304" pitchFamily="18" charset="0"/>
                <a:cs typeface="Times New Roman" panose="02020603050405020304" pitchFamily="18" charset="0"/>
              </a:rPr>
              <a:t> &lt;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10</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‘Hello World’</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buClr>
                <a:srgbClr val="C57A15"/>
              </a:buClr>
              <a:buNone/>
            </a:pPr>
            <a:r>
              <a:rPr lang="en-US" sz="2400" b="1" dirty="0">
                <a:ea typeface="Calibri" panose="020F0502020204030204" pitchFamily="34" charset="0"/>
                <a:cs typeface="Times New Roman" panose="02020603050405020304" pitchFamily="18" charset="0"/>
              </a:rPr>
              <a:t>In your notebook, answer the following</a:t>
            </a:r>
          </a:p>
          <a:p>
            <a:pPr marL="0" indent="0"/>
            <a:r>
              <a:rPr lang="en-US" sz="2400" dirty="0"/>
              <a:t>How many times will it print out?</a:t>
            </a:r>
          </a:p>
          <a:p>
            <a:pPr marL="0" indent="0"/>
            <a:r>
              <a:rPr lang="en-US" sz="2400" dirty="0"/>
              <a:t>What is the output? </a:t>
            </a:r>
          </a:p>
        </p:txBody>
      </p:sp>
    </p:spTree>
    <p:custDataLst>
      <p:tags r:id="rId1"/>
    </p:custDataLst>
    <p:extLst>
      <p:ext uri="{BB962C8B-B14F-4D97-AF65-F5344CB8AC3E}">
        <p14:creationId xmlns:p14="http://schemas.microsoft.com/office/powerpoint/2010/main" val="427665924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2.06 – example 3</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4653582"/>
          </a:xfrm>
        </p:spPr>
        <p:txBody>
          <a:bodyPr/>
          <a:lstStyle/>
          <a:p>
            <a:r>
              <a:rPr lang="en-US" sz="2400" dirty="0">
                <a:latin typeface="+mj-lt"/>
              </a:rPr>
              <a:t>Write down in your notebook ONE thing you learned yesterday class?</a:t>
            </a:r>
          </a:p>
          <a:p>
            <a:r>
              <a:rPr lang="en-US" sz="2400" dirty="0">
                <a:latin typeface="+mj-lt"/>
              </a:rPr>
              <a:t>In the console, create a schedule program. Call is Lists 2.05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loopCounter</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0</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while</a:t>
            </a:r>
            <a:r>
              <a:rPr lang="en-US" sz="2400" dirty="0">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latin typeface="Consolas" panose="020B0609020204030204" pitchFamily="49" charset="0"/>
                <a:ea typeface="Times New Roman" panose="02020603050405020304" pitchFamily="18" charset="0"/>
                <a:cs typeface="Times New Roman" panose="02020603050405020304" pitchFamily="18" charset="0"/>
              </a:rPr>
              <a:t>loopCounter</a:t>
            </a:r>
            <a:r>
              <a:rPr lang="en-US" sz="2400" dirty="0">
                <a:latin typeface="Consolas" panose="020B0609020204030204" pitchFamily="49" charset="0"/>
                <a:ea typeface="Times New Roman" panose="02020603050405020304" pitchFamily="18" charset="0"/>
                <a:cs typeface="Times New Roman" panose="02020603050405020304" pitchFamily="18" charset="0"/>
              </a:rPr>
              <a:t> &lt;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10</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latin typeface="Consolas" panose="020B0609020204030204" pitchFamily="49" charset="0"/>
                <a:ea typeface="Times New Roman" panose="02020603050405020304" pitchFamily="18" charset="0"/>
                <a:cs typeface="Times New Roman" panose="02020603050405020304" pitchFamily="18" charset="0"/>
              </a:rPr>
              <a:t>loopCounter</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err="1">
                <a:latin typeface="Consolas" panose="020B0609020204030204" pitchFamily="49" charset="0"/>
                <a:ea typeface="Times New Roman" panose="02020603050405020304" pitchFamily="18" charset="0"/>
                <a:cs typeface="Times New Roman" panose="02020603050405020304" pitchFamily="18" charset="0"/>
              </a:rPr>
              <a:t>loopCounter</a:t>
            </a:r>
            <a:r>
              <a:rPr lang="en-US" sz="2400" dirty="0">
                <a:latin typeface="Consolas" panose="020B0609020204030204" pitchFamily="49" charset="0"/>
                <a:ea typeface="Times New Roman" panose="02020603050405020304" pitchFamily="18" charset="0"/>
                <a:cs typeface="Times New Roman" panose="02020603050405020304" pitchFamily="18" charset="0"/>
              </a:rPr>
              <a:t> + 1</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‘Hello World’</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buClr>
                <a:srgbClr val="C57A15"/>
              </a:buClr>
              <a:buNone/>
            </a:pPr>
            <a:r>
              <a:rPr lang="en-US" sz="2400" b="1" dirty="0">
                <a:ea typeface="Calibri" panose="020F0502020204030204" pitchFamily="34" charset="0"/>
                <a:cs typeface="Times New Roman" panose="02020603050405020304" pitchFamily="18" charset="0"/>
              </a:rPr>
              <a:t>In your notebook, answer the following</a:t>
            </a:r>
          </a:p>
          <a:p>
            <a:pPr marL="0" indent="0"/>
            <a:r>
              <a:rPr lang="en-US" sz="2400" dirty="0"/>
              <a:t>How many times will it print out?</a:t>
            </a:r>
          </a:p>
          <a:p>
            <a:pPr marL="0" indent="0"/>
            <a:r>
              <a:rPr lang="en-US" sz="2400" dirty="0"/>
              <a:t>What is the output? </a:t>
            </a:r>
          </a:p>
        </p:txBody>
      </p:sp>
    </p:spTree>
    <p:custDataLst>
      <p:tags r:id="rId1"/>
    </p:custDataLst>
    <p:extLst>
      <p:ext uri="{BB962C8B-B14F-4D97-AF65-F5344CB8AC3E}">
        <p14:creationId xmlns:p14="http://schemas.microsoft.com/office/powerpoint/2010/main" val="282948665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2.06 – example 4</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5022914"/>
          </a:xfrm>
        </p:spPr>
        <p:txBody>
          <a:bodyPr/>
          <a:lstStyle/>
          <a:p>
            <a:r>
              <a:rPr lang="en-US" sz="2400" dirty="0"/>
              <a:t>Write down in your notebook ONE thing you learned yesterday class?</a:t>
            </a:r>
          </a:p>
          <a:p>
            <a:r>
              <a:rPr lang="en-US" sz="2400" dirty="0"/>
              <a:t>In the console, create a schedule program. Call is Lists 2.05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a:latin typeface="Consolas" panose="020B0609020204030204" pitchFamily="49" charset="0"/>
                <a:ea typeface="Times New Roman" panose="02020603050405020304" pitchFamily="18" charset="0"/>
                <a:cs typeface="Times New Roman" panose="02020603050405020304" pitchFamily="18" charset="0"/>
              </a:rPr>
              <a:t>play = </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input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‘Would you like to quit? y or n ’</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while</a:t>
            </a:r>
            <a:r>
              <a:rPr lang="en-US" sz="2400" dirty="0">
                <a:latin typeface="Consolas" panose="020B0609020204030204" pitchFamily="49" charset="0"/>
                <a:ea typeface="Times New Roman" panose="02020603050405020304" pitchFamily="18" charset="0"/>
                <a:cs typeface="Times New Roman" panose="02020603050405020304" pitchFamily="18" charset="0"/>
              </a:rPr>
              <a:t> play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‘y’</a:t>
            </a:r>
            <a:r>
              <a:rPr lang="en-US" sz="2400" dirty="0">
                <a:latin typeface="Consolas" panose="020B0609020204030204" pitchFamily="49" charset="0"/>
                <a:ea typeface="Times New Roman" panose="02020603050405020304" pitchFamily="18" charset="0"/>
                <a:cs typeface="Times New Roman" panose="02020603050405020304" pitchFamily="18" charset="0"/>
              </a:rPr>
              <a:t>:  </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‘Hello World’</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latin typeface="Consolas" panose="020B0609020204030204" pitchFamily="49" charset="0"/>
                <a:ea typeface="Times New Roman" panose="02020603050405020304" pitchFamily="18" charset="0"/>
                <a:cs typeface="Times New Roman" panose="02020603050405020304" pitchFamily="18" charset="0"/>
              </a:rPr>
              <a:t>     play = </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input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‘Would you like to quit? y or n ’</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buClr>
                <a:srgbClr val="C57A15"/>
              </a:buClr>
              <a:buNone/>
            </a:pPr>
            <a:r>
              <a:rPr lang="en-US" sz="2400" b="1" dirty="0">
                <a:ea typeface="Calibri" panose="020F0502020204030204" pitchFamily="34" charset="0"/>
                <a:cs typeface="Times New Roman" panose="02020603050405020304" pitchFamily="18" charset="0"/>
              </a:rPr>
              <a:t>In your notebook, answer the following</a:t>
            </a:r>
          </a:p>
          <a:p>
            <a:pPr marL="0" indent="0"/>
            <a:r>
              <a:rPr lang="en-US" sz="2400" dirty="0"/>
              <a:t>How many times will it print out?</a:t>
            </a:r>
          </a:p>
          <a:p>
            <a:pPr marL="0" indent="0"/>
            <a:r>
              <a:rPr lang="en-US" sz="2400" dirty="0"/>
              <a:t>What is the output? </a:t>
            </a:r>
          </a:p>
        </p:txBody>
      </p:sp>
    </p:spTree>
    <p:custDataLst>
      <p:tags r:id="rId1"/>
    </p:custDataLst>
    <p:extLst>
      <p:ext uri="{BB962C8B-B14F-4D97-AF65-F5344CB8AC3E}">
        <p14:creationId xmlns:p14="http://schemas.microsoft.com/office/powerpoint/2010/main" val="130295227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Lesson 2.06</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1255728"/>
          </a:xfrm>
        </p:spPr>
        <p:txBody>
          <a:bodyPr/>
          <a:lstStyle/>
          <a:p>
            <a:r>
              <a:rPr lang="en-US" sz="2400" dirty="0"/>
              <a:t>What while loops did you create?</a:t>
            </a:r>
          </a:p>
          <a:p>
            <a:r>
              <a:rPr lang="en-US" sz="2400" dirty="0"/>
              <a:t>How might while loops be useful?</a:t>
            </a:r>
          </a:p>
          <a:p>
            <a:r>
              <a:rPr lang="en-US" sz="2400" dirty="0"/>
              <a:t>How could you rewrite the code below to also check for a winner in tic tac toe?</a:t>
            </a:r>
          </a:p>
        </p:txBody>
      </p:sp>
      <p:sp>
        <p:nvSpPr>
          <p:cNvPr id="2" name="Rectangle 1">
            <a:extLst>
              <a:ext uri="{FF2B5EF4-FFF2-40B4-BE49-F238E27FC236}">
                <a16:creationId xmlns:a16="http://schemas.microsoft.com/office/drawing/2014/main" id="{F10439AA-8DB0-4B07-B5CD-FB368A6CC284}"/>
              </a:ext>
            </a:extLst>
          </p:cNvPr>
          <p:cNvSpPr/>
          <p:nvPr/>
        </p:nvSpPr>
        <p:spPr>
          <a:xfrm>
            <a:off x="187211" y="3526196"/>
            <a:ext cx="10366830" cy="2062103"/>
          </a:xfrm>
          <a:prstGeom prst="rect">
            <a:avLst/>
          </a:prstGeom>
        </p:spPr>
        <p:txBody>
          <a:bodyPr wrap="square">
            <a:spAutoFit/>
          </a:bodyPr>
          <a:lstStyle/>
          <a:p>
            <a:pPr marL="1089025" indent="-457200">
              <a:spcBef>
                <a:spcPts val="0"/>
              </a:spcBef>
              <a:buClr>
                <a:srgbClr val="C57A15"/>
              </a:buClr>
              <a:buFont typeface="+mj-lt"/>
              <a:buAutoNum type="arabicPeriod"/>
            </a:pPr>
            <a:r>
              <a:rPr lang="en-US" sz="3200" dirty="0">
                <a:latin typeface="Consolas" panose="020B0609020204030204" pitchFamily="49" charset="0"/>
                <a:ea typeface="Times New Roman" panose="02020603050405020304" pitchFamily="18" charset="0"/>
                <a:cs typeface="Times New Roman" panose="02020603050405020304" pitchFamily="18" charset="0"/>
              </a:rPr>
              <a:t>turn = </a:t>
            </a:r>
            <a:r>
              <a:rPr lang="en-US" sz="3200" dirty="0">
                <a:solidFill>
                  <a:srgbClr val="30E5D0"/>
                </a:solidFill>
                <a:latin typeface="Consolas" panose="020B0609020204030204" pitchFamily="49" charset="0"/>
                <a:ea typeface="Times New Roman" panose="02020603050405020304" pitchFamily="18" charset="0"/>
                <a:cs typeface="Times New Roman" panose="02020603050405020304" pitchFamily="18" charset="0"/>
              </a:rPr>
              <a:t>0</a:t>
            </a:r>
          </a:p>
          <a:p>
            <a:pPr marL="1089025" indent="-457200">
              <a:spcBef>
                <a:spcPts val="0"/>
              </a:spcBef>
              <a:buClr>
                <a:srgbClr val="C57A15"/>
              </a:buClr>
              <a:buFont typeface="+mj-lt"/>
              <a:buAutoNum type="arabicPeriod"/>
            </a:pPr>
            <a:r>
              <a:rPr lang="en-US" sz="32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while</a:t>
            </a:r>
            <a:r>
              <a:rPr lang="en-US" sz="3200" dirty="0">
                <a:latin typeface="Consolas" panose="020B0609020204030204" pitchFamily="49" charset="0"/>
                <a:ea typeface="Times New Roman" panose="02020603050405020304" pitchFamily="18" charset="0"/>
                <a:cs typeface="Times New Roman" panose="02020603050405020304" pitchFamily="18" charset="0"/>
              </a:rPr>
              <a:t> turn &lt; </a:t>
            </a:r>
            <a:r>
              <a:rPr lang="en-US" sz="3200" dirty="0">
                <a:solidFill>
                  <a:srgbClr val="30E5D0"/>
                </a:solidFill>
                <a:latin typeface="Consolas" panose="020B0609020204030204" pitchFamily="49" charset="0"/>
                <a:ea typeface="Times New Roman" panose="02020603050405020304" pitchFamily="18" charset="0"/>
                <a:cs typeface="Times New Roman" panose="02020603050405020304" pitchFamily="18" charset="0"/>
              </a:rPr>
              <a:t>9</a:t>
            </a:r>
            <a:r>
              <a:rPr lang="en-US" sz="3200" dirty="0">
                <a:latin typeface="Consolas" panose="020B0609020204030204" pitchFamily="49" charset="0"/>
                <a:ea typeface="Times New Roman" panose="02020603050405020304" pitchFamily="18" charset="0"/>
                <a:cs typeface="Times New Roman" panose="02020603050405020304" pitchFamily="18" charset="0"/>
              </a:rPr>
              <a:t>:  </a:t>
            </a:r>
          </a:p>
          <a:p>
            <a:pPr marL="1089025" indent="-457200">
              <a:spcBef>
                <a:spcPts val="0"/>
              </a:spcBef>
              <a:buClr>
                <a:srgbClr val="C57A15"/>
              </a:buClr>
              <a:buFont typeface="+mj-lt"/>
              <a:buAutoNum type="arabicPeriod"/>
            </a:pPr>
            <a:r>
              <a:rPr lang="en-US" sz="32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print</a:t>
            </a:r>
            <a:r>
              <a:rPr lang="en-US" sz="3200" dirty="0">
                <a:latin typeface="Consolas" panose="020B0609020204030204" pitchFamily="49" charset="0"/>
                <a:ea typeface="Times New Roman" panose="02020603050405020304" pitchFamily="18" charset="0"/>
                <a:cs typeface="Times New Roman" panose="02020603050405020304" pitchFamily="18" charset="0"/>
              </a:rPr>
              <a:t>(</a:t>
            </a:r>
            <a:r>
              <a:rPr lang="en-US" sz="3200" dirty="0" err="1">
                <a:latin typeface="Consolas" panose="020B0609020204030204" pitchFamily="49" charset="0"/>
                <a:ea typeface="Times New Roman" panose="02020603050405020304" pitchFamily="18" charset="0"/>
                <a:cs typeface="Times New Roman" panose="02020603050405020304" pitchFamily="18" charset="0"/>
              </a:rPr>
              <a:t>ticTacToeBoard</a:t>
            </a:r>
            <a:r>
              <a:rPr lang="en-US" sz="32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3200" dirty="0">
                <a:latin typeface="Consolas" panose="020B0609020204030204" pitchFamily="49" charset="0"/>
                <a:ea typeface="Times New Roman" panose="02020603050405020304" pitchFamily="18" charset="0"/>
                <a:cs typeface="Times New Roman" panose="02020603050405020304" pitchFamily="18" charset="0"/>
              </a:rPr>
              <a:t>     turn = turn + 1</a:t>
            </a:r>
            <a:endParaRPr lang="en-US" sz="32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97136696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Lab – Creating Tic-Tac-Toe using a single list</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4801314"/>
          </a:xfrm>
        </p:spPr>
        <p:txBody>
          <a:bodyPr/>
          <a:lstStyle/>
          <a:p>
            <a:r>
              <a:rPr lang="en-US" sz="2400" dirty="0"/>
              <a:t>Create this game again using lists and indexes. Updated rules are below</a:t>
            </a:r>
            <a:endParaRPr lang="en-US" dirty="0"/>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Allow users to keep playing (max 9 times)</a:t>
            </a:r>
          </a:p>
          <a:p>
            <a:pPr marL="974725" indent="-342900">
              <a:spcBef>
                <a:spcPts val="0"/>
              </a:spcBef>
              <a:buClr>
                <a:schemeClr val="accent4"/>
              </a:buClr>
            </a:pPr>
            <a:endParaRPr lang="en-US" sz="2400" dirty="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ea typeface="Calibri" panose="020F0502020204030204" pitchFamily="34" charset="0"/>
              <a:cs typeface="Times New Roman" panose="02020603050405020304" pitchFamily="18" charset="0"/>
            </a:endParaRPr>
          </a:p>
          <a:p>
            <a:pPr marL="631825" indent="0">
              <a:spcBef>
                <a:spcPts val="0"/>
              </a:spcBef>
              <a:buClr>
                <a:schemeClr val="accent4"/>
              </a:buClr>
              <a:buNone/>
            </a:pPr>
            <a:endParaRPr lang="en-US" sz="2400" dirty="0">
              <a:ea typeface="Calibri" panose="020F0502020204030204" pitchFamily="34" charset="0"/>
              <a:cs typeface="Times New Roman" panose="02020603050405020304" pitchFamily="18" charset="0"/>
            </a:endParaRPr>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Use variables to decide whose turn it is, and greet them as X’s or O’s</a:t>
            </a:r>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User picks a location on the board according to the number</a:t>
            </a:r>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Depending on the position user gave, update the corresponding position of the board to reflect that.</a:t>
            </a:r>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Print the updated board out</a:t>
            </a:r>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You will not need to determine the winner at this point</a:t>
            </a:r>
          </a:p>
        </p:txBody>
      </p:sp>
      <p:sp>
        <p:nvSpPr>
          <p:cNvPr id="9" name="TextBox 8">
            <a:extLst>
              <a:ext uri="{FF2B5EF4-FFF2-40B4-BE49-F238E27FC236}">
                <a16:creationId xmlns:a16="http://schemas.microsoft.com/office/drawing/2014/main" id="{EC4E95DB-A5A2-4C44-B435-3DCF12275648}"/>
              </a:ext>
            </a:extLst>
          </p:cNvPr>
          <p:cNvSpPr txBox="1"/>
          <p:nvPr/>
        </p:nvSpPr>
        <p:spPr>
          <a:xfrm flipH="1">
            <a:off x="4428105" y="2319325"/>
            <a:ext cx="1665514" cy="1538883"/>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  1  |  2  |  3  </a:t>
            </a:r>
          </a:p>
          <a:p>
            <a:pPr algn="l"/>
            <a:r>
              <a:rPr lang="en-US" sz="2000" dirty="0">
                <a:gradFill>
                  <a:gsLst>
                    <a:gs pos="2917">
                      <a:schemeClr val="tx1"/>
                    </a:gs>
                    <a:gs pos="30000">
                      <a:schemeClr val="tx1"/>
                    </a:gs>
                  </a:gsLst>
                  <a:lin ang="5400000" scaled="0"/>
                </a:gradFill>
              </a:rPr>
              <a:t>--------------</a:t>
            </a:r>
          </a:p>
          <a:p>
            <a:pPr algn="l"/>
            <a:r>
              <a:rPr lang="en-US" sz="2000" dirty="0">
                <a:gradFill>
                  <a:gsLst>
                    <a:gs pos="2917">
                      <a:schemeClr val="tx1"/>
                    </a:gs>
                    <a:gs pos="30000">
                      <a:schemeClr val="tx1"/>
                    </a:gs>
                  </a:gsLst>
                  <a:lin ang="5400000" scaled="0"/>
                </a:gradFill>
              </a:rPr>
              <a:t>  4  |  5  |  6  </a:t>
            </a:r>
          </a:p>
          <a:p>
            <a:pPr algn="l"/>
            <a:r>
              <a:rPr lang="en-US" sz="2000" dirty="0">
                <a:gradFill>
                  <a:gsLst>
                    <a:gs pos="2917">
                      <a:schemeClr val="tx1"/>
                    </a:gs>
                    <a:gs pos="30000">
                      <a:schemeClr val="tx1"/>
                    </a:gs>
                  </a:gsLst>
                  <a:lin ang="5400000" scaled="0"/>
                </a:gradFill>
              </a:rPr>
              <a:t>---------------</a:t>
            </a:r>
          </a:p>
          <a:p>
            <a:pPr algn="l"/>
            <a:r>
              <a:rPr lang="en-US" sz="2000" dirty="0">
                <a:gradFill>
                  <a:gsLst>
                    <a:gs pos="2917">
                      <a:schemeClr val="tx1"/>
                    </a:gs>
                    <a:gs pos="30000">
                      <a:schemeClr val="tx1"/>
                    </a:gs>
                  </a:gsLst>
                  <a:lin ang="5400000" scaled="0"/>
                </a:gradFill>
              </a:rPr>
              <a:t>  7  |  8  |  9</a:t>
            </a:r>
          </a:p>
        </p:txBody>
      </p:sp>
    </p:spTree>
    <p:custDataLst>
      <p:tags r:id="rId1"/>
    </p:custDataLst>
    <p:extLst>
      <p:ext uri="{BB962C8B-B14F-4D97-AF65-F5344CB8AC3E}">
        <p14:creationId xmlns:p14="http://schemas.microsoft.com/office/powerpoint/2010/main" val="207145629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EF34BD-A3AE-4681-BB7E-1CC9ECA66445}">
  <ds:schemaRefs>
    <ds:schemaRef ds:uri="http://schemas.microsoft.com/sharepoint/v3/contenttype/forms"/>
  </ds:schemaRefs>
</ds:datastoreItem>
</file>

<file path=customXml/itemProps2.xml><?xml version="1.0" encoding="utf-8"?>
<ds:datastoreItem xmlns:ds="http://schemas.openxmlformats.org/officeDocument/2006/customXml" ds:itemID="{0AC5C5B1-5E28-4641-AE88-EEA6C384FAC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23BAF4A-4B67-4392-BC59-1376A2FB2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652</Words>
  <Application>Microsoft Office PowerPoint</Application>
  <PresentationFormat>Widescreen</PresentationFormat>
  <Paragraphs>113</Paragraphs>
  <Slides>11</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Consolas</vt:lpstr>
      <vt:lpstr>Segoe UI</vt:lpstr>
      <vt:lpstr>Segoe UI Semibold</vt:lpstr>
      <vt:lpstr>Wingdings</vt:lpstr>
      <vt:lpstr>Microsoft Philanthropies TEALS</vt:lpstr>
      <vt:lpstr>Black Template</vt:lpstr>
      <vt:lpstr>Lesson 2.06: Game Loop</vt:lpstr>
      <vt:lpstr>Game Loop</vt:lpstr>
      <vt:lpstr>Today’s Plan </vt:lpstr>
      <vt:lpstr>Do Now 2.06 – example 1</vt:lpstr>
      <vt:lpstr>Do Now 2.06 – example 2</vt:lpstr>
      <vt:lpstr>Do Now 2.06 – example 3</vt:lpstr>
      <vt:lpstr>Do Now 2.06 – example 4</vt:lpstr>
      <vt:lpstr>Lesson 2.06</vt:lpstr>
      <vt:lpstr>Lab – Creating Tic-Tac-Toe using a single list</vt:lpstr>
      <vt:lpstr>Bonus </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2.06 Game Loop</dc:title>
  <dc:creator/>
  <cp:lastModifiedBy/>
  <cp:revision>4</cp:revision>
  <dcterms:created xsi:type="dcterms:W3CDTF">2019-12-20T17:00:48Z</dcterms:created>
  <dcterms:modified xsi:type="dcterms:W3CDTF">2020-07-13T20:55:43Z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E11DD1B2-C339-4091-9D5F-390A9E9934BD</vt:lpwstr>
  </property>
  <property fmtid="{D5CDD505-2E9C-101B-9397-08002B2CF9AE}" pid="4" name="ArticulatePath">
    <vt:lpwstr>Intro Python 2.06 TEALS</vt:lpwstr>
  </property>
</Properties>
</file>