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1" r:id="rId11"/>
    <p:sldId id="1680" r:id="rId12"/>
    <p:sldId id="1683" r:id="rId13"/>
    <p:sldId id="1684" r:id="rId14"/>
    <p:sldId id="1670" r:id="rId15"/>
    <p:sldId id="1671" r:id="rId16"/>
    <p:sldId id="1682" r:id="rId17"/>
    <p:sldId id="1677"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958C9-32F1-4D5E-9676-931830966D6E}" v="3" dt="2020-01-15T21:40:13.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6" d="100"/>
          <a:sy n="56"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71968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89988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6507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81215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 assignment operator </a:t>
            </a:r>
          </a:p>
          <a:p>
            <a:endParaRPr lang="en-US" dirty="0"/>
          </a:p>
          <a:p>
            <a:r>
              <a:rPr lang="en-US" dirty="0"/>
              <a:t>== is a comparison operator </a:t>
            </a:r>
          </a:p>
          <a:p>
            <a:endParaRPr lang="en-US" dirty="0"/>
          </a:p>
          <a:p>
            <a:r>
              <a:rPr lang="en-US" dirty="0"/>
              <a:t>Poll students how many Boolean expressions are used? </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00315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2.02: Booleans &amp; Expressions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B3939C2-51CF-4050-81BE-7AD8FCB19CE0}"/>
              </a:ext>
            </a:extLst>
          </p:cNvPr>
          <p:cNvSpPr txBox="1">
            <a:spLocks/>
          </p:cNvSpPr>
          <p:nvPr/>
        </p:nvSpPr>
        <p:spPr>
          <a:xfrm>
            <a:off x="279919" y="16077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a:t>
            </a:r>
          </a:p>
        </p:txBody>
      </p:sp>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586740" y="803188"/>
            <a:ext cx="11018520" cy="553998"/>
          </a:xfrm>
          <a:prstGeom prst="rect">
            <a:avLst/>
          </a:prstGeom>
        </p:spPr>
        <p:txBody>
          <a:bodyPr wrap="square" anchor="t">
            <a:normAutofit fontScale="90000"/>
          </a:bodyPr>
          <a:lstStyle/>
          <a:p>
            <a:r>
              <a:rPr lang="en-US" dirty="0"/>
              <a:t>Predict if each of the following examples will produce True or False output. Check your answers in interactive mode.</a:t>
            </a:r>
          </a:p>
        </p:txBody>
      </p:sp>
      <p:sp>
        <p:nvSpPr>
          <p:cNvPr id="14" name="TextBox 13">
            <a:extLst>
              <a:ext uri="{FF2B5EF4-FFF2-40B4-BE49-F238E27FC236}">
                <a16:creationId xmlns:a16="http://schemas.microsoft.com/office/drawing/2014/main" id="{4A517D23-1078-4157-907E-686E9AAA17A1}"/>
              </a:ext>
            </a:extLst>
          </p:cNvPr>
          <p:cNvSpPr txBox="1"/>
          <p:nvPr/>
        </p:nvSpPr>
        <p:spPr>
          <a:xfrm>
            <a:off x="653579" y="21849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10" name="Rectangle 9">
            <a:extLst>
              <a:ext uri="{FF2B5EF4-FFF2-40B4-BE49-F238E27FC236}">
                <a16:creationId xmlns:a16="http://schemas.microsoft.com/office/drawing/2014/main" id="{590BE128-6A1E-4D22-BAFA-62469CEF4DDB}"/>
              </a:ext>
            </a:extLst>
          </p:cNvPr>
          <p:cNvSpPr/>
          <p:nvPr/>
        </p:nvSpPr>
        <p:spPr>
          <a:xfrm>
            <a:off x="0" y="2516577"/>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5" name="TextBox 14">
            <a:extLst>
              <a:ext uri="{FF2B5EF4-FFF2-40B4-BE49-F238E27FC236}">
                <a16:creationId xmlns:a16="http://schemas.microsoft.com/office/drawing/2014/main" id="{4F9C62E8-DB3E-4F76-9A36-0CAB68D3D2C7}"/>
              </a:ext>
            </a:extLst>
          </p:cNvPr>
          <p:cNvSpPr txBox="1"/>
          <p:nvPr/>
        </p:nvSpPr>
        <p:spPr>
          <a:xfrm>
            <a:off x="653578" y="427997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1" name="Rectangle 10">
            <a:extLst>
              <a:ext uri="{FF2B5EF4-FFF2-40B4-BE49-F238E27FC236}">
                <a16:creationId xmlns:a16="http://schemas.microsoft.com/office/drawing/2014/main" id="{38552253-3180-4F49-9BF0-52D3C7A81507}"/>
              </a:ext>
            </a:extLst>
          </p:cNvPr>
          <p:cNvSpPr/>
          <p:nvPr/>
        </p:nvSpPr>
        <p:spPr>
          <a:xfrm>
            <a:off x="0" y="4631305"/>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6" name="TextBox 15">
            <a:extLst>
              <a:ext uri="{FF2B5EF4-FFF2-40B4-BE49-F238E27FC236}">
                <a16:creationId xmlns:a16="http://schemas.microsoft.com/office/drawing/2014/main" id="{8B59830E-1DC8-45A4-9F83-752B9A1EEABD}"/>
              </a:ext>
            </a:extLst>
          </p:cNvPr>
          <p:cNvSpPr txBox="1"/>
          <p:nvPr/>
        </p:nvSpPr>
        <p:spPr>
          <a:xfrm>
            <a:off x="6223066" y="214724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2" name="Rectangle 11">
            <a:extLst>
              <a:ext uri="{FF2B5EF4-FFF2-40B4-BE49-F238E27FC236}">
                <a16:creationId xmlns:a16="http://schemas.microsoft.com/office/drawing/2014/main" id="{88F72B0F-68CE-437F-8EF0-94B77EC13DB3}"/>
              </a:ext>
            </a:extLst>
          </p:cNvPr>
          <p:cNvSpPr/>
          <p:nvPr/>
        </p:nvSpPr>
        <p:spPr>
          <a:xfrm>
            <a:off x="5576099" y="2543435"/>
            <a:ext cx="6096000" cy="1015663"/>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or b != ‘science’</a:t>
            </a:r>
          </a:p>
        </p:txBody>
      </p:sp>
      <p:sp>
        <p:nvSpPr>
          <p:cNvPr id="17" name="TextBox 16">
            <a:extLst>
              <a:ext uri="{FF2B5EF4-FFF2-40B4-BE49-F238E27FC236}">
                <a16:creationId xmlns:a16="http://schemas.microsoft.com/office/drawing/2014/main" id="{B25E5392-B707-4E3B-BE11-4391C5F01945}"/>
              </a:ext>
            </a:extLst>
          </p:cNvPr>
          <p:cNvSpPr txBox="1"/>
          <p:nvPr/>
        </p:nvSpPr>
        <p:spPr>
          <a:xfrm>
            <a:off x="6223066" y="427997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
        <p:nvSpPr>
          <p:cNvPr id="13" name="Rectangle 12">
            <a:extLst>
              <a:ext uri="{FF2B5EF4-FFF2-40B4-BE49-F238E27FC236}">
                <a16:creationId xmlns:a16="http://schemas.microsoft.com/office/drawing/2014/main" id="{B046536E-338B-4BBB-BA15-1B98465E3E4F}"/>
              </a:ext>
            </a:extLst>
          </p:cNvPr>
          <p:cNvSpPr/>
          <p:nvPr/>
        </p:nvSpPr>
        <p:spPr>
          <a:xfrm>
            <a:off x="5573486" y="4630521"/>
            <a:ext cx="7053943" cy="1323439"/>
          </a:xfrm>
          <a:prstGeom prst="rect">
            <a:avLst/>
          </a:prstGeom>
        </p:spPr>
        <p:txBody>
          <a:bodyPr wrap="square">
            <a:spAutoFit/>
          </a:bodyPr>
          <a:lstStyle/>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 = True </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not c and a &gt; 75 and b == ‘science’</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387819" y="311963"/>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President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584200" y="881102"/>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sz="quarter" idx="10"/>
          </p:nvPr>
        </p:nvSpPr>
        <p:spPr>
          <a:xfrm>
            <a:off x="584200" y="1435100"/>
            <a:ext cx="11018838" cy="4185761"/>
          </a:xfrm>
        </p:spPr>
        <p:txBody>
          <a:bodyPr/>
          <a:lstStyle/>
          <a:p>
            <a:pPr marL="514350" indent="-514350">
              <a:buFont typeface="+mj-lt"/>
              <a:buAutoNum type="arabicPeriod"/>
            </a:pPr>
            <a:r>
              <a:rPr lang="en-US" sz="3200" dirty="0"/>
              <a:t>Create a program “Can I be President” it will check if the user meets the minimum requirements for becoming the President of the United States. Have the user input the information needed.</a:t>
            </a:r>
          </a:p>
          <a:p>
            <a:pPr lvl="1"/>
            <a:r>
              <a:rPr lang="en-US" sz="2400" dirty="0"/>
              <a:t>Requirements to be president</a:t>
            </a:r>
          </a:p>
          <a:p>
            <a:pPr marL="571500" lvl="1" indent="-342900">
              <a:buFont typeface="Arial" panose="020B0604020202020204" pitchFamily="34" charset="0"/>
              <a:buChar char="•"/>
            </a:pPr>
            <a:r>
              <a:rPr lang="en-US" sz="2400" dirty="0"/>
              <a:t>Older than 35</a:t>
            </a:r>
          </a:p>
          <a:p>
            <a:pPr marL="571500" lvl="1" indent="-342900">
              <a:buFont typeface="Arial" panose="020B0604020202020204" pitchFamily="34" charset="0"/>
              <a:buChar char="•"/>
            </a:pPr>
            <a:r>
              <a:rPr lang="en-US" sz="2400" dirty="0"/>
              <a:t>Resident of US for 14 Years</a:t>
            </a:r>
          </a:p>
          <a:p>
            <a:pPr marL="571500" lvl="1" indent="-342900">
              <a:buFont typeface="Arial" panose="020B0604020202020204" pitchFamily="34" charset="0"/>
              <a:buChar char="•"/>
            </a:pPr>
            <a:r>
              <a:rPr lang="en-US" sz="2400" dirty="0"/>
              <a:t>Natural born citizen</a:t>
            </a:r>
          </a:p>
          <a:p>
            <a:pPr marL="571500" lvl="1" indent="-342900">
              <a:buFont typeface="Arial" panose="020B0604020202020204" pitchFamily="34" charset="0"/>
              <a:buChar char="•"/>
            </a:pPr>
            <a:r>
              <a:rPr lang="en-US" sz="2400" dirty="0"/>
              <a:t>Print True if they can and False if they can not be president</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673476" y="34056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Rollercoaster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4185761"/>
          </a:xfrm>
        </p:spPr>
        <p:txBody>
          <a:bodyPr/>
          <a:lstStyle/>
          <a:p>
            <a:pPr marL="514350" indent="-514350">
              <a:buFont typeface="+mj-lt"/>
              <a:buAutoNum type="arabicPeriod"/>
            </a:pPr>
            <a:r>
              <a:rPr lang="en-US" sz="3200" dirty="0"/>
              <a:t>Create a program “Can I ride the roller coaster” it will check if the user meets the minimum requirements to ride the roller coaster Have the user input the information needed.</a:t>
            </a:r>
          </a:p>
          <a:p>
            <a:pPr lvl="1"/>
            <a:r>
              <a:rPr lang="en-US" sz="2400" dirty="0"/>
              <a:t>Requirements to be president</a:t>
            </a:r>
          </a:p>
          <a:p>
            <a:pPr marL="571500" lvl="1" indent="-342900">
              <a:buFont typeface="Arial" panose="020B0604020202020204" pitchFamily="34" charset="0"/>
              <a:buChar char="•"/>
            </a:pPr>
            <a:r>
              <a:rPr lang="en-US" sz="2400" dirty="0"/>
              <a:t>Height over 50 inches – loophole if they are older than 18</a:t>
            </a:r>
          </a:p>
          <a:p>
            <a:pPr marL="571500" lvl="1" indent="-342900">
              <a:buFont typeface="Arial" panose="020B0604020202020204" pitchFamily="34" charset="0"/>
              <a:buChar char="•"/>
            </a:pPr>
            <a:r>
              <a:rPr lang="en-US" sz="2400" dirty="0"/>
              <a:t>Each ride costs 4 quarters </a:t>
            </a:r>
          </a:p>
          <a:p>
            <a:pPr marL="571500" lvl="1" indent="-342900">
              <a:buFont typeface="Arial" panose="020B0604020202020204" pitchFamily="34" charset="0"/>
              <a:buChar char="•"/>
            </a:pPr>
            <a:r>
              <a:rPr lang="en-US" sz="2400" dirty="0"/>
              <a:t>There is a frequent rider pass, which makes the rides only cost 2 quarters </a:t>
            </a:r>
          </a:p>
          <a:p>
            <a:pPr marL="571500" lvl="1" indent="-342900">
              <a:buFont typeface="Arial" panose="020B0604020202020204" pitchFamily="34" charset="0"/>
              <a:buChar char="•"/>
            </a:pPr>
            <a:r>
              <a:rPr lang="en-US" sz="2400" dirty="0"/>
              <a:t>Print True if they can and False if they can ride the rollercoaster </a:t>
            </a:r>
          </a:p>
        </p:txBody>
      </p:sp>
    </p:spTree>
    <p:custDataLst>
      <p:tags r:id="rId1"/>
    </p:custDataLst>
    <p:extLst>
      <p:ext uri="{BB962C8B-B14F-4D97-AF65-F5344CB8AC3E}">
        <p14:creationId xmlns:p14="http://schemas.microsoft.com/office/powerpoint/2010/main" val="37574814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3360920"/>
          </a:xfrm>
        </p:spPr>
        <p:txBody>
          <a:bodyPr/>
          <a:lstStyle/>
          <a:p>
            <a:pPr marL="0" indent="0">
              <a:buNone/>
            </a:pPr>
            <a:r>
              <a:rPr lang="en-US" dirty="0"/>
              <a:t>Are the following expressions equivalent? Research </a:t>
            </a:r>
            <a:r>
              <a:rPr lang="en-US" dirty="0" err="1"/>
              <a:t>DeMorgan’s</a:t>
            </a:r>
            <a:r>
              <a:rPr lang="en-US" dirty="0"/>
              <a:t> Laws and write why you think they are the same or why they are not the same</a:t>
            </a:r>
          </a:p>
          <a:p>
            <a:pPr marL="0" indent="0">
              <a:buNone/>
            </a:pPr>
            <a:endParaRPr lang="en-US" dirty="0"/>
          </a:p>
          <a:p>
            <a:r>
              <a:rPr lang="en-US" dirty="0">
                <a:solidFill>
                  <a:srgbClr val="0000FF"/>
                </a:solidFill>
              </a:rPr>
              <a:t>not(x or y) == not x and not y </a:t>
            </a:r>
          </a:p>
          <a:p>
            <a:endParaRPr lang="en-US" dirty="0">
              <a:solidFill>
                <a:srgbClr val="0000FF"/>
              </a:solidFill>
            </a:endParaRPr>
          </a:p>
          <a:p>
            <a:r>
              <a:rPr lang="en-US" dirty="0">
                <a:solidFill>
                  <a:srgbClr val="0000FF"/>
                </a:solidFill>
              </a:rPr>
              <a:t>not(x and y) == not x or not y</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Booleans &amp; Expressions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Booleans, expressions, composition, True, False</a:t>
            </a:r>
          </a:p>
          <a:p>
            <a:pPr marL="342900" indent="-342900">
              <a:buFont typeface="Arial" panose="020B0604020202020204" pitchFamily="34" charset="0"/>
              <a:buChar char="•"/>
            </a:pPr>
            <a:r>
              <a:rPr lang="en-US" dirty="0"/>
              <a:t>Evaluate a Boolean expression</a:t>
            </a:r>
          </a:p>
          <a:p>
            <a:pPr marL="342900" indent="-342900">
              <a:buFont typeface="Arial" panose="020B0604020202020204" pitchFamily="34" charset="0"/>
              <a:buChar char="•"/>
            </a:pPr>
            <a:r>
              <a:rPr lang="en-US" dirty="0"/>
              <a:t>Compose Boolean expressions using </a:t>
            </a:r>
            <a:r>
              <a:rPr lang="en-US" b="1" dirty="0">
                <a:solidFill>
                  <a:srgbClr val="0070C0"/>
                </a:solidFill>
              </a:rPr>
              <a:t>and</a:t>
            </a:r>
            <a:r>
              <a:rPr lang="en-US" b="1" dirty="0"/>
              <a:t>,</a:t>
            </a:r>
            <a:r>
              <a:rPr lang="en-US" b="1" dirty="0">
                <a:solidFill>
                  <a:srgbClr val="0070C0"/>
                </a:solidFill>
              </a:rPr>
              <a:t> or</a:t>
            </a:r>
            <a:r>
              <a:rPr lang="en-US" b="1" dirty="0"/>
              <a:t>,</a:t>
            </a:r>
            <a:r>
              <a:rPr lang="en-US" b="1" dirty="0">
                <a:solidFill>
                  <a:srgbClr val="0070C0"/>
                </a:solidFill>
              </a:rPr>
              <a:t> not</a:t>
            </a:r>
            <a:r>
              <a:rPr lang="en-US" b="1" dirty="0"/>
              <a:t>,</a:t>
            </a:r>
            <a:r>
              <a:rPr lang="en-US" b="1" dirty="0">
                <a:solidFill>
                  <a:srgbClr val="0070C0"/>
                </a:solidFill>
              </a:rPr>
              <a:t> &lt;</a:t>
            </a:r>
            <a:r>
              <a:rPr lang="en-US" b="1" dirty="0"/>
              <a:t>,</a:t>
            </a:r>
            <a:r>
              <a:rPr lang="en-US" b="1" dirty="0">
                <a:solidFill>
                  <a:srgbClr val="0070C0"/>
                </a:solidFill>
              </a:rPr>
              <a:t> &gt;</a:t>
            </a:r>
            <a:r>
              <a:rPr lang="en-US" b="1" dirty="0"/>
              <a:t>,</a:t>
            </a:r>
            <a:r>
              <a:rPr lang="en-US" b="1" dirty="0">
                <a:solidFill>
                  <a:srgbClr val="0070C0"/>
                </a:solidFill>
              </a:rPr>
              <a:t> </a:t>
            </a:r>
            <a:r>
              <a:rPr lang="en-US" b="1" dirty="0"/>
              <a:t>and</a:t>
            </a:r>
            <a:r>
              <a:rPr lang="en-US" b="1" dirty="0">
                <a:solidFill>
                  <a:srgbClr val="0070C0"/>
                </a:solidFill>
              </a:rPr>
              <a:t> ==</a:t>
            </a:r>
            <a:endParaRPr lang="en-US" b="1"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293757"/>
          </a:xfrm>
        </p:spPr>
        <p:txBody>
          <a:bodyPr/>
          <a:lstStyle/>
          <a:p>
            <a:r>
              <a:rPr lang="en-US" sz="2000" dirty="0"/>
              <a:t>Write down in your notebook ONE thing you learned yesterday class?</a:t>
            </a:r>
          </a:p>
          <a:p>
            <a:r>
              <a:rPr lang="en-US" sz="2000" dirty="0"/>
              <a:t>Type each line of the following code into the editor:</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&lt;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&gt;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&lt; 3)</a:t>
            </a: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&gt; 3)</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“cats”</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input(“What is your fav animal? “) </a:t>
            </a:r>
          </a:p>
          <a:p>
            <a:pPr marL="974725" indent="-342900">
              <a:spcBef>
                <a:spcPts val="0"/>
              </a:spcBef>
              <a:buClr>
                <a:srgbClr val="C57A15"/>
              </a:buClr>
              <a:buFont typeface="Consolas" panose="020B0609020204030204" pitchFamily="49" charset="0"/>
              <a:buChar char="&gt;"/>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000" b="1" dirty="0">
                <a:latin typeface="+mj-lt"/>
                <a:ea typeface="Calibri" panose="020F0502020204030204" pitchFamily="34" charset="0"/>
                <a:cs typeface="Times New Roman" panose="02020603050405020304" pitchFamily="18" charset="0"/>
              </a:rPr>
              <a:t>In your notebook, answer the following</a:t>
            </a:r>
          </a:p>
          <a:p>
            <a:r>
              <a:rPr lang="en-US" sz="2000" dirty="0"/>
              <a:t>What does </a:t>
            </a:r>
            <a:r>
              <a:rPr lang="en-US" sz="2000" b="1" dirty="0">
                <a:solidFill>
                  <a:srgbClr val="0000FF"/>
                </a:solidFill>
              </a:rPr>
              <a:t>5 &lt; 3 </a:t>
            </a:r>
            <a:r>
              <a:rPr lang="en-US" sz="2000" dirty="0"/>
              <a:t>evaluate to?</a:t>
            </a:r>
          </a:p>
          <a:p>
            <a:r>
              <a:rPr lang="en-US" sz="2000" dirty="0"/>
              <a:t>What is the type of </a:t>
            </a:r>
            <a:r>
              <a:rPr lang="en-US" sz="2000" b="1" dirty="0">
                <a:solidFill>
                  <a:srgbClr val="0000FF"/>
                </a:solidFill>
              </a:rPr>
              <a:t>5 &lt; 3</a:t>
            </a:r>
            <a:r>
              <a:rPr lang="en-US" sz="2000" dirty="0"/>
              <a:t>? What does that stand for?</a:t>
            </a:r>
          </a:p>
          <a:p>
            <a:r>
              <a:rPr lang="en-US" sz="2000" dirty="0"/>
              <a:t>What is the difference between </a:t>
            </a:r>
            <a:r>
              <a:rPr lang="en-US" sz="2000" b="1" dirty="0">
                <a:solidFill>
                  <a:srgbClr val="0000FF"/>
                </a:solidFill>
              </a:rPr>
              <a:t>==</a:t>
            </a:r>
            <a:r>
              <a:rPr lang="en-US" sz="2000" dirty="0"/>
              <a:t> and </a:t>
            </a:r>
            <a:r>
              <a:rPr lang="en-US" sz="2000" b="1" dirty="0">
                <a:solidFill>
                  <a:srgbClr val="0000FF"/>
                </a:solidFill>
              </a:rPr>
              <a:t>= </a:t>
            </a:r>
            <a:r>
              <a:rPr lang="en-US" sz="2000" dirty="0"/>
              <a:t>?</a:t>
            </a:r>
            <a:r>
              <a:rPr lang="en-US" sz="2000" b="1" dirty="0"/>
              <a:t> </a:t>
            </a:r>
          </a:p>
          <a:p>
            <a:r>
              <a:rPr lang="en-US" sz="2000" dirty="0"/>
              <a:t>What data type do you think</a:t>
            </a:r>
            <a:r>
              <a:rPr lang="en-US" sz="2000" b="1" dirty="0"/>
              <a:t> </a:t>
            </a:r>
            <a:r>
              <a:rPr lang="en-US" sz="2000" dirty="0" err="1">
                <a:solidFill>
                  <a:srgbClr val="0000FF"/>
                </a:solidFill>
                <a:ea typeface="Times New Roman" panose="02020603050405020304" pitchFamily="18" charset="0"/>
                <a:cs typeface="Times New Roman" panose="02020603050405020304" pitchFamily="18" charset="0"/>
              </a:rPr>
              <a:t>my_fav_animal</a:t>
            </a:r>
            <a:r>
              <a:rPr lang="en-US" sz="2000" dirty="0">
                <a:solidFill>
                  <a:srgbClr val="0000FF"/>
                </a:solidFill>
                <a:ea typeface="Times New Roman" panose="02020603050405020304" pitchFamily="18" charset="0"/>
                <a:cs typeface="Times New Roman" panose="02020603050405020304" pitchFamily="18" charset="0"/>
              </a:rPr>
              <a:t> == </a:t>
            </a:r>
            <a:r>
              <a:rPr lang="en-US" sz="2000" dirty="0" err="1">
                <a:solidFill>
                  <a:srgbClr val="0000FF"/>
                </a:solidFill>
                <a:ea typeface="Times New Roman" panose="02020603050405020304" pitchFamily="18" charset="0"/>
                <a:cs typeface="Times New Roman" panose="02020603050405020304" pitchFamily="18" charset="0"/>
              </a:rPr>
              <a:t>user_fav_animal</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ea typeface="Times New Roman" panose="02020603050405020304" pitchFamily="18" charset="0"/>
                <a:cs typeface="Times New Roman" panose="02020603050405020304" pitchFamily="18" charset="0"/>
              </a:rPr>
              <a:t>is?</a:t>
            </a:r>
          </a:p>
          <a:p>
            <a:endParaRPr lang="en-US" sz="20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Age = 16</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&gt;=6 and age &gt;= 16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and </a:t>
            </a:r>
            <a:r>
              <a:rPr lang="en-US" sz="2400" dirty="0"/>
              <a:t>do here? </a:t>
            </a:r>
          </a:p>
          <a:p>
            <a:r>
              <a:rPr lang="en-US" sz="2400" dirty="0"/>
              <a:t>What type do you think </a:t>
            </a:r>
            <a:r>
              <a:rPr lang="en-US" sz="2400" b="1" dirty="0" err="1">
                <a:solidFill>
                  <a:srgbClr val="0000FF"/>
                </a:solidFill>
              </a:rPr>
              <a:t>can_get_license</a:t>
            </a:r>
            <a:r>
              <a:rPr lang="en-US" sz="2400" b="1" dirty="0">
                <a:solidFill>
                  <a:srgbClr val="0000FF"/>
                </a:solidFill>
              </a:rPr>
              <a:t> is</a:t>
            </a:r>
            <a:r>
              <a:rPr lang="en-US" sz="2400" dirty="0"/>
              <a:t>?</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2.02 -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Boolean expression: is an expression that evaluates to either True or False</a:t>
            </a: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r>
              <a:rPr lang="en-US" sz="2400" dirty="0"/>
              <a:t>What is the difference between </a:t>
            </a:r>
            <a:r>
              <a:rPr lang="en-US" sz="2400" b="1" dirty="0">
                <a:solidFill>
                  <a:srgbClr val="0000FF"/>
                </a:solidFill>
              </a:rPr>
              <a:t>= </a:t>
            </a:r>
            <a:r>
              <a:rPr lang="en-US" sz="2400" dirty="0"/>
              <a:t>and</a:t>
            </a:r>
            <a:r>
              <a:rPr lang="en-US" sz="2400" b="1" dirty="0">
                <a:solidFill>
                  <a:srgbClr val="0000FF"/>
                </a:solidFill>
              </a:rPr>
              <a:t> == </a:t>
            </a:r>
            <a:r>
              <a:rPr lang="en-US" sz="2400" dirty="0"/>
              <a:t>? </a:t>
            </a:r>
          </a:p>
          <a:p>
            <a:endParaRPr lang="en-US" sz="2400" dirty="0"/>
          </a:p>
          <a:p>
            <a:r>
              <a:rPr lang="en-US" sz="2400" dirty="0"/>
              <a:t>Who remembers and, or, AND not</a:t>
            </a:r>
          </a:p>
          <a:p>
            <a:endParaRPr lang="en-US" sz="2400" dirty="0"/>
          </a:p>
          <a:p>
            <a:endParaRPr lang="en-US" sz="2400" dirty="0"/>
          </a:p>
          <a:p>
            <a:endParaRPr lang="en-US" sz="2400" dirty="0"/>
          </a:p>
        </p:txBody>
      </p:sp>
    </p:spTree>
    <p:custDataLst>
      <p:tags r:id="rId1"/>
    </p:custDataLst>
    <p:extLst>
      <p:ext uri="{BB962C8B-B14F-4D97-AF65-F5344CB8AC3E}">
        <p14:creationId xmlns:p14="http://schemas.microsoft.com/office/powerpoint/2010/main" val="22177525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88784"/>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p>
          <a:p>
            <a:r>
              <a:rPr lang="en-US" sz="2400" dirty="0"/>
              <a:t>What is the difference the two statements here?</a:t>
            </a:r>
          </a:p>
          <a:p>
            <a:r>
              <a:rPr lang="en-US" sz="2400" dirty="0"/>
              <a:t>What is the difference between part 3 and part 4?</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8690911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88784"/>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animal ==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accent4"/>
              </a:buClr>
              <a:buNone/>
            </a:pPr>
            <a:r>
              <a:rPr lang="en-US" sz="2400" b="1" dirty="0">
                <a:ea typeface="Calibri" panose="020F0502020204030204" pitchFamily="34" charset="0"/>
                <a:cs typeface="Times New Roman" panose="02020603050405020304" pitchFamily="18" charset="0"/>
              </a:rPr>
              <a:t>In your notebook, answer the following</a:t>
            </a:r>
            <a:endParaRPr lang="en-US" sz="2400" dirty="0">
              <a:ea typeface="Calibri" panose="020F0502020204030204" pitchFamily="34" charset="0"/>
              <a:cs typeface="Times New Roman" panose="02020603050405020304" pitchFamily="18" charset="0"/>
            </a:endParaRPr>
          </a:p>
          <a:p>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p>
          <a:p>
            <a:r>
              <a:rPr lang="en-US" sz="2400" dirty="0"/>
              <a:t>What is the difference the two statements here?</a:t>
            </a:r>
          </a:p>
          <a:p>
            <a:r>
              <a:rPr lang="en-US" sz="2400" dirty="0"/>
              <a:t>What is the difference between part 3 and part 4?</a:t>
            </a: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696824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2.02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914918"/>
          </a:xfrm>
        </p:spPr>
        <p:txBody>
          <a:bodyPr/>
          <a:lstStyle/>
          <a:p>
            <a:r>
              <a:rPr lang="en-US" sz="2400" dirty="0">
                <a:ea typeface="Calibri" panose="020F0502020204030204" pitchFamily="34" charset="0"/>
                <a:cs typeface="Times New Roman" panose="02020603050405020304" pitchFamily="18" charset="0"/>
              </a:rPr>
              <a:t>A composition is using an expression as part of a larger expression, or a statement as part of a larger statement. You can use parentheses to compose expressions as well</a:t>
            </a: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dirty="0">
              <a:ea typeface="Calibri" panose="020F0502020204030204" pitchFamily="34" charset="0"/>
              <a:cs typeface="Times New Roman" panose="02020603050405020304" pitchFamily="18" charset="0"/>
            </a:endParaRPr>
          </a:p>
          <a:p>
            <a:r>
              <a:rPr lang="en-US" sz="2400" dirty="0"/>
              <a:t>In Python if you want certain things to be evaluated together use parentheses, it also helps with code readability. </a:t>
            </a:r>
          </a:p>
          <a:p>
            <a:endParaRPr lang="en-US" sz="2400" dirty="0"/>
          </a:p>
          <a:p>
            <a:endParaRPr lang="en-US" sz="2400" dirty="0"/>
          </a:p>
        </p:txBody>
      </p:sp>
    </p:spTree>
    <p:custDataLst>
      <p:tags r:id="rId1"/>
    </p:custDataLst>
    <p:extLst>
      <p:ext uri="{BB962C8B-B14F-4D97-AF65-F5344CB8AC3E}">
        <p14:creationId xmlns:p14="http://schemas.microsoft.com/office/powerpoint/2010/main" val="2183394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DESIGN_ID_MICROSOFT PHILANTHROPIES TEALS" val="wrVpo09v"/>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E636E2-BEF0-40BD-819F-D2637E1EF1B6}">
  <ds:schemaRefs>
    <ds:schemaRef ds:uri="http://schemas.microsoft.com/sharepoint/v3/contenttype/forms"/>
  </ds:schemaRefs>
</ds:datastoreItem>
</file>

<file path=customXml/itemProps2.xml><?xml version="1.0" encoding="utf-8"?>
<ds:datastoreItem xmlns:ds="http://schemas.openxmlformats.org/officeDocument/2006/customXml" ds:itemID="{785CE80C-C069-4E7E-90FB-56A2D741D8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53210F-7114-4D0B-997A-65F389D3BF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Widescreen</PresentationFormat>
  <Paragraphs>138</Paragraphs>
  <Slides>14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Consolas</vt:lpstr>
      <vt:lpstr>Segoe UI</vt:lpstr>
      <vt:lpstr>Segoe UI Semibold</vt:lpstr>
      <vt:lpstr>Wingdings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dc:creator/>
  <cp:lastModifiedBy/>
  <cp:revision>4</cp:revision>
  <dcterms:created xsi:type="dcterms:W3CDTF">2019-12-20T16:56:59Z</dcterms:created>
  <dcterms:modified xsi:type="dcterms:W3CDTF">2020-07-13T20:52:25Z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