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79" r:id="rId10"/>
    <p:sldId id="1686" r:id="rId11"/>
    <p:sldId id="1685" r:id="rId12"/>
    <p:sldId id="1683" r:id="rId13"/>
    <p:sldId id="1684" r:id="rId14"/>
    <p:sldId id="1677"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ED71B-D276-44D8-934C-A28AC26D4AB5}" v="18" dt="2020-01-15T22:21:02.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7/13/2020 4:52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going over the code and together fix the code when you have finished ask students how they would add a different pet option </a:t>
            </a:r>
            <a:r>
              <a:rPr lang="en-US"/>
              <a:t>see example below</a:t>
            </a:r>
            <a:endParaRPr lang="en-US" dirty="0"/>
          </a:p>
          <a:p>
            <a:endParaRPr lang="en-US" dirty="0"/>
          </a:p>
          <a:p>
            <a:r>
              <a:rPr lang="en-US" dirty="0"/>
              <a:t>add another condition </a:t>
            </a:r>
          </a:p>
          <a:p>
            <a:endParaRPr lang="en-US" dirty="0"/>
          </a:p>
          <a:p>
            <a:r>
              <a:rPr lang="en-US" dirty="0"/>
              <a:t>If(animal == ‘cat’ or animal == ‘dog’):</a:t>
            </a:r>
          </a:p>
          <a:p>
            <a:r>
              <a:rPr lang="en-US" dirty="0"/>
              <a:t>    print(‘a great pet’)</a:t>
            </a:r>
          </a:p>
          <a:p>
            <a:r>
              <a:rPr lang="en-US" dirty="0" err="1"/>
              <a:t>elif</a:t>
            </a:r>
            <a:r>
              <a:rPr lang="en-US" dirty="0"/>
              <a:t> (animal == ‘snake’ or animal == ‘spider’):</a:t>
            </a:r>
          </a:p>
          <a:p>
            <a:r>
              <a:rPr lang="en-US" dirty="0"/>
              <a:t>    print(‘that is not a pet’)</a:t>
            </a:r>
          </a:p>
          <a:p>
            <a:r>
              <a:rPr lang="en-US" dirty="0"/>
              <a:t>else:</a:t>
            </a:r>
          </a:p>
          <a:p>
            <a:r>
              <a:rPr lang="en-US" dirty="0"/>
              <a:t>    print(‘a good choice’)</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54684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5563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2.03: Conditionals </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430887"/>
          </a:xfrm>
        </p:spPr>
        <p:txBody>
          <a:bodyPr/>
          <a:lstStyle/>
          <a:p>
            <a:pPr marL="0" indent="0">
              <a:buNone/>
            </a:pPr>
            <a:r>
              <a:rPr lang="en-US" dirty="0"/>
              <a:t>Research lists in Python. Re-implement Triangle using lists.</a:t>
            </a:r>
            <a:endParaRPr lang="en-US" dirty="0">
              <a:solidFill>
                <a:srgbClr val="0000FF"/>
              </a:solidFill>
            </a:endParaRP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notebook, write down two things you learned today.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Conditionals </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if, else, </a:t>
            </a:r>
            <a:r>
              <a:rPr lang="en-US" dirty="0" err="1"/>
              <a:t>elif</a:t>
            </a:r>
            <a:r>
              <a:rPr lang="en-US" dirty="0"/>
              <a:t> conditionals, flow of control</a:t>
            </a:r>
          </a:p>
          <a:p>
            <a:pPr marL="342900" indent="-342900">
              <a:buFont typeface="Arial" panose="020B0604020202020204" pitchFamily="34" charset="0"/>
              <a:buChar char="•"/>
            </a:pPr>
            <a:r>
              <a:rPr lang="en-US" dirty="0"/>
              <a:t>Create chaining if statements</a:t>
            </a:r>
          </a:p>
          <a:p>
            <a:pPr marL="342900" indent="-342900">
              <a:buFont typeface="Arial" panose="020B0604020202020204" pitchFamily="34" charset="0"/>
              <a:buChar char="•"/>
            </a:pPr>
            <a:r>
              <a:rPr lang="en-US" dirty="0"/>
              <a:t>Understand how conditional statements alter the flow of control of a program </a:t>
            </a:r>
            <a:endParaRPr lang="en-US" b="1" dirty="0"/>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616648"/>
          </a:xfrm>
        </p:spPr>
        <p:txBody>
          <a:bodyPr/>
          <a:lstStyle/>
          <a:p>
            <a:r>
              <a:rPr lang="en-US" sz="2000" dirty="0"/>
              <a:t>Write down in your notebook ONE thing you learned yesterday class?</a:t>
            </a:r>
          </a:p>
          <a:p>
            <a:r>
              <a:rPr lang="en-US" sz="2000" dirty="0"/>
              <a:t>In the console, create a schedule program. Given the hour of the day print out where you should be. If you're not doing anything else, you should be "sleeping".</a:t>
            </a:r>
          </a:p>
          <a:p>
            <a:pPr marL="631825" indent="0">
              <a:spcBef>
                <a:spcPts val="0"/>
              </a:spcBef>
              <a:buClr>
                <a:srgbClr val="C57A15"/>
              </a:buClr>
              <a:buNone/>
            </a:pPr>
            <a:r>
              <a:rPr lang="en-US" sz="2000" dirty="0">
                <a:solidFill>
                  <a:srgbClr val="0000FF"/>
                </a:solidFill>
                <a:ea typeface="Times New Roman" panose="02020603050405020304" pitchFamily="18" charset="0"/>
                <a:cs typeface="Times New Roman" panose="02020603050405020304" pitchFamily="18" charset="0"/>
              </a:rPr>
              <a:t>Example</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What hour? </a:t>
            </a:r>
            <a:r>
              <a:rPr lang="en-US" sz="2000" dirty="0">
                <a:latin typeface="Consolas" panose="020B0609020204030204" pitchFamily="49" charset="0"/>
                <a:ea typeface="Times New Roman" panose="02020603050405020304" pitchFamily="18" charset="0"/>
                <a:cs typeface="Times New Roman" panose="02020603050405020304" pitchFamily="18" charset="0"/>
              </a:rPr>
              <a:t>12pm</a:t>
            </a:r>
          </a:p>
          <a:p>
            <a:pPr marL="974725" indent="-342900">
              <a:spcBef>
                <a:spcPts val="0"/>
              </a:spcBef>
              <a:buClr>
                <a:srgbClr val="C57A15"/>
              </a:buClr>
              <a:buFont typeface="Consolas" panose="020B0609020204030204" pitchFamily="49" charset="0"/>
              <a:buChar char="&gt;"/>
            </a:pPr>
            <a:r>
              <a:rPr lang="en-US" sz="2000" dirty="0">
                <a:latin typeface="Consolas" panose="020B0609020204030204" pitchFamily="49" charset="0"/>
                <a:ea typeface="Times New Roman" panose="02020603050405020304" pitchFamily="18" charset="0"/>
                <a:cs typeface="Times New Roman" panose="02020603050405020304" pitchFamily="18" charset="0"/>
              </a:rPr>
              <a:t>You should be at lunch!</a:t>
            </a:r>
          </a:p>
          <a:p>
            <a:pPr marL="974725" indent="-342900">
              <a:spcBef>
                <a:spcPts val="0"/>
              </a:spcBef>
              <a:buClr>
                <a:srgbClr val="C57A15"/>
              </a:buClr>
              <a:buFont typeface="Consolas" panose="020B0609020204030204" pitchFamily="49" charset="0"/>
              <a:buChar char="&gt;"/>
            </a:pPr>
            <a:endParaRPr lang="en-US" sz="20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000" b="1" dirty="0">
                <a:ea typeface="Calibri" panose="020F0502020204030204" pitchFamily="34" charset="0"/>
                <a:cs typeface="Times New Roman" panose="02020603050405020304" pitchFamily="18" charset="0"/>
              </a:rPr>
              <a:t>In your notebook, answer the following</a:t>
            </a:r>
          </a:p>
          <a:p>
            <a:r>
              <a:rPr lang="en-US" sz="2000" dirty="0"/>
              <a:t>How did you accomplish this?</a:t>
            </a:r>
          </a:p>
          <a:p>
            <a:r>
              <a:rPr lang="en-US" sz="2000" dirty="0"/>
              <a:t>Do you feel like something is missing in your program?</a:t>
            </a:r>
          </a:p>
          <a:p>
            <a:r>
              <a:rPr lang="en-US" sz="2000" dirty="0"/>
              <a:t>What if you wanted to add in a weekly functionality? For instance, Tuesday at 4pm you are at soccer practice, but on Thursday at 4pm you are at CS club</a:t>
            </a:r>
          </a:p>
          <a:p>
            <a:r>
              <a:rPr lang="en-US" sz="2000" dirty="0"/>
              <a:t>How would you implement this in your program?</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2.03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Conditional statements give us the ability to affect the flow of control </a:t>
            </a:r>
          </a:p>
          <a:p>
            <a:endParaRPr lang="en-US" sz="2400" dirty="0"/>
          </a:p>
          <a:p>
            <a:r>
              <a:rPr lang="en-US" sz="2400" dirty="0">
                <a:ea typeface="Calibri" panose="020F0502020204030204" pitchFamily="34" charset="0"/>
                <a:cs typeface="Times New Roman" panose="02020603050405020304" pitchFamily="18" charset="0"/>
              </a:rPr>
              <a:t>The simplest form is the if statement. The Boolean expression after if is called the condition. If is it is true, then the indented statement gets executed. If not, nothing happens.</a:t>
            </a:r>
          </a:p>
          <a:p>
            <a:endParaRPr lang="en-US" sz="2400"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x =</a:t>
            </a:r>
            <a:r>
              <a:rPr lang="en-US" dirty="0">
                <a:solidFill>
                  <a:srgbClr val="CC0099"/>
                </a:solidFill>
                <a:latin typeface="Consolas" panose="020B0609020204030204" pitchFamily="49" charset="0"/>
              </a:rPr>
              <a:t> input</a:t>
            </a:r>
            <a:r>
              <a:rPr lang="en-US" dirty="0">
                <a:latin typeface="Consolas" panose="020B0609020204030204" pitchFamily="49" charset="0"/>
              </a:rPr>
              <a:t>(</a:t>
            </a:r>
            <a:r>
              <a:rPr lang="en-US" dirty="0">
                <a:solidFill>
                  <a:srgbClr val="FF0000"/>
                </a:solidFill>
                <a:latin typeface="Consolas" panose="020B0609020204030204" pitchFamily="49" charset="0"/>
              </a:rPr>
              <a:t>‘Enter a number: ’</a:t>
            </a:r>
            <a:r>
              <a:rPr lang="en-US" dirty="0">
                <a:latin typeface="Consolas" panose="020B0609020204030204" pitchFamily="49" charset="0"/>
              </a:rPr>
              <a:t>)</a:t>
            </a:r>
          </a:p>
          <a:p>
            <a:pPr marL="742950" lvl="1" indent="-514350">
              <a:buClr>
                <a:srgbClr val="FF9900"/>
              </a:buClr>
              <a:buFont typeface="+mj-lt"/>
              <a:buAutoNum type="arabicPeriod"/>
            </a:pPr>
            <a:r>
              <a:rPr lang="en-US" dirty="0">
                <a:latin typeface="Consolas" panose="020B0609020204030204" pitchFamily="49" charset="0"/>
              </a:rPr>
              <a:t>x = </a:t>
            </a:r>
            <a:r>
              <a:rPr lang="en-US" dirty="0">
                <a:solidFill>
                  <a:srgbClr val="CC0099"/>
                </a:solidFill>
                <a:latin typeface="Consolas" panose="020B0609020204030204" pitchFamily="49" charset="0"/>
              </a:rPr>
              <a:t>int</a:t>
            </a:r>
            <a:r>
              <a:rPr lang="en-US" dirty="0">
                <a:latin typeface="Consolas" panose="020B0609020204030204" pitchFamily="49" charset="0"/>
              </a:rPr>
              <a:t>(x)</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solidFill>
                  <a:srgbClr val="002060"/>
                </a:solidFill>
                <a:latin typeface="Consolas" panose="020B0609020204030204" pitchFamily="49" charset="0"/>
              </a:rPr>
              <a:t>(x &gt; </a:t>
            </a:r>
            <a:r>
              <a:rPr lang="en-US" dirty="0">
                <a:solidFill>
                  <a:srgbClr val="008575"/>
                </a:solidFill>
                <a:latin typeface="Consolas" panose="020B0609020204030204" pitchFamily="49" charset="0"/>
              </a:rPr>
              <a:t>0</a:t>
            </a:r>
            <a:r>
              <a:rPr lang="en-US" dirty="0">
                <a:latin typeface="Consolas" panose="020B0609020204030204" pitchFamily="49" charset="0"/>
              </a:rPr>
              <a:t>):</a:t>
            </a:r>
          </a:p>
          <a:p>
            <a:pPr marL="428625" lvl="2" indent="0">
              <a:buClr>
                <a:srgbClr val="FF9900"/>
              </a:buClr>
              <a:buNone/>
            </a:pPr>
            <a:r>
              <a:rPr lang="en-US" dirty="0">
                <a:latin typeface="Consolas" panose="020B0609020204030204" pitchFamily="49" charset="0"/>
              </a:rPr>
              <a:t>	</a:t>
            </a: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‘x is positive’</a:t>
            </a:r>
            <a:r>
              <a:rPr lang="en-US" sz="1800" dirty="0">
                <a:latin typeface="Consolas" panose="020B0609020204030204" pitchFamily="49" charset="0"/>
              </a:rPr>
              <a:t>)</a:t>
            </a:r>
            <a:endParaRPr lang="en-US" dirty="0">
              <a:latin typeface="Consolas" panose="020B0609020204030204" pitchFamily="49" charset="0"/>
            </a:endParaRPr>
          </a:p>
          <a:p>
            <a:endParaRPr lang="en-US" sz="2400" dirty="0">
              <a:latin typeface="Consolas" panose="020B0609020204030204" pitchFamily="49" charset="0"/>
            </a:endParaRPr>
          </a:p>
          <a:p>
            <a:r>
              <a:rPr lang="en-US" sz="2400" dirty="0"/>
              <a:t>What happens if x = -8 ?</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2.03 Part 2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434786"/>
          </a:xfrm>
        </p:spPr>
        <p:txBody>
          <a:bodyPr/>
          <a:lstStyle/>
          <a:p>
            <a:pPr marL="0" indent="0">
              <a:buNone/>
            </a:pPr>
            <a:r>
              <a:rPr lang="en-US" sz="2400" dirty="0"/>
              <a:t>What is the output of the code? </a:t>
            </a:r>
          </a:p>
          <a:p>
            <a:endParaRPr lang="en-US" sz="2400"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animal =</a:t>
            </a:r>
            <a:r>
              <a:rPr lang="en-US" dirty="0">
                <a:solidFill>
                  <a:srgbClr val="CC0099"/>
                </a:solidFill>
                <a:latin typeface="Consolas" panose="020B0609020204030204" pitchFamily="49" charset="0"/>
              </a:rPr>
              <a:t> input</a:t>
            </a:r>
            <a:r>
              <a:rPr lang="en-US" dirty="0">
                <a:latin typeface="Consolas" panose="020B0609020204030204" pitchFamily="49" charset="0"/>
              </a:rPr>
              <a:t>(</a:t>
            </a:r>
            <a:r>
              <a:rPr lang="en-US" dirty="0">
                <a:solidFill>
                  <a:srgbClr val="FF0000"/>
                </a:solidFill>
                <a:latin typeface="Consolas" panose="020B0609020204030204" pitchFamily="49" charset="0"/>
              </a:rPr>
              <a:t>‘What is your favorite animal? ’</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solidFill>
                  <a:srgbClr val="002060"/>
                </a:solidFill>
                <a:latin typeface="Consolas" panose="020B0609020204030204" pitchFamily="49" charset="0"/>
              </a:rPr>
              <a:t>(animal == ‘cat’ or ‘dog’</a:t>
            </a:r>
            <a:r>
              <a:rPr lang="en-US" dirty="0">
                <a:latin typeface="Consolas" panose="020B0609020204030204" pitchFamily="49" charset="0"/>
              </a:rPr>
              <a:t>):</a:t>
            </a:r>
          </a:p>
          <a:p>
            <a:pPr marL="742950" lvl="1" indent="-514350">
              <a:buClr>
                <a:srgbClr val="FF9900"/>
              </a:buClr>
              <a:buFont typeface="+mj-lt"/>
              <a:buAutoNum type="arabicPeriod"/>
            </a:pP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‘A great pet!!’</a:t>
            </a:r>
            <a:r>
              <a:rPr lang="en-US" sz="1800" dirty="0">
                <a:latin typeface="Consolas" panose="020B0609020204030204" pitchFamily="49" charset="0"/>
              </a:rPr>
              <a:t>)</a:t>
            </a:r>
          </a:p>
          <a:p>
            <a:pPr marL="742950" lvl="1" indent="-514350">
              <a:buClr>
                <a:srgbClr val="FF9900"/>
              </a:buClr>
              <a:buFont typeface="+mj-lt"/>
              <a:buAutoNum type="arabicPeriod"/>
            </a:pPr>
            <a:r>
              <a:rPr lang="en-US" sz="1800" dirty="0">
                <a:latin typeface="Consolas" panose="020B0609020204030204" pitchFamily="49" charset="0"/>
              </a:rPr>
              <a:t>else:</a:t>
            </a:r>
          </a:p>
          <a:p>
            <a:pPr marL="742950" lvl="1" indent="-514350">
              <a:buClr>
                <a:srgbClr val="FF9900"/>
              </a:buClr>
              <a:buFont typeface="+mj-lt"/>
              <a:buAutoNum type="arabicPeriod"/>
            </a:pP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‘Good choice’</a:t>
            </a:r>
            <a:r>
              <a:rPr lang="en-US" sz="1800" dirty="0">
                <a:latin typeface="Consolas" panose="020B0609020204030204" pitchFamily="49" charset="0"/>
              </a:rPr>
              <a:t>)</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526331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Follow the flow of execution in the following programs and predict what will happen for each one</a:t>
            </a:r>
            <a:endParaRPr lang="en-US"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a = </a:t>
            </a:r>
            <a:r>
              <a:rPr lang="en-US" dirty="0">
                <a:solidFill>
                  <a:srgbClr val="CC0099"/>
                </a:solidFill>
                <a:latin typeface="Consolas" panose="020B0609020204030204" pitchFamily="49" charset="0"/>
              </a:rPr>
              <a:t>input</a:t>
            </a:r>
            <a:r>
              <a:rPr lang="en-US" dirty="0">
                <a:latin typeface="Consolas" panose="020B0609020204030204" pitchFamily="49" charset="0"/>
              </a:rPr>
              <a:t>(</a:t>
            </a:r>
            <a:r>
              <a:rPr lang="en-US" dirty="0">
                <a:solidFill>
                  <a:srgbClr val="FF0000"/>
                </a:solidFill>
                <a:latin typeface="Consolas" panose="020B0609020204030204" pitchFamily="49" charset="0"/>
              </a:rPr>
              <a:t>"What... is your quest: "</a:t>
            </a:r>
            <a:r>
              <a:rPr lang="en-US" dirty="0">
                <a:latin typeface="Consolas" panose="020B0609020204030204" pitchFamily="49" charset="0"/>
              </a:rPr>
              <a:t>)</a:t>
            </a:r>
          </a:p>
          <a:p>
            <a:pPr marL="742950" lvl="1" indent="-514350">
              <a:buClr>
                <a:srgbClr val="FF9900"/>
              </a:buClr>
              <a:buFont typeface="+mj-lt"/>
              <a:buAutoNum type="arabicPeriod"/>
            </a:pPr>
            <a:r>
              <a:rPr lang="en-US" dirty="0">
                <a:latin typeface="Consolas" panose="020B0609020204030204" pitchFamily="49" charset="0"/>
              </a:rPr>
              <a:t>b = </a:t>
            </a:r>
            <a:r>
              <a:rPr lang="en-US" dirty="0">
                <a:solidFill>
                  <a:srgbClr val="FF0000"/>
                </a:solidFill>
                <a:latin typeface="Consolas" panose="020B0609020204030204" pitchFamily="49" charset="0"/>
              </a:rPr>
              <a:t>“to seek the holy grail”</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a != b:</a:t>
            </a:r>
          </a:p>
          <a:p>
            <a:pPr marL="742950" lvl="1" indent="-514350">
              <a:buClr>
                <a:srgbClr val="FF9900"/>
              </a:buClr>
              <a:buFont typeface="+mj-lt"/>
              <a:buAutoNum type="arabicPeriod"/>
            </a:pPr>
            <a:r>
              <a:rPr lang="en-US" sz="2000" dirty="0">
                <a:solidFill>
                  <a:srgbClr val="0000FF"/>
                </a:solidFill>
                <a:latin typeface="Consolas" panose="020B0609020204030204" pitchFamily="49" charset="0"/>
              </a:rPr>
              <a:t>	  print</a:t>
            </a:r>
            <a:r>
              <a:rPr lang="en-US" sz="2000" dirty="0">
                <a:latin typeface="Consolas" panose="020B0609020204030204" pitchFamily="49" charset="0"/>
              </a:rPr>
              <a:t>(</a:t>
            </a:r>
            <a:r>
              <a:rPr lang="en-US" sz="2000" dirty="0">
                <a:solidFill>
                  <a:srgbClr val="FF0000"/>
                </a:solidFill>
                <a:latin typeface="Consolas" panose="020B0609020204030204" pitchFamily="49" charset="0"/>
              </a:rPr>
              <a:t>"Go On. Off you go"</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sz="2000" dirty="0">
                <a:latin typeface="Consolas" panose="020B0609020204030204" pitchFamily="49" charset="0"/>
              </a:rPr>
              <a:t>	  b = input(</a:t>
            </a:r>
            <a:r>
              <a:rPr lang="en-US" sz="2000" dirty="0">
                <a:solidFill>
                  <a:srgbClr val="FF0000"/>
                </a:solidFill>
                <a:latin typeface="Consolas" panose="020B0609020204030204" pitchFamily="49" charset="0"/>
              </a:rPr>
              <a:t>"What...is the air-speed velocity of an unladen swallow?"</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b == "</a:t>
            </a:r>
            <a:r>
              <a:rPr lang="en-US" dirty="0">
                <a:solidFill>
                  <a:srgbClr val="FF0000"/>
                </a:solidFill>
                <a:latin typeface="Consolas" panose="020B0609020204030204" pitchFamily="49" charset="0"/>
              </a:rPr>
              <a:t>What do you mean? An African or European swallow?"</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"I don't know that...AHHH [</a:t>
            </a:r>
            <a:r>
              <a:rPr lang="en-US" dirty="0" err="1">
                <a:solidFill>
                  <a:srgbClr val="FF0000"/>
                </a:solidFill>
                <a:latin typeface="Consolas" panose="020B0609020204030204" pitchFamily="49" charset="0"/>
              </a:rPr>
              <a:t>Bridgekeeper</a:t>
            </a:r>
            <a:r>
              <a:rPr lang="en-US" dirty="0">
                <a:solidFill>
                  <a:srgbClr val="FF0000"/>
                </a:solidFill>
                <a:latin typeface="Consolas" panose="020B0609020204030204" pitchFamily="49" charset="0"/>
              </a:rPr>
              <a:t> was thrown over bridge]"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"[you were thrown over bridge]"</a:t>
            </a:r>
            <a:r>
              <a:rPr lang="en-US" dirty="0">
                <a:latin typeface="Consolas" panose="020B0609020204030204" pitchFamily="49"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17778832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8263" y="1012031"/>
            <a:ext cx="11018838" cy="5650778"/>
          </a:xfrm>
        </p:spPr>
        <p:txBody>
          <a:bodyPr/>
          <a:lstStyle/>
          <a:p>
            <a:pPr marL="0" indent="0">
              <a:buNone/>
            </a:pPr>
            <a:r>
              <a:rPr lang="en-US" sz="2400" dirty="0"/>
              <a:t>Follow the flow of execution in the following programs and predict what will happen for each one</a:t>
            </a:r>
            <a:endParaRPr lang="en-US" dirty="0">
              <a:latin typeface="Consolas" panose="020B0609020204030204" pitchFamily="49" charset="0"/>
            </a:endParaRPr>
          </a:p>
          <a:p>
            <a:pPr marL="342900" indent="-342900">
              <a:buClr>
                <a:srgbClr val="FF6600"/>
              </a:buClr>
              <a:buFont typeface="+mj-lt"/>
              <a:buAutoNum type="arabicPeriod"/>
            </a:pP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CC0099"/>
                </a:solidFill>
                <a:latin typeface="Consolas" panose="020B0609020204030204" pitchFamily="49" charset="0"/>
              </a:rPr>
              <a:t>input</a:t>
            </a:r>
            <a:r>
              <a:rPr lang="en-US" sz="1400" dirty="0">
                <a:latin typeface="Consolas" panose="020B0609020204030204" pitchFamily="49" charset="0"/>
              </a:rPr>
              <a:t>(</a:t>
            </a:r>
            <a:r>
              <a:rPr lang="en-US" sz="1400" dirty="0">
                <a:solidFill>
                  <a:srgbClr val="FF0000"/>
                </a:solidFill>
                <a:latin typeface="Consolas" panose="020B0609020204030204" pitchFamily="49" charset="0"/>
              </a:rPr>
              <a:t>"What is your favorite color"</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'blue’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t>
            </a:r>
            <a:r>
              <a:rPr lang="en-US" sz="1400" dirty="0" err="1">
                <a:solidFill>
                  <a:srgbClr val="FF0000"/>
                </a:solidFill>
                <a:latin typeface="Consolas" panose="020B0609020204030204" pitchFamily="49" charset="0"/>
              </a:rPr>
              <a:t>Blueskadoo</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"Roses are 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"Mellow 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"green"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"Green Machine"</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"orange"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"Orange you glad I didn't say banana."</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see a red door and I want it painted 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"purple"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"And we'll never be </a:t>
            </a:r>
            <a:r>
              <a:rPr lang="en-US" sz="1400" dirty="0" err="1">
                <a:solidFill>
                  <a:srgbClr val="FF0000"/>
                </a:solidFill>
                <a:latin typeface="Consolas" panose="020B0609020204030204" pitchFamily="49" charset="0"/>
              </a:rPr>
              <a:t>royalllssss</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"pink"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"Pinky- and the Brain"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else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don't recognize that color. Is it even...??"</a:t>
            </a:r>
            <a:r>
              <a:rPr lang="en-US" sz="1400" dirty="0">
                <a:latin typeface="Consolas" panose="020B0609020204030204" pitchFamily="49" charset="0"/>
              </a:rPr>
              <a:t>)</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-2.03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1846659"/>
          </a:xfrm>
        </p:spPr>
        <p:txBody>
          <a:bodyPr/>
          <a:lstStyle/>
          <a:p>
            <a:pPr marL="0" indent="0">
              <a:buNone/>
            </a:pPr>
            <a:r>
              <a:rPr lang="en-US" sz="2400" dirty="0"/>
              <a:t>Open your console and name it Triangles</a:t>
            </a: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It will take all three sides of the triangle </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The program will find the perimeter </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Tell what kind of triangle it is or if it is a triangle </a:t>
            </a: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8315616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BBBC5F-CFEA-40D9-BAB9-A6DD44A7C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90AC0D-F322-401B-A096-33538D9CF479}">
  <ds:schemaRefs>
    <ds:schemaRef ds:uri="http://schemas.microsoft.com/sharepoint/v3/contenttype/forms"/>
  </ds:schemaRefs>
</ds:datastoreItem>
</file>

<file path=customXml/itemProps3.xml><?xml version="1.0" encoding="utf-8"?>
<ds:datastoreItem xmlns:ds="http://schemas.openxmlformats.org/officeDocument/2006/customXml" ds:itemID="{0C755CF8-6622-4600-955F-F56CEE699E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797</Words>
  <Application>Microsoft Office PowerPoint</Application>
  <PresentationFormat>Widescreen</PresentationFormat>
  <Paragraphs>107</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2.03: Conditionals </vt:lpstr>
      <vt:lpstr>Conditionals </vt:lpstr>
      <vt:lpstr>Today’s Plan </vt:lpstr>
      <vt:lpstr>Do Now </vt:lpstr>
      <vt:lpstr>Lesson 2.03 </vt:lpstr>
      <vt:lpstr>Lesson 2.03 Part 2 </vt:lpstr>
      <vt:lpstr>Lab – Example 1</vt:lpstr>
      <vt:lpstr>Lab – Example 2</vt:lpstr>
      <vt:lpstr>Lab -2.03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 Conditionals </dc:title>
  <dc:creator/>
  <cp:lastModifiedBy/>
  <cp:revision>4</cp:revision>
  <dcterms:created xsi:type="dcterms:W3CDTF">2019-12-20T16:58:14Z</dcterms:created>
  <dcterms:modified xsi:type="dcterms:W3CDTF">2020-07-13T20:53:30Z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27AE9A9F-1517-4202-82FA-259B4E2F73E9</vt:lpwstr>
  </property>
  <property fmtid="{D5CDD505-2E9C-101B-9397-08002B2CF9AE}" pid="4" name="ArticulatePath">
    <vt:lpwstr>Intro Python 2.03 TEALS</vt:lpwstr>
  </property>
</Properties>
</file>