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6" r:id="rId10"/>
    <p:sldId id="1687" r:id="rId11"/>
    <p:sldId id="1688" r:id="rId12"/>
    <p:sldId id="1689" r:id="rId13"/>
    <p:sldId id="1690" r:id="rId14"/>
    <p:sldId id="1679" r:id="rId15"/>
    <p:sldId id="1683"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75063-1365-449C-B457-5E68D1C7EFCF}" v="6" dt="2020-01-15T22:38:40.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go over the difference between the two numbers, so 2 – 1 = 1, so only one item will be returned </a:t>
            </a:r>
          </a:p>
          <a:p>
            <a:endParaRPr lang="en-US" dirty="0"/>
          </a:p>
          <a:p>
            <a:r>
              <a:rPr lang="en-US" dirty="0"/>
              <a:t>Go over the in operation, do an example with the students using and then have them do one on their own</a:t>
            </a:r>
          </a:p>
          <a:p>
            <a:endParaRPr lang="en-US" dirty="0"/>
          </a:p>
          <a:p>
            <a:r>
              <a:rPr lang="en-US" dirty="0"/>
              <a:t>Together create a tic-tac-toe board with students </a:t>
            </a:r>
            <a:r>
              <a:rPr lang="en-US"/>
              <a:t>in class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638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242116" y="5064044"/>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186612" y="2850494"/>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883083" y="2853767"/>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883083" y="5064044"/>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720011" y="2497771"/>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720011" y="4756267"/>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282612" y="249666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282612" y="475626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31983"/>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073109" y="2659558"/>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r>
              <a:rPr lang="en-US" sz="2400" dirty="0"/>
              <a:t>What happens to </a:t>
            </a:r>
            <a:r>
              <a:rPr lang="en-US" sz="2400" dirty="0" err="1"/>
              <a:t>a_list</a:t>
            </a:r>
            <a:r>
              <a:rPr lang="en-US" sz="2400" dirty="0"/>
              <a:t>?</a:t>
            </a:r>
          </a:p>
          <a:p>
            <a:r>
              <a:rPr lang="en-US" sz="2400" dirty="0"/>
              <a:t>What is in </a:t>
            </a:r>
            <a:r>
              <a:rPr lang="en-US" sz="2400" dirty="0" err="1"/>
              <a:t>b_list</a:t>
            </a:r>
            <a:r>
              <a:rPr lang="en-US" sz="2400" dirty="0"/>
              <a:t>?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length of </a:t>
            </a:r>
            <a:r>
              <a:rPr lang="en-US" sz="2400" dirty="0" err="1"/>
              <a:t>a_list</a:t>
            </a:r>
            <a:r>
              <a:rPr lang="en-US" sz="2400" dirty="0"/>
              <a:t> after the </a:t>
            </a:r>
            <a:r>
              <a:rPr lang="en-US" sz="2400" dirty="0">
                <a:solidFill>
                  <a:srgbClr val="7030A0"/>
                </a:solidFill>
                <a:ea typeface="Times New Roman" panose="02020603050405020304" pitchFamily="18" charset="0"/>
                <a:cs typeface="Times New Roman" panose="02020603050405020304" pitchFamily="18" charset="0"/>
              </a:rPr>
              <a:t>remove</a:t>
            </a:r>
            <a:r>
              <a:rPr lang="en-US" sz="2400" dirty="0"/>
              <a: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pop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difference between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and</a:t>
            </a:r>
            <a:r>
              <a:rPr lang="en-US" sz="2400" dirty="0">
                <a:solidFill>
                  <a:srgbClr val="7030A0"/>
                </a:solidFill>
                <a:ea typeface="Times New Roman" panose="02020603050405020304" pitchFamily="18" charset="0"/>
                <a:cs typeface="Times New Roman" panose="02020603050405020304" pitchFamily="18" charset="0"/>
              </a:rPr>
              <a:t> pop</a:t>
            </a:r>
            <a:r>
              <a:rPr lang="en-US" sz="2400" dirty="0"/>
              <a:t>? </a:t>
            </a:r>
          </a:p>
        </p:txBody>
      </p:sp>
    </p:spTree>
    <p:custDataLst>
      <p:tags r:id="rId1"/>
    </p:custDataLst>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happens to </a:t>
            </a:r>
            <a:r>
              <a:rPr lang="en-US" sz="2400" dirty="0" err="1"/>
              <a:t>a_list</a:t>
            </a:r>
            <a:r>
              <a:rPr lang="en-US" sz="2400" dirty="0">
                <a:ea typeface="Times New Roman" panose="02020603050405020304" pitchFamily="18" charset="0"/>
                <a:cs typeface="Times New Roman" panose="02020603050405020304" pitchFamily="18" charset="0"/>
              </a:rPr>
              <a:t>?</a:t>
            </a:r>
          </a:p>
          <a:p>
            <a:pPr marL="0" indent="0"/>
            <a:r>
              <a:rPr lang="en-US" sz="2400" dirty="0">
                <a:cs typeface="Times New Roman" panose="02020603050405020304" pitchFamily="18" charset="0"/>
              </a:rPr>
              <a:t>What is in </a:t>
            </a:r>
            <a:r>
              <a:rPr lang="en-US" sz="2400" dirty="0" err="1">
                <a:cs typeface="Times New Roman" panose="02020603050405020304" pitchFamily="18" charset="0"/>
              </a:rPr>
              <a:t>b_list</a:t>
            </a:r>
            <a:endParaRPr lang="en-US" sz="2400" dirty="0"/>
          </a:p>
        </p:txBody>
      </p:sp>
    </p:spTree>
    <p:custDataLst>
      <p:tags r:id="rId1"/>
    </p:custDataLst>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4763" indent="-4763">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4763" indent="-4763"/>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append </a:t>
            </a:r>
            <a:r>
              <a:rPr lang="en-US" sz="2400" dirty="0">
                <a:ea typeface="Times New Roman" panose="02020603050405020304" pitchFamily="18" charset="0"/>
                <a:cs typeface="Times New Roman" panose="02020603050405020304" pitchFamily="18" charset="0"/>
              </a:rPr>
              <a:t>do?</a:t>
            </a:r>
            <a:r>
              <a:rPr lang="en-US" sz="2400" dirty="0"/>
              <a:t> </a:t>
            </a:r>
          </a:p>
          <a:p>
            <a:pPr marL="4763" indent="-4763"/>
            <a:r>
              <a:rPr lang="en-US" sz="2400" dirty="0"/>
              <a:t>What would be the length after </a:t>
            </a:r>
            <a:r>
              <a:rPr lang="en-US" sz="2400" dirty="0">
                <a:solidFill>
                  <a:srgbClr val="7030A0"/>
                </a:solidFill>
                <a:ea typeface="Times New Roman" panose="02020603050405020304" pitchFamily="18" charset="0"/>
                <a:cs typeface="Times New Roman" panose="02020603050405020304" pitchFamily="18" charset="0"/>
              </a:rPr>
              <a:t>append</a:t>
            </a:r>
            <a:r>
              <a:rPr lang="en-US" sz="2400" dirty="0">
                <a:ea typeface="Times New Roman" panose="02020603050405020304" pitchFamily="18" charset="0"/>
                <a:cs typeface="Times New Roman" panose="02020603050405020304" pitchFamily="18" charset="0"/>
              </a:rPr>
              <a:t>?</a:t>
            </a:r>
            <a:endParaRPr lang="en-US" sz="2400" dirty="0"/>
          </a:p>
        </p:txBody>
      </p:sp>
    </p:spTree>
    <p:custDataLst>
      <p:tags r:id="rId1"/>
    </p:custDataLst>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Slicing: a list operation that gives back a list starting from the index to the left of the colon and going up to the index to the right of the colon</a:t>
            </a:r>
          </a:p>
          <a:p>
            <a:endParaRPr lang="en-US" sz="2400" dirty="0"/>
          </a:p>
          <a:p>
            <a:r>
              <a:rPr lang="en-US" sz="2400" dirty="0"/>
              <a:t>What does the following code print? </a:t>
            </a:r>
          </a:p>
          <a:p>
            <a:endParaRPr lang="en-US" sz="2400" dirty="0">
              <a:latin typeface="Consolas" panose="020B0609020204030204" pitchFamily="49"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[1:2])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t>What is the difference between </a:t>
            </a:r>
            <a:r>
              <a:rPr lang="en-US" sz="2400" dirty="0">
                <a:solidFill>
                  <a:srgbClr val="7030A0"/>
                </a:solidFill>
              </a:rPr>
              <a:t>remove</a:t>
            </a:r>
            <a:r>
              <a:rPr lang="en-US" sz="2400" dirty="0"/>
              <a:t> and </a:t>
            </a:r>
            <a:r>
              <a:rPr lang="en-US" sz="2400" dirty="0">
                <a:solidFill>
                  <a:srgbClr val="7030A0"/>
                </a:solidFill>
              </a:rPr>
              <a:t>pop</a:t>
            </a:r>
            <a:r>
              <a:rPr lang="en-US" sz="2400" dirty="0"/>
              <a:t>?</a:t>
            </a:r>
          </a:p>
          <a:p>
            <a:r>
              <a:rPr lang="en-US" sz="2400" dirty="0"/>
              <a:t>What does </a:t>
            </a:r>
            <a:r>
              <a:rPr lang="en-US" sz="2400" dirty="0">
                <a:solidFill>
                  <a:srgbClr val="7030A0"/>
                </a:solidFill>
              </a:rPr>
              <a:t>append</a:t>
            </a:r>
            <a:r>
              <a:rPr lang="en-US" sz="2400" dirty="0"/>
              <a:t> do to a list? </a:t>
            </a:r>
          </a:p>
          <a:p>
            <a:endParaRPr lang="en-US" sz="2400" dirty="0">
              <a:latin typeface="Consolas" panose="020B0609020204030204" pitchFamily="49" charset="0"/>
            </a:endParaRPr>
          </a:p>
          <a:p>
            <a:pPr marL="631825" indent="0">
              <a:spcBef>
                <a:spcPts val="0"/>
              </a:spcBef>
              <a:buClr>
                <a:srgbClr val="C57A15"/>
              </a:buClr>
              <a:buNone/>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9615748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0A10BD-A6C6-4A28-8C33-96E5131C3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148</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2020-07-13T20:54:35Z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