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ink/ink1.xml" ContentType="application/inkml+xml"/>
  <Override PartName="/ppt/tags/tag8.xml" ContentType="application/vnd.openxmlformats-officedocument.presentationml.tags+xml"/>
  <Override PartName="/ppt/notesSlides/notesSlide7.xml" ContentType="application/vnd.openxmlformats-officedocument.presentationml.notesSlide+xml"/>
  <Override PartName="/ppt/ink/ink2.xml" ContentType="application/inkml+xml"/>
  <Override PartName="/ppt/tags/tag9.xml" ContentType="application/vnd.openxmlformats-officedocument.presentationml.tags+xml"/>
  <Override PartName="/ppt/notesSlides/notesSlide8.xml" ContentType="application/vnd.openxmlformats-officedocument.presentationml.notesSlide+xml"/>
  <Override PartName="/ppt/ink/ink3.xml" ContentType="application/inkml+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70" r:id="rId6"/>
    <p:sldId id="1679" r:id="rId7"/>
    <p:sldId id="1680" r:id="rId8"/>
    <p:sldId id="257" r:id="rId9"/>
    <p:sldId id="1704" r:id="rId10"/>
    <p:sldId id="1705" r:id="rId11"/>
    <p:sldId id="1706" r:id="rId12"/>
    <p:sldId id="1707" r:id="rId13"/>
    <p:sldId id="259" r:id="rId14"/>
    <p:sldId id="1708" r:id="rId15"/>
    <p:sldId id="1689"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687" autoAdjust="0"/>
  </p:normalViewPr>
  <p:slideViewPr>
    <p:cSldViewPr snapToGrid="0">
      <p:cViewPr varScale="1">
        <p:scale>
          <a:sx n="75" d="100"/>
          <a:sy n="75" d="100"/>
        </p:scale>
        <p:origin x="1914"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9/22/2020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Students will need the Snap Template link - </a:t>
            </a:r>
            <a:r>
              <a:rPr lang="en-US" sz="1200" b="0" u="sng" kern="1200" dirty="0">
                <a:solidFill>
                  <a:schemeClr val="tx1"/>
                </a:solidFill>
                <a:effectLst/>
                <a:latin typeface="+mn-lt"/>
                <a:ea typeface="+mn-ea"/>
                <a:cs typeface="+mn-cs"/>
              </a:rPr>
              <a:t>https://snap.berkeley.edu/snap/snap.html#present:Username=aspiece%40gmail.com&amp;ProjectName=Snap%20Coordinate%20System%20Intro</a:t>
            </a:r>
            <a:endParaRPr lang="en-US" sz="1200" b="0"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746798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effectLst/>
              </a:rPr>
              <a:t>5 minutes | Do Now</a:t>
            </a:r>
          </a:p>
          <a:p>
            <a:pPr algn="l"/>
            <a:r>
              <a:rPr lang="en-US" dirty="0">
                <a:effectLst/>
              </a:rPr>
              <a:t>10 minutes | Introduce Snap! Coordinate System</a:t>
            </a:r>
          </a:p>
          <a:p>
            <a:pPr algn="l"/>
            <a:r>
              <a:rPr lang="en-US" dirty="0">
                <a:effectLst/>
              </a:rPr>
              <a:t>15 minutes | Integrate Coordinate Concept to Snap!</a:t>
            </a:r>
          </a:p>
          <a:p>
            <a:pPr algn="l"/>
            <a:r>
              <a:rPr lang="en-US" dirty="0">
                <a:effectLst/>
              </a:rPr>
              <a:t>15 minutes | Lab Activity</a:t>
            </a:r>
          </a:p>
          <a:p>
            <a:pPr algn="l"/>
            <a:r>
              <a:rPr lang="en-US" dirty="0">
                <a:effectLst/>
              </a:rPr>
              <a:t>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r>
              <a:rPr lang="en-US" dirty="0"/>
              <a:t>Use in the drawing tool to plot these points as the students plot them in their notebook.</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1379169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i="1" u="sng" kern="1200" dirty="0">
                <a:solidFill>
                  <a:schemeClr val="tx1"/>
                </a:solidFill>
                <a:effectLst/>
                <a:latin typeface="+mn-lt"/>
                <a:ea typeface="+mn-ea"/>
                <a:cs typeface="+mn-cs"/>
              </a:rPr>
              <a:t>This activity is Optional if your class needs the additional scaffolding</a:t>
            </a:r>
          </a:p>
          <a:p>
            <a:endParaRPr lang="en-US" sz="1200" b="0"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Together as a class, practice plotting a few points on the Snap! Coordinate System.</a:t>
            </a:r>
          </a:p>
          <a:p>
            <a:r>
              <a:rPr lang="en-US" sz="1200" b="0" kern="1200" dirty="0">
                <a:solidFill>
                  <a:schemeClr val="tx1"/>
                </a:solidFill>
                <a:effectLst/>
                <a:latin typeface="+mn-lt"/>
                <a:ea typeface="+mn-ea"/>
                <a:cs typeface="+mn-cs"/>
              </a:rPr>
              <a:t>Use [this coordinate tool](</a:t>
            </a:r>
            <a:r>
              <a:rPr lang="en-US" sz="1200" b="0" u="sng" kern="1200" dirty="0">
                <a:solidFill>
                  <a:schemeClr val="tx1"/>
                </a:solidFill>
                <a:effectLst/>
                <a:latin typeface="+mn-lt"/>
                <a:ea typeface="+mn-ea"/>
                <a:cs typeface="+mn-cs"/>
              </a:rPr>
              <a:t>https://www.desmos.com/calculator/ui4klsjued</a:t>
            </a:r>
            <a:r>
              <a:rPr lang="en-US" sz="1200" b="0" kern="1200" dirty="0">
                <a:solidFill>
                  <a:schemeClr val="tx1"/>
                </a:solidFill>
                <a:effectLst/>
                <a:latin typeface="+mn-lt"/>
                <a:ea typeface="+mn-ea"/>
                <a:cs typeface="+mn-cs"/>
              </a:rPr>
              <a:t>) to have student plot points.</a:t>
            </a:r>
          </a:p>
          <a:p>
            <a:r>
              <a:rPr lang="en-US" sz="1200" b="0" kern="1200" dirty="0">
                <a:solidFill>
                  <a:schemeClr val="tx1"/>
                </a:solidFill>
                <a:effectLst/>
                <a:latin typeface="+mn-lt"/>
                <a:ea typeface="+mn-ea"/>
                <a:cs typeface="+mn-cs"/>
              </a:rPr>
              <a:t>* This has pre-configured with the dimensions of the Snap using a grid so they can see the points being graphed.</a:t>
            </a:r>
          </a:p>
          <a:p>
            <a:r>
              <a:rPr lang="en-US" sz="1200" b="0" kern="1200" dirty="0">
                <a:solidFill>
                  <a:schemeClr val="tx1"/>
                </a:solidFill>
                <a:effectLst/>
                <a:latin typeface="+mn-lt"/>
                <a:ea typeface="+mn-ea"/>
                <a:cs typeface="+mn-cs"/>
              </a:rPr>
              <a:t>* Have students plot the points on the left side of the tool and the points will appear on the graph.</a:t>
            </a:r>
          </a:p>
          <a:p>
            <a:r>
              <a:rPr lang="en-US" sz="1200" b="0" kern="1200" dirty="0">
                <a:solidFill>
                  <a:schemeClr val="tx1"/>
                </a:solidFill>
                <a:effectLst/>
                <a:latin typeface="+mn-lt"/>
                <a:ea typeface="+mn-ea"/>
                <a:cs typeface="+mn-cs"/>
              </a:rPr>
              <a:t>* Note that the grid lines are set to 10 unit increments</a:t>
            </a:r>
          </a:p>
          <a:p>
            <a:r>
              <a:rPr lang="en-US" sz="1200" b="0" kern="1200" dirty="0">
                <a:solidFill>
                  <a:schemeClr val="tx1"/>
                </a:solidFill>
                <a:effectLst/>
                <a:latin typeface="+mn-lt"/>
                <a:ea typeface="+mn-ea"/>
                <a:cs typeface="+mn-cs"/>
              </a:rPr>
              <a:t>* Have them plot the following points</a:t>
            </a:r>
          </a:p>
          <a:p>
            <a:r>
              <a:rPr lang="en-US" sz="1200" b="0" kern="1200" dirty="0">
                <a:solidFill>
                  <a:schemeClr val="tx1"/>
                </a:solidFill>
                <a:effectLst/>
                <a:latin typeface="+mn-lt"/>
                <a:ea typeface="+mn-ea"/>
                <a:cs typeface="+mn-cs"/>
              </a:rPr>
              <a:t>  * (0,0) "</a:t>
            </a:r>
          </a:p>
          <a:p>
            <a:r>
              <a:rPr lang="en-US" sz="1200" b="0" kern="1200" dirty="0">
                <a:solidFill>
                  <a:schemeClr val="tx1"/>
                </a:solidFill>
                <a:effectLst/>
                <a:latin typeface="+mn-lt"/>
                <a:ea typeface="+mn-ea"/>
                <a:cs typeface="+mn-cs"/>
              </a:rPr>
              <a:t>  * (50,-50)</a:t>
            </a:r>
          </a:p>
          <a:p>
            <a:r>
              <a:rPr lang="en-US" sz="1200" b="0" kern="1200" dirty="0">
                <a:solidFill>
                  <a:schemeClr val="tx1"/>
                </a:solidFill>
                <a:effectLst/>
                <a:latin typeface="+mn-lt"/>
                <a:ea typeface="+mn-ea"/>
                <a:cs typeface="+mn-cs"/>
              </a:rPr>
              <a:t>  * (100,0)</a:t>
            </a:r>
          </a:p>
          <a:p>
            <a:r>
              <a:rPr lang="en-US" sz="1200" b="0" kern="1200" dirty="0">
                <a:solidFill>
                  <a:schemeClr val="tx1"/>
                </a:solidFill>
                <a:effectLst/>
                <a:latin typeface="+mn-lt"/>
                <a:ea typeface="+mn-ea"/>
                <a:cs typeface="+mn-cs"/>
              </a:rPr>
              <a:t>  * (50,100)</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200" b="0" kern="1200" dirty="0">
                <a:solidFill>
                  <a:schemeClr val="tx1"/>
                </a:solidFill>
                <a:effectLst/>
                <a:latin typeface="+mn-lt"/>
                <a:ea typeface="+mn-ea"/>
                <a:cs typeface="+mn-cs"/>
              </a:rPr>
              <a:t>Ask students if they connect the dots, what shape would the points make? (Answers may vary.. Kite, Diamond, </a:t>
            </a:r>
            <a:r>
              <a:rPr lang="en-US" sz="1200" b="0" kern="1200" dirty="0" err="1">
                <a:solidFill>
                  <a:schemeClr val="tx1"/>
                </a:solidFill>
                <a:effectLst/>
                <a:latin typeface="+mn-lt"/>
                <a:ea typeface="+mn-ea"/>
                <a:cs typeface="+mn-cs"/>
              </a:rPr>
              <a:t>Quadralateral</a:t>
            </a:r>
            <a:r>
              <a:rPr lang="en-US" sz="1200" b="0" kern="1200" dirty="0">
                <a:solidFill>
                  <a:schemeClr val="tx1"/>
                </a:solidFill>
                <a:effectLst/>
                <a:latin typeface="+mn-lt"/>
                <a:ea typeface="+mn-ea"/>
                <a:cs typeface="+mn-cs"/>
              </a:rPr>
              <a:t>, Polygon </a:t>
            </a:r>
            <a:r>
              <a:rPr lang="en-US" sz="1200" b="0" kern="1200" dirty="0" err="1">
                <a:solidFill>
                  <a:schemeClr val="tx1"/>
                </a:solidFill>
                <a:effectLst/>
                <a:latin typeface="+mn-lt"/>
                <a:ea typeface="+mn-ea"/>
                <a:cs typeface="+mn-cs"/>
              </a:rPr>
              <a:t>etc</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4117139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a:solidFill>
                  <a:schemeClr val="tx1"/>
                </a:solidFill>
                <a:effectLst/>
                <a:latin typeface="+mn-lt"/>
                <a:ea typeface="+mn-ea"/>
                <a:cs typeface="+mn-cs"/>
              </a:rPr>
              <a:t>Explain to students that this is how the Snap! stage is setup but it doesn't have a grid to view. </a:t>
            </a:r>
          </a:p>
          <a:p>
            <a:r>
              <a:rPr lang="en-US" sz="1200" b="0" kern="1200" dirty="0">
                <a:solidFill>
                  <a:schemeClr val="tx1"/>
                </a:solidFill>
                <a:effectLst/>
                <a:latin typeface="+mn-lt"/>
                <a:ea typeface="+mn-ea"/>
                <a:cs typeface="+mn-cs"/>
              </a:rPr>
              <a:t>The origin (0,0 is the exact center of the grid)</a:t>
            </a:r>
          </a:p>
          <a:p>
            <a:r>
              <a:rPr lang="en-US" sz="1200" b="0" kern="1200" dirty="0">
                <a:solidFill>
                  <a:schemeClr val="tx1"/>
                </a:solidFill>
                <a:effectLst/>
                <a:latin typeface="+mn-lt"/>
                <a:ea typeface="+mn-ea"/>
                <a:cs typeface="+mn-cs"/>
              </a:rPr>
              <a:t>Now have students enter the same coordinates using this [Snap! template](</a:t>
            </a:r>
            <a:r>
              <a:rPr lang="en-US" sz="1200" b="0" u="sng" kern="1200" dirty="0">
                <a:solidFill>
                  <a:schemeClr val="tx1"/>
                </a:solidFill>
                <a:effectLst/>
                <a:latin typeface="+mn-lt"/>
                <a:ea typeface="+mn-ea"/>
                <a:cs typeface="+mn-cs"/>
              </a:rPr>
              <a:t>https://snap.berkeley.edu/snap/snap.html#present:Username=aspiece%40gmail.com&amp;ProjectName=Snap%20Coordinate%20System%20Intro</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Have them enter the following points into the </a:t>
            </a:r>
            <a:r>
              <a:rPr lang="en-US" sz="1200" b="1" kern="1200" dirty="0">
                <a:solidFill>
                  <a:schemeClr val="tx1"/>
                </a:solidFill>
                <a:effectLst/>
                <a:latin typeface="+mn-lt"/>
                <a:ea typeface="+mn-ea"/>
                <a:cs typeface="+mn-cs"/>
              </a:rPr>
              <a:t>**Go To Blocks**</a:t>
            </a:r>
            <a:r>
              <a:rPr lang="en-US" sz="1200" b="0" kern="1200" dirty="0">
                <a:solidFill>
                  <a:schemeClr val="tx1"/>
                </a:solidFill>
                <a:effectLst/>
                <a:latin typeface="+mn-lt"/>
                <a:ea typeface="+mn-ea"/>
                <a:cs typeface="+mn-cs"/>
              </a:rPr>
              <a:t> in the template</a:t>
            </a:r>
          </a:p>
          <a:p>
            <a:r>
              <a:rPr lang="en-US" sz="1200" b="0" kern="1200" dirty="0">
                <a:solidFill>
                  <a:schemeClr val="tx1"/>
                </a:solidFill>
                <a:effectLst/>
                <a:latin typeface="+mn-lt"/>
                <a:ea typeface="+mn-ea"/>
                <a:cs typeface="+mn-cs"/>
              </a:rPr>
              <a:t>  * (0,0) and add a label "Origin"</a:t>
            </a:r>
          </a:p>
          <a:p>
            <a:r>
              <a:rPr lang="en-US" sz="1200" b="0" kern="1200" dirty="0">
                <a:solidFill>
                  <a:schemeClr val="tx1"/>
                </a:solidFill>
                <a:effectLst/>
                <a:latin typeface="+mn-lt"/>
                <a:ea typeface="+mn-ea"/>
                <a:cs typeface="+mn-cs"/>
              </a:rPr>
              <a:t>  * (50,-50)</a:t>
            </a:r>
          </a:p>
          <a:p>
            <a:r>
              <a:rPr lang="en-US" sz="1200" b="0" kern="1200" dirty="0">
                <a:solidFill>
                  <a:schemeClr val="tx1"/>
                </a:solidFill>
                <a:effectLst/>
                <a:latin typeface="+mn-lt"/>
                <a:ea typeface="+mn-ea"/>
                <a:cs typeface="+mn-cs"/>
              </a:rPr>
              <a:t>  * (100,0)</a:t>
            </a:r>
          </a:p>
          <a:p>
            <a:r>
              <a:rPr lang="en-US" sz="1200" b="0" kern="1200" dirty="0">
                <a:solidFill>
                  <a:schemeClr val="tx1"/>
                </a:solidFill>
                <a:effectLst/>
                <a:latin typeface="+mn-lt"/>
                <a:ea typeface="+mn-ea"/>
                <a:cs typeface="+mn-cs"/>
              </a:rPr>
              <a:t>  * (50,100)</a:t>
            </a:r>
          </a:p>
          <a:p>
            <a:r>
              <a:rPr lang="en-US" sz="1200" b="0" kern="1200" dirty="0">
                <a:solidFill>
                  <a:schemeClr val="tx1"/>
                </a:solidFill>
                <a:effectLst/>
                <a:latin typeface="+mn-lt"/>
                <a:ea typeface="+mn-ea"/>
                <a:cs typeface="+mn-cs"/>
              </a:rPr>
              <a:t>* Now have students click the Green Flag to see the sprite draw the same shape they described in the coordinate plane from the  introduction above.</a:t>
            </a:r>
          </a:p>
          <a:p>
            <a:r>
              <a:rPr lang="en-US" sz="1200" b="0" kern="1200" dirty="0">
                <a:solidFill>
                  <a:schemeClr val="tx1"/>
                </a:solidFill>
                <a:effectLst/>
                <a:latin typeface="+mn-lt"/>
                <a:ea typeface="+mn-ea"/>
                <a:cs typeface="+mn-cs"/>
              </a:rPr>
              <a:t>* Now instruct the students to use the block template to draw at least two shapes of their own.</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8</a:t>
            </a:fld>
            <a:endParaRPr lang="en-US"/>
          </a:p>
        </p:txBody>
      </p:sp>
    </p:spTree>
    <p:extLst>
      <p:ext uri="{BB962C8B-B14F-4D97-AF65-F5344CB8AC3E}">
        <p14:creationId xmlns:p14="http://schemas.microsoft.com/office/powerpoint/2010/main" val="2438027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none" kern="1200" dirty="0">
                <a:solidFill>
                  <a:schemeClr val="tx1"/>
                </a:solidFill>
                <a:effectLst/>
                <a:latin typeface="+mn-lt"/>
                <a:ea typeface="+mn-ea"/>
                <a:cs typeface="+mn-cs"/>
              </a:rPr>
              <a:t>Students will need to navigate to this link to do the Peabody Test:</a:t>
            </a:r>
            <a:endParaRPr lang="en-US" sz="1200" b="0" u="sng" kern="1200" dirty="0">
              <a:solidFill>
                <a:schemeClr val="tx1"/>
              </a:solidFill>
              <a:effectLst/>
              <a:latin typeface="+mn-lt"/>
              <a:ea typeface="+mn-ea"/>
              <a:cs typeface="+mn-cs"/>
            </a:endParaRPr>
          </a:p>
          <a:p>
            <a:r>
              <a:rPr lang="en-US" sz="1200" b="0" u="none" kern="1200" dirty="0">
                <a:solidFill>
                  <a:schemeClr val="tx1"/>
                </a:solidFill>
                <a:effectLst/>
                <a:latin typeface="+mn-lt"/>
                <a:ea typeface="+mn-ea"/>
                <a:cs typeface="+mn-cs"/>
              </a:rPr>
              <a:t>https://snap.berkeley.edu/snap/snap.html#present:Username=georgesb&amp;ProjectName=coordinatesTest&amp;editMode&amp;noRun</a:t>
            </a:r>
          </a:p>
          <a:p>
            <a:endParaRPr lang="en-US" sz="1200" b="0" u="none"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73707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9/22/2020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9/22/2020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snap.berkeley.edu/snap/snap.html#present:Username=aspiece%40gmail.com&amp;ProjectName=Snap%20Coordinate%20System%20Intro"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ags" Target="../tags/tag12.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23.gif"/><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6.xml"/><Relationship Id="rId7" Type="http://schemas.openxmlformats.org/officeDocument/2006/relationships/customXml" Target="../ink/ink1.xml"/><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7.xml"/><Relationship Id="rId7" Type="http://schemas.openxmlformats.org/officeDocument/2006/relationships/customXml" Target="../ink/ink2.xml"/><Relationship Id="rId2" Type="http://schemas.openxmlformats.org/officeDocument/2006/relationships/slideLayout" Target="../slideLayouts/slideLayout8.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s://www.desmos.com/calculator/ui4klsjued"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8.xml"/><Relationship Id="rId7" Type="http://schemas.openxmlformats.org/officeDocument/2006/relationships/customXml" Target="../ink/ink3.xml"/><Relationship Id="rId2" Type="http://schemas.openxmlformats.org/officeDocument/2006/relationships/slideLayout" Target="../slideLayouts/slideLayout8.xml"/><Relationship Id="rId1" Type="http://schemas.openxmlformats.org/officeDocument/2006/relationships/tags" Target="../tags/tag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s://snap.berkeley.edu/snap/snap.html#present:Username=aspiece%40gmail.com&amp;ProjectName=Snap%20Coordinate%20System%20Intro" TargetMode="External"/><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snap.berkeley.edu/snap/snap.html#present:Username=georgesb&amp;ProjectName=coordinatesTest&amp;editMode&amp;noRu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10502900" cy="553998"/>
          </a:xfrm>
        </p:spPr>
        <p:txBody>
          <a:bodyPr/>
          <a:lstStyle/>
          <a:p>
            <a:r>
              <a:rPr lang="en-US" dirty="0"/>
              <a:t>Lesson 0.5: Snap! Coordinate System</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0.5: Getting to know Coordinates - Part 2</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018520"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Plot a drawing using the </a:t>
            </a:r>
            <a:r>
              <a:rPr lang="en-US" b="1" dirty="0">
                <a:hlinkClick r:id="rId4"/>
              </a:rPr>
              <a:t>Snap Template</a:t>
            </a:r>
            <a:endParaRPr lang="en-US" dirty="0"/>
          </a:p>
          <a:p>
            <a:pPr marL="0" indent="0">
              <a:buNone/>
            </a:pPr>
            <a:br>
              <a:rPr lang="en-US" dirty="0"/>
            </a:br>
            <a:r>
              <a:rPr lang="en-US" dirty="0"/>
              <a:t>Using the template from the classroom activity, create a drawing that has at least 10 coordinates. Save the drawing in Snap! and submit the URL to your teacher.</a:t>
            </a:r>
          </a:p>
          <a:p>
            <a:pPr marL="0" indent="0">
              <a:buNone/>
            </a:pPr>
            <a:r>
              <a:rPr lang="en-US" dirty="0"/>
              <a:t>Reminder: Don't forget to log into Snap! and save your work.</a:t>
            </a:r>
          </a:p>
          <a:p>
            <a:pPr marL="0" indent="0">
              <a:spcBef>
                <a:spcPts val="600"/>
              </a:spcBef>
              <a:spcAft>
                <a:spcPts val="600"/>
              </a:spcAft>
              <a:buNone/>
            </a:pPr>
            <a:endParaRPr lang="en-US" sz="2400" dirty="0"/>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25635125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Can you think of any other technologies that use a coordinate system to display graphic?</a:t>
            </a:r>
          </a:p>
          <a:p>
            <a:r>
              <a:rPr lang="en-US" dirty="0"/>
              <a:t>Are there any blocks that you have discovered that have helped you do shapes faster?</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Snap! Coordinate System</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90550" y="1435100"/>
            <a:ext cx="11018838" cy="1400383"/>
          </a:xfrm>
        </p:spPr>
        <p:txBody>
          <a:bodyPr/>
          <a:lstStyle/>
          <a:p>
            <a:pPr marL="0" indent="0">
              <a:buNone/>
            </a:pPr>
            <a:r>
              <a:rPr lang="en-US" dirty="0">
                <a:latin typeface="+mj-lt"/>
              </a:rPr>
              <a:t>After this lesson, you will be able to...</a:t>
            </a:r>
          </a:p>
          <a:p>
            <a:pPr marL="457200" indent="-225425">
              <a:spcBef>
                <a:spcPts val="600"/>
              </a:spcBef>
              <a:spcAft>
                <a:spcPts val="600"/>
              </a:spcAft>
              <a:buFont typeface="Arial" panose="020B0604020202020204" pitchFamily="34" charset="0"/>
              <a:buChar char="•"/>
            </a:pPr>
            <a:r>
              <a:rPr lang="en-US" sz="2400" dirty="0"/>
              <a:t>Recall the Cartesian Coordinate system</a:t>
            </a:r>
          </a:p>
          <a:p>
            <a:pPr marL="457200" indent="-225425">
              <a:spcBef>
                <a:spcPts val="600"/>
              </a:spcBef>
              <a:spcAft>
                <a:spcPts val="600"/>
              </a:spcAft>
              <a:buFont typeface="Arial" panose="020B0604020202020204" pitchFamily="34" charset="0"/>
              <a:buChar char="•"/>
            </a:pPr>
            <a:r>
              <a:rPr lang="en-US" sz="2400" dirty="0"/>
              <a:t>Implement the coordinate system to position a sprite using Snap Coordinates</a:t>
            </a:r>
            <a:endParaRPr lang="en-US" sz="2400"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914370"/>
          </a:xfrm>
        </p:spPr>
        <p:txBody>
          <a:bodyPr/>
          <a:lstStyle/>
          <a:p>
            <a:pPr>
              <a:spcAft>
                <a:spcPts val="600"/>
              </a:spcAft>
            </a:pPr>
            <a:r>
              <a:rPr lang="en-US" sz="1800" dirty="0">
                <a:effectLst/>
              </a:rPr>
              <a:t>Do Now</a:t>
            </a:r>
          </a:p>
          <a:p>
            <a:pPr>
              <a:spcAft>
                <a:spcPts val="600"/>
              </a:spcAft>
            </a:pPr>
            <a:r>
              <a:rPr lang="en-US" sz="1800" dirty="0">
                <a:effectLst/>
              </a:rPr>
              <a:t>Introduction to the Snap! Coordinate System</a:t>
            </a:r>
          </a:p>
          <a:p>
            <a:pPr>
              <a:spcAft>
                <a:spcPts val="600"/>
              </a:spcAft>
            </a:pPr>
            <a:r>
              <a:rPr lang="en-US" sz="1800" dirty="0"/>
              <a:t>Integrate Coordinate Concept to Snap!</a:t>
            </a:r>
          </a:p>
          <a:p>
            <a:pPr>
              <a:spcAft>
                <a:spcPts val="600"/>
              </a:spcAft>
            </a:pPr>
            <a:r>
              <a:rPr lang="en-US" sz="1800" dirty="0"/>
              <a:t>Lab Activity</a:t>
            </a:r>
          </a:p>
          <a:p>
            <a:pPr>
              <a:spcAft>
                <a:spcPts val="600"/>
              </a:spcAft>
            </a:pPr>
            <a:r>
              <a:rPr lang="en-US" sz="1800" dirty="0"/>
              <a:t>Debrief and wrap- 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b="0" i="0" dirty="0">
                <a:solidFill>
                  <a:srgbClr val="242A31"/>
                </a:solidFill>
                <a:effectLst/>
              </a:rPr>
              <a:t>Do Now 0.5: </a:t>
            </a:r>
            <a:r>
              <a:rPr lang="en-US" b="1" dirty="0"/>
              <a:t>Draw the Coordinate System</a:t>
            </a:r>
            <a:endParaRPr lang="en-US" b="1" i="0" dirty="0">
              <a:solidFill>
                <a:srgbClr val="242A31"/>
              </a:solidFill>
              <a:effectLst/>
            </a:endParaRPr>
          </a:p>
        </p:txBody>
      </p:sp>
      <p:sp>
        <p:nvSpPr>
          <p:cNvPr id="11" name="Content Placeholder 10">
            <a:extLst>
              <a:ext uri="{FF2B5EF4-FFF2-40B4-BE49-F238E27FC236}">
                <a16:creationId xmlns:a16="http://schemas.microsoft.com/office/drawing/2014/main" id="{BF007ECE-C989-42EA-902D-84D40F6D0376}"/>
              </a:ext>
            </a:extLst>
          </p:cNvPr>
          <p:cNvSpPr>
            <a:spLocks noGrp="1"/>
          </p:cNvSpPr>
          <p:nvPr>
            <p:ph sz="quarter" idx="12"/>
          </p:nvPr>
        </p:nvSpPr>
        <p:spPr>
          <a:xfrm>
            <a:off x="584200" y="1435100"/>
            <a:ext cx="5211763" cy="1809726"/>
          </a:xfrm>
        </p:spPr>
        <p:txBody>
          <a:bodyPr/>
          <a:lstStyle/>
          <a:p>
            <a:pPr marL="0" indent="0">
              <a:buNone/>
            </a:pPr>
            <a:r>
              <a:rPr lang="en-US" b="1" dirty="0"/>
              <a:t>In your Notebook, Draw this image to the best of your ability</a:t>
            </a:r>
          </a:p>
          <a:p>
            <a:endParaRPr lang="en-US" dirty="0"/>
          </a:p>
        </p:txBody>
      </p:sp>
      <p:pic>
        <p:nvPicPr>
          <p:cNvPr id="3" name="Graphic 2" descr="Do Now">
            <a:extLst>
              <a:ext uri="{FF2B5EF4-FFF2-40B4-BE49-F238E27FC236}">
                <a16:creationId xmlns:a16="http://schemas.microsoft.com/office/drawing/2014/main" id="{A5963284-F4FB-4ACD-9B89-D34074B500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5" name="Rectangle 1">
            <a:extLst>
              <a:ext uri="{FF2B5EF4-FFF2-40B4-BE49-F238E27FC236}">
                <a16:creationId xmlns:a16="http://schemas.microsoft.com/office/drawing/2014/main" id="{0DC8C646-8ECF-4B96-955F-D3AA19CF096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4D4D4"/>
                </a:solidFill>
                <a:effectLst/>
                <a:latin typeface="-apple-system"/>
              </a:rPr>
              <a:t>In your Notebook, Draw this image to the best of your ability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9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6" name="AutoShape 2">
            <a:extLst>
              <a:ext uri="{FF2B5EF4-FFF2-40B4-BE49-F238E27FC236}">
                <a16:creationId xmlns:a16="http://schemas.microsoft.com/office/drawing/2014/main" id="{8D2C9686-9E24-4761-B2E3-80F58DAFE30E}"/>
              </a:ext>
            </a:extLst>
          </p:cNvPr>
          <p:cNvSpPr>
            <a:spLocks noChangeAspect="1" noChangeArrowheads="1"/>
          </p:cNvSpPr>
          <p:nvPr/>
        </p:nvSpPr>
        <p:spPr bwMode="auto">
          <a:xfrm>
            <a:off x="1270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6">
            <a:extLst>
              <a:ext uri="{FF2B5EF4-FFF2-40B4-BE49-F238E27FC236}">
                <a16:creationId xmlns:a16="http://schemas.microsoft.com/office/drawing/2014/main" id="{08F6448E-BFB8-4EA2-B8E5-C5BE681A8A4A}"/>
              </a:ext>
            </a:extLst>
          </p:cNvPr>
          <p:cNvSpPr>
            <a:spLocks noGrp="1"/>
          </p:cNvSpPr>
          <p:nvPr>
            <p:ph sz="quarter" idx="13"/>
          </p:nvPr>
        </p:nvSpPr>
        <p:spPr/>
        <p:txBody>
          <a:bodyPr/>
          <a:lstStyle/>
          <a:p>
            <a:endParaRPr lang="en-US"/>
          </a:p>
        </p:txBody>
      </p:sp>
      <p:pic>
        <p:nvPicPr>
          <p:cNvPr id="1026" name="Picture 2" descr="See the source image">
            <a:extLst>
              <a:ext uri="{FF2B5EF4-FFF2-40B4-BE49-F238E27FC236}">
                <a16:creationId xmlns:a16="http://schemas.microsoft.com/office/drawing/2014/main" id="{8A836A37-3E5D-4611-89D3-303248888E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9688" y="1361673"/>
            <a:ext cx="4980791" cy="498079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the coordinate plane</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4200" y="1435100"/>
            <a:ext cx="4500374" cy="2185214"/>
          </a:xfrm>
        </p:spPr>
        <p:txBody>
          <a:bodyPr/>
          <a:lstStyle/>
          <a:p>
            <a:r>
              <a:rPr lang="en-US" dirty="0"/>
              <a:t>Origin (0,0)</a:t>
            </a:r>
          </a:p>
          <a:p>
            <a:r>
              <a:rPr lang="en-US" dirty="0"/>
              <a:t>x-axis</a:t>
            </a:r>
          </a:p>
          <a:p>
            <a:r>
              <a:rPr lang="en-US" dirty="0"/>
              <a:t>y-axis</a:t>
            </a:r>
          </a:p>
          <a:p>
            <a:endParaRPr lang="en-US" dirty="0"/>
          </a:p>
        </p:txBody>
      </p:sp>
      <p:sp>
        <p:nvSpPr>
          <p:cNvPr id="8" name="Text Placeholder 7">
            <a:extLst>
              <a:ext uri="{FF2B5EF4-FFF2-40B4-BE49-F238E27FC236}">
                <a16:creationId xmlns:a16="http://schemas.microsoft.com/office/drawing/2014/main" id="{31EA756F-8373-49DA-9188-AC05FC0AC656}"/>
              </a:ext>
            </a:extLst>
          </p:cNvPr>
          <p:cNvSpPr>
            <a:spLocks noGrp="1"/>
          </p:cNvSpPr>
          <p:nvPr>
            <p:ph type="body" sz="quarter" idx="12"/>
          </p:nvPr>
        </p:nvSpPr>
        <p:spPr/>
        <p:txBody>
          <a:bodyPr/>
          <a:lstStyle/>
          <a:p>
            <a:endParaRPr lang="en-US"/>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6" name="Picture 5" descr="A close up of a map&#10;&#10;Description automatically generated">
            <a:extLst>
              <a:ext uri="{FF2B5EF4-FFF2-40B4-BE49-F238E27FC236}">
                <a16:creationId xmlns:a16="http://schemas.microsoft.com/office/drawing/2014/main" id="{C0920757-F090-41CF-8AB1-A1EC4066855D}"/>
              </a:ext>
            </a:extLst>
          </p:cNvPr>
          <p:cNvPicPr>
            <a:picLocks noChangeAspect="1"/>
          </p:cNvPicPr>
          <p:nvPr/>
        </p:nvPicPr>
        <p:blipFill rotWithShape="1">
          <a:blip r:embed="rId6">
            <a:extLst>
              <a:ext uri="{28A0092B-C50C-407E-A947-70E740481C1C}">
                <a14:useLocalDpi xmlns:a14="http://schemas.microsoft.com/office/drawing/2010/main" val="0"/>
              </a:ext>
            </a:extLst>
          </a:blip>
          <a:srcRect l="25520" r="23333"/>
          <a:stretch/>
        </p:blipFill>
        <p:spPr>
          <a:xfrm>
            <a:off x="5511292" y="1011198"/>
            <a:ext cx="6235700" cy="5786034"/>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 plotting points</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4500374" cy="2769989"/>
          </a:xfrm>
        </p:spPr>
        <p:txBody>
          <a:bodyPr/>
          <a:lstStyle/>
          <a:p>
            <a:r>
              <a:rPr lang="en-US" dirty="0"/>
              <a:t>(5, - 5)</a:t>
            </a:r>
          </a:p>
          <a:p>
            <a:r>
              <a:rPr lang="en-US" dirty="0"/>
              <a:t>(2, 3)</a:t>
            </a:r>
          </a:p>
          <a:p>
            <a:r>
              <a:rPr lang="en-US" dirty="0"/>
              <a:t>(1, 4)</a:t>
            </a:r>
          </a:p>
          <a:p>
            <a:r>
              <a:rPr lang="en-US" dirty="0"/>
              <a:t>(-8, 5)</a:t>
            </a:r>
          </a:p>
          <a:p>
            <a:r>
              <a:rPr lang="en-US" dirty="0"/>
              <a:t>(-3, -4)</a:t>
            </a:r>
          </a:p>
        </p:txBody>
      </p:sp>
      <p:sp>
        <p:nvSpPr>
          <p:cNvPr id="8" name="Text Placeholder 7">
            <a:extLst>
              <a:ext uri="{FF2B5EF4-FFF2-40B4-BE49-F238E27FC236}">
                <a16:creationId xmlns:a16="http://schemas.microsoft.com/office/drawing/2014/main" id="{31EA756F-8373-49DA-9188-AC05FC0AC656}"/>
              </a:ext>
            </a:extLst>
          </p:cNvPr>
          <p:cNvSpPr>
            <a:spLocks noGrp="1"/>
          </p:cNvSpPr>
          <p:nvPr>
            <p:ph type="body" sz="quarter" idx="12"/>
          </p:nvPr>
        </p:nvSpPr>
        <p:spPr/>
        <p:txBody>
          <a:bodyPr/>
          <a:lstStyle/>
          <a:p>
            <a:endParaRPr lang="en-US"/>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6" name="Picture 5" descr="A close up of a map&#10;&#10;Description automatically generated">
            <a:extLst>
              <a:ext uri="{FF2B5EF4-FFF2-40B4-BE49-F238E27FC236}">
                <a16:creationId xmlns:a16="http://schemas.microsoft.com/office/drawing/2014/main" id="{C0920757-F090-41CF-8AB1-A1EC4066855D}"/>
              </a:ext>
            </a:extLst>
          </p:cNvPr>
          <p:cNvPicPr>
            <a:picLocks noChangeAspect="1"/>
          </p:cNvPicPr>
          <p:nvPr/>
        </p:nvPicPr>
        <p:blipFill rotWithShape="1">
          <a:blip r:embed="rId6">
            <a:extLst>
              <a:ext uri="{28A0092B-C50C-407E-A947-70E740481C1C}">
                <a14:useLocalDpi xmlns:a14="http://schemas.microsoft.com/office/drawing/2010/main" val="0"/>
              </a:ext>
            </a:extLst>
          </a:blip>
          <a:srcRect l="25520" r="23333"/>
          <a:stretch/>
        </p:blipFill>
        <p:spPr>
          <a:xfrm>
            <a:off x="5511292" y="889086"/>
            <a:ext cx="6235700" cy="5786034"/>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xmlns="">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spTree>
    <p:custDataLst>
      <p:tags r:id="rId1"/>
    </p:custDataLst>
    <p:extLst>
      <p:ext uri="{BB962C8B-B14F-4D97-AF65-F5344CB8AC3E}">
        <p14:creationId xmlns:p14="http://schemas.microsoft.com/office/powerpoint/2010/main" val="37278534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10121550" cy="4524315"/>
          </a:xfrm>
        </p:spPr>
        <p:txBody>
          <a:bodyPr/>
          <a:lstStyle/>
          <a:p>
            <a:r>
              <a:rPr lang="en-US" dirty="0"/>
              <a:t>Navigate to </a:t>
            </a:r>
            <a:r>
              <a:rPr lang="en-US" u="sng" dirty="0">
                <a:hlinkClick r:id="rId4"/>
              </a:rPr>
              <a:t>https://www.desmos.com/calculator/ui4klsjued</a:t>
            </a:r>
            <a:endParaRPr lang="en-US" u="sng" dirty="0"/>
          </a:p>
          <a:p>
            <a:r>
              <a:rPr lang="en-US" dirty="0"/>
              <a:t>Plot the following Points</a:t>
            </a:r>
          </a:p>
          <a:p>
            <a:pPr marL="457200" indent="-457200">
              <a:buFont typeface="Arial" panose="020B0604020202020204" pitchFamily="34" charset="0"/>
              <a:buChar char="•"/>
            </a:pPr>
            <a:r>
              <a:rPr lang="en-US" dirty="0"/>
              <a:t> (0,0) </a:t>
            </a:r>
          </a:p>
          <a:p>
            <a:pPr marL="457200" indent="-457200">
              <a:buFont typeface="Arial" panose="020B0604020202020204" pitchFamily="34" charset="0"/>
              <a:buChar char="•"/>
            </a:pPr>
            <a:r>
              <a:rPr lang="en-US" dirty="0"/>
              <a:t> (50,-50)</a:t>
            </a:r>
          </a:p>
          <a:p>
            <a:pPr marL="457200" indent="-457200">
              <a:buFont typeface="Arial" panose="020B0604020202020204" pitchFamily="34" charset="0"/>
              <a:buChar char="•"/>
            </a:pPr>
            <a:r>
              <a:rPr lang="en-US" dirty="0"/>
              <a:t> (100,0)</a:t>
            </a:r>
          </a:p>
          <a:p>
            <a:pPr marL="457200" indent="-457200">
              <a:buFont typeface="Arial" panose="020B0604020202020204" pitchFamily="34" charset="0"/>
              <a:buChar char="•"/>
            </a:pPr>
            <a:r>
              <a:rPr lang="en-US" dirty="0"/>
              <a:t> (50,100)</a:t>
            </a:r>
          </a:p>
          <a:p>
            <a:pPr marL="457200" indent="-457200">
              <a:buFont typeface="Arial" panose="020B0604020202020204" pitchFamily="34" charset="0"/>
              <a:buChar char="•"/>
            </a:pPr>
            <a:endParaRPr lang="en-US" dirty="0"/>
          </a:p>
          <a:p>
            <a:r>
              <a:rPr lang="en-US" dirty="0"/>
              <a:t>If you connected the dots, what shape would the points make?</a:t>
            </a:r>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xmlns="">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spTree>
    <p:custDataLst>
      <p:tags r:id="rId1"/>
    </p:custDataLst>
    <p:extLst>
      <p:ext uri="{BB962C8B-B14F-4D97-AF65-F5344CB8AC3E}">
        <p14:creationId xmlns:p14="http://schemas.microsoft.com/office/powerpoint/2010/main" val="13749756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Activity</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6744791" cy="5970865"/>
          </a:xfrm>
        </p:spPr>
        <p:txBody>
          <a:bodyPr/>
          <a:lstStyle/>
          <a:p>
            <a:r>
              <a:rPr lang="en-US" dirty="0"/>
              <a:t>Navigate to </a:t>
            </a:r>
            <a:r>
              <a:rPr lang="en-US" u="sng" dirty="0">
                <a:hlinkClick r:id="rId4"/>
              </a:rPr>
              <a:t>Snap Template</a:t>
            </a:r>
            <a:endParaRPr lang="en-US" u="sng" dirty="0"/>
          </a:p>
          <a:p>
            <a:r>
              <a:rPr lang="en-US" dirty="0"/>
              <a:t>Enter the following points into the </a:t>
            </a:r>
            <a:r>
              <a:rPr lang="en-US" b="1" dirty="0"/>
              <a:t>Go To Blocks </a:t>
            </a:r>
            <a:r>
              <a:rPr lang="en-US" dirty="0"/>
              <a:t>in the template</a:t>
            </a:r>
          </a:p>
          <a:p>
            <a:pPr marL="457200" indent="-457200">
              <a:buFont typeface="Arial" panose="020B0604020202020204" pitchFamily="34" charset="0"/>
              <a:buChar char="•"/>
            </a:pPr>
            <a:r>
              <a:rPr lang="en-US" dirty="0"/>
              <a:t> (0,0) </a:t>
            </a:r>
          </a:p>
          <a:p>
            <a:pPr marL="457200" indent="-457200">
              <a:buFont typeface="Arial" panose="020B0604020202020204" pitchFamily="34" charset="0"/>
              <a:buChar char="•"/>
            </a:pPr>
            <a:r>
              <a:rPr lang="en-US" dirty="0"/>
              <a:t> (50,-50)</a:t>
            </a:r>
          </a:p>
          <a:p>
            <a:pPr marL="457200" indent="-457200">
              <a:buFont typeface="Arial" panose="020B0604020202020204" pitchFamily="34" charset="0"/>
              <a:buChar char="•"/>
            </a:pPr>
            <a:r>
              <a:rPr lang="en-US" dirty="0"/>
              <a:t> (100,0)</a:t>
            </a:r>
          </a:p>
          <a:p>
            <a:pPr marL="457200" indent="-457200">
              <a:buFont typeface="Arial" panose="020B0604020202020204" pitchFamily="34" charset="0"/>
              <a:buChar char="•"/>
            </a:pPr>
            <a:r>
              <a:rPr lang="en-US" dirty="0"/>
              <a:t> (50,100)</a:t>
            </a:r>
          </a:p>
          <a:p>
            <a:r>
              <a:rPr lang="en-US" dirty="0"/>
              <a:t>Click the Green Flag to see the sprite draw</a:t>
            </a:r>
          </a:p>
          <a:p>
            <a:r>
              <a:rPr lang="en-US" b="1" dirty="0"/>
              <a:t>Now take a few minutes and draw a couple shapes on your own</a:t>
            </a:r>
          </a:p>
          <a:p>
            <a:pPr marL="457200" indent="-457200">
              <a:buFont typeface="Arial" panose="020B0604020202020204" pitchFamily="34" charset="0"/>
              <a:buChar char="•"/>
            </a:pPr>
            <a:endParaRPr lang="en-US" dirty="0"/>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xmlns="">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pic>
        <p:nvPicPr>
          <p:cNvPr id="6" name="Picture 5" descr="A picture containing drawing&#10;&#10;Description automatically generated">
            <a:extLst>
              <a:ext uri="{FF2B5EF4-FFF2-40B4-BE49-F238E27FC236}">
                <a16:creationId xmlns:a16="http://schemas.microsoft.com/office/drawing/2014/main" id="{6DE9ADBF-6B4E-4459-BB20-44FA4F91FE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67409" y="1435100"/>
            <a:ext cx="2582141" cy="3606800"/>
          </a:xfrm>
          <a:prstGeom prst="rect">
            <a:avLst/>
          </a:prstGeom>
        </p:spPr>
      </p:pic>
    </p:spTree>
    <p:custDataLst>
      <p:tags r:id="rId1"/>
    </p:custDataLst>
    <p:extLst>
      <p:ext uri="{BB962C8B-B14F-4D97-AF65-F5344CB8AC3E}">
        <p14:creationId xmlns:p14="http://schemas.microsoft.com/office/powerpoint/2010/main" val="36516783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0.5: Getting to know Coordinates – Part 1</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018520"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400" b="1" dirty="0"/>
              <a:t>The Peabody Test</a:t>
            </a:r>
          </a:p>
          <a:p>
            <a:pPr marL="0" indent="0">
              <a:spcBef>
                <a:spcPts val="600"/>
              </a:spcBef>
              <a:spcAft>
                <a:spcPts val="600"/>
              </a:spcAft>
              <a:buNone/>
            </a:pPr>
            <a:r>
              <a:rPr lang="en-US" sz="2400" dirty="0"/>
              <a:t>Navigate to the </a:t>
            </a:r>
            <a:r>
              <a:rPr lang="en-US" sz="2400" dirty="0">
                <a:hlinkClick r:id="rId4"/>
              </a:rPr>
              <a:t>Peabody Test</a:t>
            </a:r>
            <a:endParaRPr lang="en-US" sz="2400" dirty="0"/>
          </a:p>
          <a:p>
            <a:pPr marL="514350" indent="-514350">
              <a:buFont typeface="+mj-lt"/>
              <a:buAutoNum type="arabicPeriod"/>
            </a:pPr>
            <a:r>
              <a:rPr lang="en-US" dirty="0"/>
              <a:t>Open the link above</a:t>
            </a:r>
          </a:p>
          <a:p>
            <a:pPr marL="514350" indent="-514350">
              <a:buFont typeface="+mj-lt"/>
              <a:buAutoNum type="arabicPeriod"/>
            </a:pPr>
            <a:r>
              <a:rPr lang="en-US" dirty="0"/>
              <a:t>Click on Peabody to start the test</a:t>
            </a:r>
          </a:p>
          <a:p>
            <a:pPr marL="514350" indent="-514350">
              <a:buFont typeface="+mj-lt"/>
              <a:buAutoNum type="arabicPeriod"/>
            </a:pPr>
            <a:r>
              <a:rPr lang="en-US" dirty="0"/>
              <a:t>Answer his question in the textbox</a:t>
            </a:r>
          </a:p>
          <a:p>
            <a:pPr marL="514350" indent="-514350">
              <a:buFont typeface="+mj-lt"/>
              <a:buAutoNum type="arabicPeriod"/>
            </a:pPr>
            <a:r>
              <a:rPr lang="en-US" dirty="0"/>
              <a:t>You should answer at least 10 of his questions.</a:t>
            </a:r>
          </a:p>
          <a:p>
            <a:pPr marL="0" indent="0">
              <a:spcBef>
                <a:spcPts val="600"/>
              </a:spcBef>
              <a:spcAft>
                <a:spcPts val="600"/>
              </a:spcAft>
              <a:buNone/>
            </a:pPr>
            <a:endParaRPr lang="en-US" sz="2400" dirty="0"/>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8oWg2OCf"/>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DFC884-D68D-419B-AF2E-F83CEE7FBFF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E1AA341-B3AB-4055-9529-13B6E56ED2FF}">
  <ds:schemaRefs>
    <ds:schemaRef ds:uri="http://schemas.microsoft.com/sharepoint/v3/contenttype/forms"/>
  </ds:schemaRefs>
</ds:datastoreItem>
</file>

<file path=customXml/itemProps3.xml><?xml version="1.0" encoding="utf-8"?>
<ds:datastoreItem xmlns:ds="http://schemas.openxmlformats.org/officeDocument/2006/customXml" ds:itemID="{E8F98CCF-8C3C-4DA2-B97A-86B73D6FE0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890</Words>
  <Application>Microsoft Office PowerPoint</Application>
  <PresentationFormat>Widescreen</PresentationFormat>
  <Paragraphs>111</Paragraphs>
  <Slides>11</Slides>
  <Notes>11</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-apple-system</vt:lpstr>
      <vt:lpstr>Arial</vt:lpstr>
      <vt:lpstr>Calibri</vt:lpstr>
      <vt:lpstr>Consolas</vt:lpstr>
      <vt:lpstr>Segoe UI</vt:lpstr>
      <vt:lpstr>Segoe UI Semibold</vt:lpstr>
      <vt:lpstr>Wingdings</vt:lpstr>
      <vt:lpstr>Microsoft Philanthropies TEALS</vt:lpstr>
      <vt:lpstr>Black Template</vt:lpstr>
      <vt:lpstr>Lesson 0.5: Snap! Coordinate System</vt:lpstr>
      <vt:lpstr>Snap! Coordinate System</vt:lpstr>
      <vt:lpstr>Today’s Plan</vt:lpstr>
      <vt:lpstr>Do Now 0.5: Draw the Coordinate System</vt:lpstr>
      <vt:lpstr>Introduce the coordinate plane</vt:lpstr>
      <vt:lpstr>Demonstrate plotting points</vt:lpstr>
      <vt:lpstr>Activity</vt:lpstr>
      <vt:lpstr>Integration Activity</vt:lpstr>
      <vt:lpstr>Lab 0.5: Getting to know Coordinates – Part 1</vt:lpstr>
      <vt:lpstr>Lab 0.5: Getting to know Coordinates - Part 2</vt:lpstr>
      <vt:lpstr>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2020-04-24T13:26:24Z</dcterms:created>
  <dcterms:modified xsi:type="dcterms:W3CDTF">2020-09-22T19:24:08Z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2020-04-24T13:26:36.9638179Z</vt:lpwstr>
  </property>
  <property fmtid="{D5CDD505-2E9C-101B-9397-08002B2CF9AE}" pid="5" name="MSIP_Label_f42aa342-8706-4288-bd11-ebb85995028c_Name">
    <vt:lpwstr>General</vt:lpwstr>
  </property>
  <property fmtid="{D5CDD505-2E9C-101B-9397-08002B2CF9AE}" pid="6" name="MSIP_Label_f42aa342-8706-4288-bd11-ebb85995028c_ActionId">
    <vt:lpwstr>d2b9496d-ca57-4de9-ac6f-fdc9beb29e47</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FFEAD975-8EB2-4D1E-AA6C-72CFCE57C1C5</vt:lpwstr>
  </property>
  <property fmtid="{D5CDD505-2E9C-101B-9397-08002B2CF9AE}" pid="11" name="ArticulatePath">
    <vt:lpwstr>TEALS SNAP 0.5</vt:lpwstr>
  </property>
</Properties>
</file>