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61" r:id="rId6"/>
    <p:sldId id="256" r:id="rId7"/>
    <p:sldId id="258" r:id="rId8"/>
    <p:sldId id="259" r:id="rId9"/>
    <p:sldId id="1680" r:id="rId10"/>
    <p:sldId id="1685" r:id="rId11"/>
    <p:sldId id="1686" r:id="rId12"/>
    <p:sldId id="1687" r:id="rId13"/>
    <p:sldId id="1684" r:id="rId14"/>
    <p:sldId id="1688" r:id="rId15"/>
    <p:sldId id="1682" r:id="rId16"/>
    <p:sldId id="1678"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66EC3-A34C-47CE-AE11-C8CD0FA28867}" v="8" dt="2020-05-09T05:38:17.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96" autoAdjust="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intro-cs/unit_0/lesson_0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nap.berkeley.edu/ru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intro-cs/unit_1/lesson_11/lab_11"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9/22/2020 10:28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END OF DAY 2</a:t>
            </a:r>
          </a:p>
          <a:p>
            <a:r>
              <a:rPr lang="en-US" dirty="0">
                <a:hlinkClick r:id="rId3"/>
              </a:rPr>
              <a:t>https://tealsk12.gitbook.io/intro-cs/unit_1/lesson_11#instructors-notes</a:t>
            </a:r>
            <a:endParaRPr lang="en-US" dirty="0"/>
          </a:p>
          <a:p>
            <a:r>
              <a:rPr lang="en-US" dirty="0"/>
              <a:t>Discuss the challenges in the Kaleidoscope program</a:t>
            </a:r>
          </a:p>
          <a:p>
            <a:r>
              <a:rPr lang="en-US" dirty="0"/>
              <a:t>Ask students how the challenges were similar to or different from those they encountered when playing </a:t>
            </a:r>
            <a:r>
              <a:rPr lang="en-US" dirty="0" err="1"/>
              <a:t>LightBot</a:t>
            </a:r>
            <a:r>
              <a:rPr lang="en-US" dirty="0"/>
              <a:t> in </a:t>
            </a:r>
            <a:r>
              <a:rPr lang="en-US" sz="1200" kern="1200" dirty="0">
                <a:solidFill>
                  <a:schemeClr val="tx1"/>
                </a:solidFill>
                <a:effectLst/>
                <a:latin typeface="+mn-lt"/>
                <a:ea typeface="+mn-ea"/>
                <a:cs typeface="+mn-cs"/>
                <a:hlinkClick r:id="rId4" action="ppaction://hlinkfile"/>
              </a:rPr>
              <a:t>Lesson 0.2</a:t>
            </a:r>
            <a:endParaRPr lang="en-US" dirty="0"/>
          </a:p>
          <a:p>
            <a:r>
              <a:rPr lang="en-US" dirty="0"/>
              <a:t>If time allows, ask one or two students to demonstrate their programs and describe their code</a:t>
            </a:r>
          </a:p>
          <a:p>
            <a:r>
              <a:rPr lang="en-US" dirty="0"/>
              <a:t>Remind students of the turn-in procedures discussed yesterday and ensure all students are able to turn in their work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endParaRPr lang="en-US" dirty="0"/>
          </a:p>
          <a:p>
            <a:r>
              <a:rPr lang="en-US" dirty="0"/>
              <a:t>SNAP is a programming language, which you can use to tell a computer what to do. A program is a particular set of instructions for the computer to follow.</a:t>
            </a:r>
          </a:p>
          <a:p>
            <a:r>
              <a:rPr lang="en-US" dirty="0"/>
              <a:t>Programs in most languages use only letters (and punctuation), but SNAP is different: it's a visual language. Instead of writing a program only using the keyboard, you will drag pictures of blocks and click them together.</a:t>
            </a:r>
          </a:p>
          <a:p>
            <a:r>
              <a:rPr lang="en-US" dirty="0"/>
              <a:t>The following is a program in SNAP!, turn to a partner and talk about what you think this program does </a:t>
            </a:r>
          </a:p>
          <a:p>
            <a:r>
              <a:rPr lang="en-US" dirty="0"/>
              <a:t>(Take student answers)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endParaRPr lang="en-US" dirty="0"/>
          </a:p>
          <a:p>
            <a:r>
              <a:rPr lang="en-US" dirty="0"/>
              <a:t>SNAP is different than many other languages in another way— you run it in a web browser like Firefox or Chrome. </a:t>
            </a:r>
          </a:p>
          <a:p>
            <a:r>
              <a:rPr lang="en-US" dirty="0"/>
              <a:t>(The URL that you can use to always get to SNAP! </a:t>
            </a:r>
            <a:r>
              <a:rPr lang="en-US" dirty="0">
                <a:hlinkClick r:id="rId4"/>
              </a:rPr>
              <a:t>I</a:t>
            </a:r>
            <a:r>
              <a:rPr lang="en-US" dirty="0"/>
              <a:t>s </a:t>
            </a:r>
            <a:r>
              <a:rPr lang="en-US" sz="1200" kern="1200" dirty="0">
                <a:solidFill>
                  <a:schemeClr val="tx1"/>
                </a:solidFill>
                <a:effectLst/>
                <a:latin typeface="+mn-lt"/>
                <a:ea typeface="+mn-ea"/>
                <a:cs typeface="+mn-cs"/>
                <a:hlinkClick r:id="rId4"/>
              </a:rPr>
              <a:t>http://snap.berkeley.edu/run</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dirty="0">
                <a:effectLst/>
              </a:rPr>
              <a:t>In order to save your programs, the first thing you'll need to do is make an account. In the SNAP browser window, Find the cloud-shaped button in the top toolbar on the upper left corner of the window:</a:t>
            </a:r>
            <a:endParaRPr lang="en-US" dirty="0"/>
          </a:p>
          <a:p>
            <a:r>
              <a:rPr lang="en-US" dirty="0">
                <a:effectLst/>
              </a:rPr>
              <a:t>Click it, select the "sign up" option in the menu, and follow the instructions there. You will need to check your email after creating your account to get your initial password.</a:t>
            </a:r>
          </a:p>
          <a:p>
            <a:r>
              <a:rPr lang="en-US" dirty="0">
                <a:effectLst/>
              </a:rPr>
              <a:t>(Give students a minute to set up their SNAP accounts.)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211776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r>
              <a:rPr lang="en-US" dirty="0"/>
              <a:t>    </a:t>
            </a:r>
          </a:p>
          <a:p>
            <a:r>
              <a:rPr lang="en-US" dirty="0">
                <a:effectLst/>
              </a:rPr>
              <a:t>You may have noticed that there are a few main sections of the SNAP! window. These regions are named as shown below.</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47455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r>
              <a:rPr lang="en-US" dirty="0"/>
              <a:t>    </a:t>
            </a:r>
          </a:p>
          <a:p>
            <a:r>
              <a:rPr lang="en-US" dirty="0"/>
              <a:t>The area at the left edge of the window is the palette. As you see in the picture, it contains tabs for eight different-color block categories. In this lab, we will focus on the Motion, Sound, Pen, and Sensing tabs. You will learn about the other tabs in the next few labs.</a:t>
            </a:r>
          </a:p>
          <a:p>
            <a:r>
              <a:rPr lang="en-US" dirty="0"/>
              <a:t>These tabs are an important organizational structure in SNAP because they are home to the various blocks that you will use to tell the computer what to do. The blocks are categorized under each tab based on what kind of thing each block does.</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85169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endParaRPr lang="en-US" dirty="0"/>
          </a:p>
          <a:p>
            <a:r>
              <a:rPr lang="en-US" dirty="0"/>
              <a:t>Individually or in pairs, have students continue working through the </a:t>
            </a:r>
            <a:r>
              <a:rPr lang="en-US" sz="1200" kern="1200" dirty="0">
                <a:solidFill>
                  <a:schemeClr val="tx1"/>
                </a:solidFill>
                <a:effectLst/>
                <a:latin typeface="+mn-lt"/>
                <a:ea typeface="+mn-ea"/>
                <a:cs typeface="+mn-cs"/>
                <a:hlinkClick r:id="rId4" action="ppaction://hlinkfile"/>
              </a:rPr>
              <a:t>"Welcome to SNAP"</a:t>
            </a:r>
            <a:r>
              <a:rPr lang="en-US" dirty="0"/>
              <a:t> lab activity. </a:t>
            </a:r>
          </a:p>
          <a:p>
            <a:r>
              <a:rPr lang="en-US" dirty="0"/>
              <a:t>If you choose to assign pairs, try to partner students into groups that are heterogenous by ability or background.</a:t>
            </a:r>
          </a:p>
          <a:p>
            <a:r>
              <a:rPr lang="en-US" dirty="0"/>
              <a:t>Try to pair students who do not normally interact.</a:t>
            </a:r>
          </a:p>
          <a:p>
            <a:r>
              <a:rPr lang="en-US" dirty="0"/>
              <a:t>Students should answer all questions and complete all activities and turn them in using your chosen turn-in procedure.</a:t>
            </a:r>
          </a:p>
          <a:p>
            <a:r>
              <a:rPr lang="en-US" dirty="0"/>
              <a:t>For written questions, either have students hand-write answers and turn in the hard copies or set up an electronic submission system of some kind.</a:t>
            </a:r>
          </a:p>
          <a:p>
            <a:r>
              <a:rPr lang="en-US" dirty="0"/>
              <a:t>For SNAP programs, including the Kaleidoscope program, students should save the program to the cloud and share a link with you</a:t>
            </a:r>
          </a:p>
          <a:p>
            <a:r>
              <a:rPr lang="en-US" dirty="0"/>
              <a:t>Students should aim to get through at least part 6 by the end of Day 1</a:t>
            </a:r>
          </a:p>
          <a:p>
            <a:r>
              <a:rPr lang="en-US" dirty="0"/>
              <a:t>Throughout the period, you can pause class to discuss each numbered part of the lab before moving on</a:t>
            </a:r>
          </a:p>
          <a:p>
            <a:r>
              <a:rPr lang="en-US" dirty="0"/>
              <a:t>Circulate while students are working and try to judge when the majority of the class has finished each part</a:t>
            </a:r>
          </a:p>
          <a:p>
            <a:r>
              <a:rPr lang="en-US" dirty="0"/>
              <a:t>Try to check in at least every 10 minutes</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r>
              <a:rPr lang="en-US" dirty="0"/>
              <a:t>  </a:t>
            </a:r>
          </a:p>
          <a:p>
            <a:r>
              <a:rPr lang="en-US" dirty="0"/>
              <a:t>Demonstrate the turn-in procedure you will use for student work throughout the semester, and have students follow along to turn in their work from the lab.</a:t>
            </a:r>
          </a:p>
          <a:p>
            <a:r>
              <a:rPr lang="en-US" dirty="0"/>
              <a:t>Ensure that each student is able to turn in their work before the class period ends.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024681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9/22/2020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9/22/2020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31.sv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33.sv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8.png"/><Relationship Id="rId2" Type="http://schemas.openxmlformats.org/officeDocument/2006/relationships/slideLayout" Target="../slideLayouts/slideLayout24.xml"/><Relationship Id="rId1" Type="http://schemas.openxmlformats.org/officeDocument/2006/relationships/tags" Target="../tags/tag7.xml"/><Relationship Id="rId6" Type="http://schemas.openxmlformats.org/officeDocument/2006/relationships/image" Target="../media/image27.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ags" Target="../tags/tag8.xml"/><Relationship Id="rId6" Type="http://schemas.openxmlformats.org/officeDocument/2006/relationships/image" Target="../media/image29.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tags" Target="../tags/tag9.xml"/><Relationship Id="rId6" Type="http://schemas.openxmlformats.org/officeDocument/2006/relationships/image" Target="../media/image29.png"/><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1.1 : Welcome to SNAP</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a:lstStyle/>
          <a:p>
            <a:r>
              <a:rPr lang="en-US" dirty="0"/>
              <a:t>Lab 1.1 – Submitting Work</a:t>
            </a:r>
          </a:p>
        </p:txBody>
      </p:sp>
      <p:pic>
        <p:nvPicPr>
          <p:cNvPr id="5" name="Graphic 4" descr="Programmer">
            <a:extLst>
              <a:ext uri="{FF2B5EF4-FFF2-40B4-BE49-F238E27FC236}">
                <a16:creationId xmlns:a16="http://schemas.microsoft.com/office/drawing/2014/main" id="{8F88010A-E767-46BF-BD08-7338D3A7F1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0"/>
            <a:ext cx="914400" cy="914400"/>
          </a:xfrm>
          <a:prstGeom prst="rect">
            <a:avLst/>
          </a:prstGeom>
        </p:spPr>
      </p:pic>
    </p:spTree>
    <p:custDataLst>
      <p:tags r:id="rId1"/>
    </p:custDataLst>
    <p:extLst>
      <p:ext uri="{BB962C8B-B14F-4D97-AF65-F5344CB8AC3E}">
        <p14:creationId xmlns:p14="http://schemas.microsoft.com/office/powerpoint/2010/main" val="23888308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B34166CD-64CA-4495-9623-6792D99624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2301" y="3329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pPr marL="0" indent="0">
              <a:buNone/>
            </a:pPr>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C936A-07D9-437E-A967-389F38F6D05D}"/>
              </a:ext>
            </a:extLst>
          </p:cNvPr>
          <p:cNvSpPr>
            <a:spLocks noGrp="1"/>
          </p:cNvSpPr>
          <p:nvPr>
            <p:ph type="title"/>
          </p:nvPr>
        </p:nvSpPr>
        <p:spPr/>
        <p:txBody>
          <a:bodyPr/>
          <a:lstStyle/>
          <a:p>
            <a:r>
              <a:rPr lang="en-US" dirty="0"/>
              <a:t>Welcome to SNAP!</a:t>
            </a:r>
          </a:p>
        </p:txBody>
      </p:sp>
      <p:sp>
        <p:nvSpPr>
          <p:cNvPr id="9" name="Text Placeholder 7">
            <a:extLst>
              <a:ext uri="{FF2B5EF4-FFF2-40B4-BE49-F238E27FC236}">
                <a16:creationId xmlns:a16="http://schemas.microsoft.com/office/drawing/2014/main" id="{7F723576-AB3F-48A6-816B-2535BD0BE3B1}"/>
              </a:ext>
            </a:extLst>
          </p:cNvPr>
          <p:cNvSpPr txBox="1">
            <a:spLocks/>
          </p:cNvSpPr>
          <p:nvPr/>
        </p:nvSpPr>
        <p:spPr>
          <a:xfrm>
            <a:off x="586390" y="1434370"/>
            <a:ext cx="11018520" cy="293003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a:latin typeface="+mj-lt"/>
              </a:rPr>
              <a:t>After this lesson, you will be able to...</a:t>
            </a:r>
          </a:p>
          <a:p>
            <a:pPr marL="457200" indent="-296863">
              <a:spcBef>
                <a:spcPts val="600"/>
              </a:spcBef>
              <a:spcAft>
                <a:spcPts val="600"/>
              </a:spcAft>
              <a:buSzPct val="100000"/>
              <a:buFont typeface="Arial" panose="020B0604020202020204" pitchFamily="34" charset="0"/>
              <a:buChar char="•"/>
              <a:tabLst>
                <a:tab pos="166688" algn="l"/>
              </a:tabLst>
            </a:pPr>
            <a:r>
              <a:rPr lang="en-US" dirty="0"/>
              <a:t>Define and identify "blocks," "scripts," "sprites," and "the stage" in SNAP!</a:t>
            </a:r>
          </a:p>
          <a:p>
            <a:pPr marL="457200" indent="-296863">
              <a:spcBef>
                <a:spcPts val="600"/>
              </a:spcBef>
              <a:spcAft>
                <a:spcPts val="600"/>
              </a:spcAft>
              <a:buSzPct val="100000"/>
              <a:buFont typeface="Arial" panose="020B0604020202020204" pitchFamily="34" charset="0"/>
              <a:buChar char="•"/>
              <a:tabLst>
                <a:tab pos="166688" algn="l"/>
              </a:tabLst>
            </a:pPr>
            <a:r>
              <a:rPr lang="en-US" dirty="0"/>
              <a:t>Write simple SNAP! programs</a:t>
            </a:r>
          </a:p>
          <a:p>
            <a:pPr marL="457200" indent="-296863">
              <a:spcBef>
                <a:spcPts val="600"/>
              </a:spcBef>
              <a:spcAft>
                <a:spcPts val="600"/>
              </a:spcAft>
              <a:buSzPct val="100000"/>
              <a:buFont typeface="Arial" panose="020B0604020202020204" pitchFamily="34" charset="0"/>
              <a:buChar char="•"/>
              <a:tabLst>
                <a:tab pos="166688" algn="l"/>
              </a:tabLst>
            </a:pPr>
            <a:r>
              <a:rPr lang="en-US" dirty="0"/>
              <a:t>Describe what simple SNAP! programs do without executing</a:t>
            </a:r>
            <a:br>
              <a:rPr lang="en-US" dirty="0"/>
            </a:br>
            <a:r>
              <a:rPr lang="en-US" dirty="0"/>
              <a:t>the code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Lesson</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1.1</a:t>
            </a:r>
          </a:p>
        </p:txBody>
      </p:sp>
      <p:pic>
        <p:nvPicPr>
          <p:cNvPr id="5" name="Graphic 4" descr="Head with gears">
            <a:extLst>
              <a:ext uri="{FF2B5EF4-FFF2-40B4-BE49-F238E27FC236}">
                <a16:creationId xmlns:a16="http://schemas.microsoft.com/office/drawing/2014/main" id="{D0FEC64E-2B43-4521-BA91-BAEEACC37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1026" name="Picture 2">
            <a:extLst>
              <a:ext uri="{FF2B5EF4-FFF2-40B4-BE49-F238E27FC236}">
                <a16:creationId xmlns:a16="http://schemas.microsoft.com/office/drawing/2014/main" id="{59ED53E9-0EDC-414F-968F-AB4D5F886B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4097" y="1293210"/>
            <a:ext cx="6917903" cy="46119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FF5F6B-E346-46A5-A9F8-3D082A22B874}"/>
              </a:ext>
            </a:extLst>
          </p:cNvPr>
          <p:cNvSpPr txBox="1"/>
          <p:nvPr/>
        </p:nvSpPr>
        <p:spPr>
          <a:xfrm>
            <a:off x="588263" y="1076265"/>
            <a:ext cx="4761404" cy="5324535"/>
          </a:xfrm>
          <a:prstGeom prst="rect">
            <a:avLst/>
          </a:prstGeom>
          <a:noFill/>
        </p:spPr>
        <p:txBody>
          <a:bodyPr wrap="square">
            <a:spAutoFit/>
          </a:bodyPr>
          <a:lstStyle/>
          <a:p>
            <a:pPr algn="l"/>
            <a:r>
              <a:rPr lang="en-US" sz="2000" b="1" i="0" dirty="0">
                <a:solidFill>
                  <a:srgbClr val="555555"/>
                </a:solidFill>
                <a:effectLst/>
                <a:latin typeface="Segoe UI" panose="020B0502040204020203" pitchFamily="34" charset="0"/>
              </a:rPr>
              <a:t>In your notebook, answer the following,</a:t>
            </a:r>
          </a:p>
          <a:p>
            <a:pPr marL="342900" indent="-342900" algn="l">
              <a:buFont typeface="+mj-lt"/>
              <a:buAutoNum type="arabicPeriod"/>
            </a:pPr>
            <a:r>
              <a:rPr lang="en-US" sz="2000" i="0" dirty="0">
                <a:solidFill>
                  <a:srgbClr val="555555"/>
                </a:solidFill>
                <a:effectLst/>
                <a:latin typeface="Segoe UI" panose="020B0502040204020203" pitchFamily="34" charset="0"/>
              </a:rPr>
              <a:t>What are the approximate coordinates of the red sprite?</a:t>
            </a:r>
          </a:p>
          <a:p>
            <a:pPr marL="342900" indent="-342900" algn="l">
              <a:buFont typeface="+mj-lt"/>
              <a:buAutoNum type="arabicPeriod"/>
            </a:pPr>
            <a:r>
              <a:rPr lang="en-US" sz="2000" i="0" dirty="0">
                <a:solidFill>
                  <a:srgbClr val="555555"/>
                </a:solidFill>
                <a:effectLst/>
                <a:latin typeface="Segoe UI" panose="020B0502040204020203" pitchFamily="34" charset="0"/>
              </a:rPr>
              <a:t>What are the approximate coordinates of the green sprite?</a:t>
            </a:r>
          </a:p>
          <a:p>
            <a:pPr algn="l"/>
            <a:endParaRPr lang="en-US" sz="2000" i="0" dirty="0">
              <a:solidFill>
                <a:srgbClr val="555555"/>
              </a:solidFill>
              <a:effectLst/>
              <a:latin typeface="Segoe UI" panose="020B0502040204020203" pitchFamily="34" charset="0"/>
            </a:endParaRPr>
          </a:p>
          <a:p>
            <a:pPr algn="l"/>
            <a:r>
              <a:rPr lang="en-US" sz="2000" i="0" dirty="0">
                <a:solidFill>
                  <a:srgbClr val="555555"/>
                </a:solidFill>
                <a:effectLst/>
                <a:latin typeface="Segoe UI" panose="020B0502040204020203" pitchFamily="34" charset="0"/>
              </a:rPr>
              <a:t>In your </a:t>
            </a:r>
            <a:r>
              <a:rPr lang="en-US" sz="2000" i="1" dirty="0">
                <a:solidFill>
                  <a:srgbClr val="555555"/>
                </a:solidFill>
                <a:effectLst/>
                <a:latin typeface="Segoe UI" panose="020B0502040204020203" pitchFamily="34" charset="0"/>
              </a:rPr>
              <a:t>SNAP!</a:t>
            </a:r>
            <a:r>
              <a:rPr lang="en-US" sz="2000" i="0" dirty="0">
                <a:solidFill>
                  <a:srgbClr val="555555"/>
                </a:solidFill>
                <a:effectLst/>
                <a:latin typeface="Segoe UI" panose="020B0502040204020203" pitchFamily="34" charset="0"/>
              </a:rPr>
              <a:t> window, look at the blocks under the Motion tab. Most of the blocks there will help you position your sprite on the stage. Try them and see what they do! Change the input values to see what happens.</a:t>
            </a:r>
          </a:p>
          <a:p>
            <a:pPr algn="l"/>
            <a:endParaRPr lang="en-US" sz="2000" i="0" dirty="0">
              <a:solidFill>
                <a:srgbClr val="555555"/>
              </a:solidFill>
              <a:effectLst/>
              <a:latin typeface="Segoe UI" panose="020B0502040204020203" pitchFamily="34" charset="0"/>
            </a:endParaRPr>
          </a:p>
          <a:p>
            <a:pPr marL="342900" indent="-342900" algn="l">
              <a:buFont typeface="+mj-lt"/>
              <a:buAutoNum type="arabicPeriod"/>
            </a:pPr>
            <a:r>
              <a:rPr lang="en-US" sz="2000" i="0" dirty="0">
                <a:solidFill>
                  <a:srgbClr val="555555"/>
                </a:solidFill>
                <a:effectLst/>
                <a:latin typeface="Segoe UI" panose="020B0502040204020203" pitchFamily="34" charset="0"/>
              </a:rPr>
              <a:t>List at least 4 blocks from the Motion tab that will change the position of a sprite.</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827748" y="2971800"/>
            <a:ext cx="5083194" cy="914400"/>
          </a:xfrm>
        </p:spPr>
        <p:txBody>
          <a:bodyPr wrap="square" anchor="ctr">
            <a:normAutofit/>
          </a:bodyPr>
          <a:lstStyle/>
          <a:p>
            <a:r>
              <a:rPr lang="en-US" dirty="0"/>
              <a:t>1.1 Lecture: Welcome to SNAP!</a:t>
            </a:r>
          </a:p>
        </p:txBody>
      </p:sp>
      <p:pic>
        <p:nvPicPr>
          <p:cNvPr id="6" name="Graphic 5" descr="Lecturer">
            <a:extLst>
              <a:ext uri="{FF2B5EF4-FFF2-40B4-BE49-F238E27FC236}">
                <a16:creationId xmlns:a16="http://schemas.microsoft.com/office/drawing/2014/main" id="{CA15BE60-6203-41A3-AAEA-D019CEEF8F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1026" name="Picture 2" descr="When flag is clicked, pen down repeat 4 move 100 steps and turn 90 degrees">
            <a:extLst>
              <a:ext uri="{FF2B5EF4-FFF2-40B4-BE49-F238E27FC236}">
                <a16:creationId xmlns:a16="http://schemas.microsoft.com/office/drawing/2014/main" id="{51EACCED-E231-4511-B9D0-648141D22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0606" y="1277256"/>
            <a:ext cx="4136294" cy="384084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1.1 Lecture: Welcome to SNAP! Making an account</a:t>
            </a:r>
          </a:p>
        </p:txBody>
      </p:sp>
      <p:pic>
        <p:nvPicPr>
          <p:cNvPr id="3" name="Graphic 2" descr="Lecturer">
            <a:extLst>
              <a:ext uri="{FF2B5EF4-FFF2-40B4-BE49-F238E27FC236}">
                <a16:creationId xmlns:a16="http://schemas.microsoft.com/office/drawing/2014/main" id="{D18359C6-7EF8-418E-AC58-2FB121184B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3076" name="Picture 4" descr="Image of the Snap menu with a red box around the cloud icon">
            <a:extLst>
              <a:ext uri="{FF2B5EF4-FFF2-40B4-BE49-F238E27FC236}">
                <a16:creationId xmlns:a16="http://schemas.microsoft.com/office/drawing/2014/main" id="{3659E2B8-042E-48CC-8311-2438C24C02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6688" y="629330"/>
            <a:ext cx="4099709" cy="16646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creen shot of the Snap sign up dialogue box">
            <a:extLst>
              <a:ext uri="{FF2B5EF4-FFF2-40B4-BE49-F238E27FC236}">
                <a16:creationId xmlns:a16="http://schemas.microsoft.com/office/drawing/2014/main" id="{769A4208-313E-4727-A527-D1B1D30156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895" y="2540386"/>
            <a:ext cx="2593294" cy="40472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43350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1.1 Lecture: Welcome to SNAP!</a:t>
            </a:r>
            <a:br>
              <a:rPr lang="en-US" dirty="0"/>
            </a:br>
            <a:r>
              <a:rPr lang="en-US" dirty="0"/>
              <a:t>(Continued)</a:t>
            </a:r>
          </a:p>
        </p:txBody>
      </p:sp>
      <p:pic>
        <p:nvPicPr>
          <p:cNvPr id="7" name="Graphic 6" descr="Lecturer">
            <a:extLst>
              <a:ext uri="{FF2B5EF4-FFF2-40B4-BE49-F238E27FC236}">
                <a16:creationId xmlns:a16="http://schemas.microsoft.com/office/drawing/2014/main" id="{6E3F9F71-F1BA-4AB5-B4A7-DEF1FEEEA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4098" name="Picture 2" descr="Screenshot of the snap user interface with red boxes and labels for Palette, scripting area, sprite control and stage">
            <a:extLst>
              <a:ext uri="{FF2B5EF4-FFF2-40B4-BE49-F238E27FC236}">
                <a16:creationId xmlns:a16="http://schemas.microsoft.com/office/drawing/2014/main" id="{5AE657C5-0C89-4CD3-9C58-35B8DA964E9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334000" y="1294447"/>
            <a:ext cx="6858000" cy="4269106"/>
          </a:xfrm>
          <a:prstGeom prst="rect">
            <a:avLst/>
          </a:prstGeom>
          <a:solidFill>
            <a:srgbClr val="FFFFFF"/>
          </a:solidFill>
        </p:spPr>
      </p:pic>
    </p:spTree>
    <p:custDataLst>
      <p:tags r:id="rId1"/>
    </p:custDataLst>
    <p:extLst>
      <p:ext uri="{BB962C8B-B14F-4D97-AF65-F5344CB8AC3E}">
        <p14:creationId xmlns:p14="http://schemas.microsoft.com/office/powerpoint/2010/main" val="14647001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585788"/>
            <a:ext cx="4159950" cy="5683249"/>
          </a:xfrm>
        </p:spPr>
        <p:txBody>
          <a:bodyPr wrap="square" anchor="ctr">
            <a:normAutofit/>
          </a:bodyPr>
          <a:lstStyle/>
          <a:p>
            <a:r>
              <a:rPr lang="en-US" dirty="0"/>
              <a:t>1.1 Lecture: Welcome to SNAP! (Cont’d)</a:t>
            </a:r>
          </a:p>
        </p:txBody>
      </p:sp>
      <p:pic>
        <p:nvPicPr>
          <p:cNvPr id="5" name="Graphic 4" descr="Lecturer">
            <a:extLst>
              <a:ext uri="{FF2B5EF4-FFF2-40B4-BE49-F238E27FC236}">
                <a16:creationId xmlns:a16="http://schemas.microsoft.com/office/drawing/2014/main" id="{7CC9E5F9-E72A-4EA1-A70C-973829407A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4098" name="Picture 2" descr="Screenshot of the snap user interface with red boxes and labels for Palette, scripting area, sprite control and stage">
            <a:extLst>
              <a:ext uri="{FF2B5EF4-FFF2-40B4-BE49-F238E27FC236}">
                <a16:creationId xmlns:a16="http://schemas.microsoft.com/office/drawing/2014/main" id="{5AE657C5-0C89-4CD3-9C58-35B8DA964E9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334000" y="1294447"/>
            <a:ext cx="6858000" cy="4269106"/>
          </a:xfrm>
          <a:prstGeom prst="rect">
            <a:avLst/>
          </a:prstGeom>
          <a:solidFill>
            <a:srgbClr val="FFFFFF"/>
          </a:solidFill>
        </p:spPr>
      </p:pic>
    </p:spTree>
    <p:custDataLst>
      <p:tags r:id="rId1"/>
    </p:custDataLst>
    <p:extLst>
      <p:ext uri="{BB962C8B-B14F-4D97-AF65-F5344CB8AC3E}">
        <p14:creationId xmlns:p14="http://schemas.microsoft.com/office/powerpoint/2010/main" val="29832776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Lab 1.1</a:t>
            </a:r>
          </a:p>
        </p:txBody>
      </p:sp>
      <p:pic>
        <p:nvPicPr>
          <p:cNvPr id="4" name="Graphic 3" descr="Programmer">
            <a:extLst>
              <a:ext uri="{FF2B5EF4-FFF2-40B4-BE49-F238E27FC236}">
                <a16:creationId xmlns:a16="http://schemas.microsoft.com/office/drawing/2014/main" id="{DB5F04A0-572A-42B2-B099-6065D8737F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0"/>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0"/>
          </p:nvPr>
        </p:nvSpPr>
        <p:spPr>
          <a:xfrm>
            <a:off x="584200" y="1435100"/>
            <a:ext cx="11018838" cy="861774"/>
          </a:xfrm>
        </p:spPr>
        <p:txBody>
          <a:bodyPr/>
          <a:lstStyle/>
          <a:p>
            <a:pPr marL="0" indent="0">
              <a:spcBef>
                <a:spcPts val="600"/>
              </a:spcBef>
              <a:buNone/>
            </a:pPr>
            <a:r>
              <a:rPr lang="en-US" dirty="0"/>
              <a:t>In this lab you will explore how SNAP! Is organized and start learning the basics of how to create a program. </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2"/>
  <p:tag name="ARTICULATE_DESIGN_ID_MICROSOFT PHILANTHROPIES TEALS" val="VWWjEKSD"/>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CAA04F7D-15DE-477A-B2A0-78740BC150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Widescreen</PresentationFormat>
  <Paragraphs>80</Paragraphs>
  <Slides>12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1.1 : Welcome to SNAP</vt:lpstr>
      <vt:lpstr>Welcome to SNAP!</vt:lpstr>
      <vt:lpstr>Today’s Plan</vt:lpstr>
      <vt:lpstr>Do Now 1.1</vt:lpstr>
      <vt:lpstr>1.1 Lecture: Welcome to SNAP!</vt:lpstr>
      <vt:lpstr>1.1 Lecture: Welcome to SNAP! Making an account</vt:lpstr>
      <vt:lpstr>1.1 Lecture: Welcome to SNAP! (Continued)</vt:lpstr>
      <vt:lpstr>1.1 Lecture: Welcome to SNAP! (Cont’d)</vt:lpstr>
      <vt:lpstr>Lab 1.1</vt:lpstr>
      <vt:lpstr>Lab 1.1 – Submitting Work</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2020-09-23T02:34:10Z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115C063B-BFF6-4232-9925-F06A4E6A1726</vt:lpwstr>
  </property>
  <property fmtid="{D5CDD505-2E9C-101B-9397-08002B2CF9AE}" pid="4" name="ArticulatePath">
    <vt:lpwstr>https://teals.sharepoint.com/sites/WorkingGroups/Shared Documents/Intro to Computer Science/Snap PPT Decks/Unit 1/Intro SNAP 1.01 TEALS</vt:lpwstr>
  </property>
</Properties>
</file>