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B8D8C-2463-4062-9171-C9E6023AD032}" v="5" dt="2020-05-09T05:35:44.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56287" autoAdjust="0"/>
  </p:normalViewPr>
  <p:slideViewPr>
    <p:cSldViewPr snapToGrid="0">
      <p:cViewPr varScale="1">
        <p:scale>
          <a:sx n="64" d="100"/>
          <a:sy n="64" d="100"/>
        </p:scale>
        <p:origin x="235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Grace_Hopper"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Grace_Hopp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youtu.be/Fg82iV-L8Z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1/lesson_12#instructors-not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intro-cs/unit_1/lesson_12/lab_12"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9/22/2020 10:38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Do Now Debrief:</a:t>
            </a:r>
          </a:p>
          <a:p>
            <a:r>
              <a:rPr lang="en-US" dirty="0"/>
              <a:t>Tell the story of </a:t>
            </a:r>
            <a:r>
              <a:rPr lang="en-US" sz="1200" kern="1200" dirty="0">
                <a:solidFill>
                  <a:schemeClr val="tx1"/>
                </a:solidFill>
                <a:effectLst/>
                <a:latin typeface="+mn-lt"/>
                <a:ea typeface="+mn-ea"/>
                <a:cs typeface="+mn-cs"/>
                <a:hlinkClick r:id="rId4"/>
              </a:rPr>
              <a:t>Admiral Grace Hopper</a:t>
            </a:r>
            <a:r>
              <a:rPr lang="en-US" dirty="0"/>
              <a:t> who originated the term "Debugging"</a:t>
            </a:r>
          </a:p>
          <a:p>
            <a:r>
              <a:rPr lang="en-US" dirty="0"/>
              <a:t>Review the basics of SNAP from the previous lesson</a:t>
            </a:r>
          </a:p>
          <a:p>
            <a:r>
              <a:rPr lang="en-US" dirty="0"/>
              <a:t>Ensure that students can:</a:t>
            </a:r>
          </a:p>
          <a:p>
            <a:r>
              <a:rPr lang="en-US" dirty="0"/>
              <a:t>Define "block" and "script"</a:t>
            </a:r>
          </a:p>
          <a:p>
            <a:r>
              <a:rPr lang="en-US" dirty="0"/>
              <a:t>Describe how to build a script (snapping blocks together)</a:t>
            </a:r>
          </a:p>
          <a:p>
            <a:r>
              <a:rPr lang="en-US" dirty="0"/>
              <a:t>Explain how scripts are executed (one block at a time in order)</a:t>
            </a:r>
          </a:p>
          <a:p>
            <a:r>
              <a:rPr lang="en-US" dirty="0"/>
              <a:t>Introduce the concept of block categories</a:t>
            </a:r>
          </a:p>
          <a:p>
            <a:r>
              <a:rPr lang="en-US" dirty="0"/>
              <a:t>Ask students to consider why categories are helpful as opposed to having a simple list of blocks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555555"/>
                </a:solidFill>
                <a:effectLst/>
                <a:latin typeface="Segoe UI" panose="020B0502040204020203" pitchFamily="34" charset="0"/>
              </a:rPr>
              <a:t>Do Now Debrief:</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Tell the story of </a:t>
            </a:r>
            <a:r>
              <a:rPr lang="en-US" b="0" i="0" u="none" strike="noStrike" dirty="0">
                <a:solidFill>
                  <a:srgbClr val="3388AA"/>
                </a:solidFill>
                <a:effectLst/>
                <a:latin typeface="inherit"/>
                <a:hlinkClick r:id="rId3"/>
              </a:rPr>
              <a:t>Admiral Grace Hopper</a:t>
            </a:r>
            <a:r>
              <a:rPr lang="en-US" b="0" i="0" dirty="0">
                <a:solidFill>
                  <a:srgbClr val="555555"/>
                </a:solidFill>
                <a:effectLst/>
                <a:latin typeface="Segoe UI" panose="020B0502040204020203" pitchFamily="34" charset="0"/>
              </a:rPr>
              <a:t> who originated the term “Debugging”</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You could also use this </a:t>
            </a:r>
            <a:r>
              <a:rPr lang="en-US" b="0" i="1" dirty="0">
                <a:solidFill>
                  <a:srgbClr val="555555"/>
                </a:solidFill>
                <a:effectLst/>
                <a:latin typeface="Segoe UI" panose="020B0502040204020203" pitchFamily="34" charset="0"/>
              </a:rPr>
              <a:t>Who is Grace Hopper?</a:t>
            </a:r>
            <a:r>
              <a:rPr lang="en-US" b="0" i="0" dirty="0">
                <a:solidFill>
                  <a:srgbClr val="555555"/>
                </a:solidFill>
                <a:effectLst/>
                <a:latin typeface="Segoe UI" panose="020B0502040204020203" pitchFamily="34" charset="0"/>
              </a:rPr>
              <a:t> Video: </a:t>
            </a:r>
            <a:r>
              <a:rPr lang="en-US" b="0" i="0" u="none" strike="noStrike" dirty="0">
                <a:solidFill>
                  <a:srgbClr val="3388AA"/>
                </a:solidFill>
                <a:effectLst/>
                <a:latin typeface="inherit"/>
                <a:hlinkClick r:id="rId4"/>
              </a:rPr>
              <a:t>https://youtu.be/Fg82iV-L8ZY</a:t>
            </a:r>
            <a:endParaRPr lang="en-US" b="0" i="0" dirty="0">
              <a:solidFill>
                <a:srgbClr val="555555"/>
              </a:solidFill>
              <a:effectLst/>
              <a:latin typeface="Segoe UI" panose="020B0502040204020203" pitchFamily="34" charset="0"/>
            </a:endParaRPr>
          </a:p>
          <a:p>
            <a:pPr algn="l">
              <a:buFont typeface="Arial" panose="020B0604020202020204" pitchFamily="34" charset="0"/>
              <a:buChar char="•"/>
            </a:pPr>
            <a:r>
              <a:rPr lang="en-US" b="0" i="0" dirty="0">
                <a:solidFill>
                  <a:srgbClr val="555555"/>
                </a:solidFill>
                <a:effectLst/>
                <a:latin typeface="Segoe UI" panose="020B0502040204020203" pitchFamily="34" charset="0"/>
              </a:rPr>
              <a:t>Review the basics of Snap! from the previous lesson</a:t>
            </a:r>
          </a:p>
          <a:p>
            <a:pPr algn="l">
              <a:buFont typeface="Arial" panose="020B0604020202020204" pitchFamily="34" charset="0"/>
              <a:buChar char="•"/>
            </a:pPr>
            <a:r>
              <a:rPr lang="en-US" b="0" i="0" dirty="0">
                <a:solidFill>
                  <a:srgbClr val="555555"/>
                </a:solidFill>
                <a:effectLst/>
                <a:latin typeface="Segoe UI" panose="020B0502040204020203" pitchFamily="34" charset="0"/>
              </a:rPr>
              <a:t>Ensure that students can:</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Define </a:t>
            </a:r>
            <a:r>
              <a:rPr lang="en-US" b="1" i="0" dirty="0">
                <a:solidFill>
                  <a:srgbClr val="555555"/>
                </a:solidFill>
                <a:effectLst/>
                <a:latin typeface="Segoe UI" panose="020B0502040204020203" pitchFamily="34" charset="0"/>
              </a:rPr>
              <a:t>block</a:t>
            </a:r>
            <a:r>
              <a:rPr lang="en-US" b="0" i="0" dirty="0">
                <a:solidFill>
                  <a:srgbClr val="555555"/>
                </a:solidFill>
                <a:effectLst/>
                <a:latin typeface="Segoe UI" panose="020B0502040204020203" pitchFamily="34" charset="0"/>
              </a:rPr>
              <a:t> and </a:t>
            </a:r>
            <a:r>
              <a:rPr lang="en-US" b="1" i="0" dirty="0">
                <a:solidFill>
                  <a:srgbClr val="555555"/>
                </a:solidFill>
                <a:effectLst/>
                <a:latin typeface="Segoe UI" panose="020B0502040204020203" pitchFamily="34" charset="0"/>
              </a:rPr>
              <a:t>script</a:t>
            </a:r>
            <a:r>
              <a:rPr lang="en-US" b="0" i="0" dirty="0">
                <a:solidFill>
                  <a:srgbClr val="555555"/>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Describe how to build a script (snapping blocks together).</a:t>
            </a:r>
          </a:p>
          <a:p>
            <a:pPr marL="742950" lvl="1" indent="-285750" algn="l">
              <a:buFont typeface="Arial" panose="020B0604020202020204" pitchFamily="34" charset="0"/>
              <a:buChar char="•"/>
            </a:pPr>
            <a:r>
              <a:rPr lang="en-US" b="0" i="0" dirty="0">
                <a:solidFill>
                  <a:srgbClr val="555555"/>
                </a:solidFill>
                <a:effectLst/>
                <a:latin typeface="Segoe UI" panose="020B0502040204020203" pitchFamily="34" charset="0"/>
              </a:rPr>
              <a:t>Explain how scripts are executed (one block at a time in order).</a:t>
            </a:r>
          </a:p>
          <a:p>
            <a:pPr algn="l">
              <a:buFont typeface="Arial" panose="020B0604020202020204" pitchFamily="34" charset="0"/>
              <a:buChar char="•"/>
            </a:pPr>
            <a:r>
              <a:rPr lang="en-US" b="0" i="0" dirty="0">
                <a:solidFill>
                  <a:srgbClr val="555555"/>
                </a:solidFill>
                <a:effectLst/>
                <a:latin typeface="Segoe UI" panose="020B0502040204020203" pitchFamily="34" charset="0"/>
              </a:rPr>
              <a:t>Introduce the concept of block categories.</a:t>
            </a:r>
          </a:p>
          <a:p>
            <a:pPr algn="l">
              <a:buFont typeface="Arial" panose="020B0604020202020204" pitchFamily="34" charset="0"/>
              <a:buChar char="•"/>
            </a:pPr>
            <a:r>
              <a:rPr lang="en-US" b="0" i="0" dirty="0">
                <a:solidFill>
                  <a:srgbClr val="555555"/>
                </a:solidFill>
                <a:effectLst/>
                <a:latin typeface="Segoe UI" panose="020B0502040204020203" pitchFamily="34" charset="0"/>
              </a:rPr>
              <a:t>Ask students to consider why categories are helpful as opposed to having a simple list of blocks.</a:t>
            </a:r>
            <a:endParaRPr lang="en-US" b="1" i="0" dirty="0">
              <a:solidFill>
                <a:srgbClr val="008575"/>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335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https://tealsk12.gitbook.io/intro-cs/unit_1/lesson_12#instructors-notes</a:t>
            </a:r>
            <a:endParaRPr lang="en-US" dirty="0"/>
          </a:p>
          <a:p>
            <a:r>
              <a:rPr lang="en-US" dirty="0"/>
              <a:t>Individually or in heterogeneous pairs as described in previous lessons, have students work through the </a:t>
            </a:r>
            <a:r>
              <a:rPr lang="en-US" sz="1200" kern="1200" dirty="0">
                <a:solidFill>
                  <a:schemeClr val="tx1"/>
                </a:solidFill>
                <a:effectLst/>
                <a:latin typeface="+mn-lt"/>
                <a:ea typeface="+mn-ea"/>
                <a:cs typeface="+mn-cs"/>
                <a:hlinkClick r:id="rId4" action="ppaction://hlinkfile"/>
              </a:rPr>
              <a:t>"SNAP Scavenger Hunt"</a:t>
            </a:r>
            <a:r>
              <a:rPr lang="en-US" dirty="0"/>
              <a:t> activity</a:t>
            </a:r>
          </a:p>
          <a:p>
            <a:r>
              <a:rPr lang="en-US" dirty="0"/>
              <a:t>Students should turn in answers to all questions and SNAP programs for the final problems</a:t>
            </a:r>
          </a:p>
          <a:p>
            <a:r>
              <a:rPr lang="en-US" dirty="0"/>
              <a:t>Consider gamifying the worksheet or debrief as an online poll and/or quiz</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each question or prompt in parts 1 and 2 and ask students to share their answer</a:t>
            </a:r>
          </a:p>
          <a:p>
            <a:r>
              <a:rPr lang="en-US" b="1" dirty="0"/>
              <a:t>Cold calling alternative:</a:t>
            </a:r>
            <a:r>
              <a:rPr lang="en-US" dirty="0"/>
              <a:t> Write each student’s name on an index card and shuffle the cards. Next, ask a few “review” questions to set the stage that ask for application (or creativity, or evaluation) and have no single “right answer.” Give students 30 to 60 seconds to formulate an answer. You can have them talk in pairs or groups for a few minutes as well if you prefer. It’s only after students have been thinking that you take the top card to see who answers. Sometimes you can say something like, “If you don’t know, make something up like you would on a mid-term, and then we’ll all help you develop better answers.” The student takes their best shot, knowing that others will help if necessary. At that point you have lots of options: You can ask a follow-up to the same student, pick another card and have somebody else answer the follow-up, or simply have students volunteer to expand on the first answer.</a:t>
            </a:r>
          </a:p>
          <a:p>
            <a:r>
              <a:rPr lang="en-US" dirty="0"/>
              <a:t>Point out the color coding for each category</a:t>
            </a:r>
          </a:p>
          <a:p>
            <a:r>
              <a:rPr lang="en-US" dirty="0"/>
              <a:t>Emphasize important details in some of the blocks listed in part 2, such as:</a:t>
            </a:r>
          </a:p>
          <a:p>
            <a:r>
              <a:rPr lang="en-US" dirty="0"/>
              <a:t>the block will leave the bubble on the stage until something else is thought</a:t>
            </a:r>
          </a:p>
          <a:p>
            <a:r>
              <a:rPr lang="en-US" dirty="0"/>
              <a:t>the and blocks require explicit x- and y-coordinates</a:t>
            </a:r>
          </a:p>
          <a:p>
            <a:r>
              <a:rPr lang="en-US" dirty="0"/>
              <a:t>Solicit a few student responses for each category in part 2.2 before commenting yourself</a:t>
            </a:r>
          </a:p>
          <a:p>
            <a:r>
              <a:rPr lang="en-US" dirty="0"/>
              <a:t>Try to guide the students to discuss with each other and settle on a description for each category with minimal instructor intervention</a:t>
            </a:r>
          </a:p>
          <a:p>
            <a:r>
              <a:rPr lang="en-US" dirty="0"/>
              <a:t>Discuss one or two student solutions to each of the SNAP programming problems</a:t>
            </a:r>
          </a:p>
          <a:p>
            <a:r>
              <a:rPr lang="en-US" dirty="0"/>
              <a:t>Either solicit volunteers or use cold call alternative</a:t>
            </a:r>
          </a:p>
          <a:p>
            <a:r>
              <a:rPr lang="en-US" dirty="0"/>
              <a:t>Point out differences between student solutions and call attention to the fact that there is more than one way to solve a problem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9/22/2020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4.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Fg82iV-L8ZY?feature=oembed" TargetMode="External"/><Relationship Id="rId1" Type="http://schemas.openxmlformats.org/officeDocument/2006/relationships/tags" Target="../tags/tag6.xml"/><Relationship Id="rId5" Type="http://schemas.openxmlformats.org/officeDocument/2006/relationships/image" Target="../media/image25.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1.2 : Building Blocks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467A66-D74F-4262-8955-5D743A29BCCA}"/>
              </a:ext>
            </a:extLst>
          </p:cNvPr>
          <p:cNvSpPr>
            <a:spLocks noGrp="1"/>
          </p:cNvSpPr>
          <p:nvPr>
            <p:ph type="title" idx="4294967295"/>
          </p:nvPr>
        </p:nvSpPr>
        <p:spPr>
          <a:xfrm>
            <a:off x="584200" y="1652195"/>
            <a:ext cx="11025189" cy="12168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ot="0" spcFirstLastPara="0" vertOverflow="overflow" horzOverflow="overflow" vert="horz" wrap="square" lIns="181319" tIns="181319" rIns="181319" bIns="181319" numCol="1" spcCol="1270" rtlCol="0" fromWordArt="0" anchor="ctr" anchorCtr="0" forceAA="0" compatLnSpc="1">
            <a:prstTxWarp prst="textNoShape">
              <a:avLst/>
            </a:prstTxWarp>
            <a:noAutofit/>
          </a:bodyPr>
          <a:lstStyle/>
          <a:p>
            <a:pPr marL="0" marR="0" lvl="0" indent="0" algn="l" defTabSz="1422400" rtl="0" eaLnBrk="1" fontAlgn="auto" latinLnBrk="0" hangingPunct="1">
              <a:lnSpc>
                <a:spcPct val="100000"/>
              </a:lnSpc>
              <a:spcBef>
                <a:spcPct val="0"/>
              </a:spcBef>
              <a:spcAft>
                <a:spcPts val="60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mn-lt"/>
                <a:ea typeface="+mn-ea"/>
                <a:cs typeface="+mn-cs"/>
              </a:rPr>
              <a:t>After this lesson you should be able to: </a:t>
            </a:r>
          </a:p>
        </p:txBody>
      </p:sp>
      <p:sp>
        <p:nvSpPr>
          <p:cNvPr id="4" name="Freeform: Shape 3">
            <a:extLst>
              <a:ext uri="{FF2B5EF4-FFF2-40B4-BE49-F238E27FC236}">
                <a16:creationId xmlns:a16="http://schemas.microsoft.com/office/drawing/2014/main" id="{C3EFD74C-A35D-4449-9052-661BBFE3A1ED}"/>
              </a:ext>
            </a:extLst>
          </p:cNvPr>
          <p:cNvSpPr/>
          <p:nvPr/>
        </p:nvSpPr>
        <p:spPr>
          <a:xfrm>
            <a:off x="584199" y="3230098"/>
            <a:ext cx="11025189" cy="1988077"/>
          </a:xfrm>
          <a:custGeom>
            <a:avLst/>
            <a:gdLst>
              <a:gd name="connsiteX0" fmla="*/ 0 w 11682982"/>
              <a:gd name="connsiteY0" fmla="*/ 0 h 1614600"/>
              <a:gd name="connsiteX1" fmla="*/ 11682982 w 11682982"/>
              <a:gd name="connsiteY1" fmla="*/ 0 h 1614600"/>
              <a:gd name="connsiteX2" fmla="*/ 11682982 w 11682982"/>
              <a:gd name="connsiteY2" fmla="*/ 1614600 h 1614600"/>
              <a:gd name="connsiteX3" fmla="*/ 0 w 11682982"/>
              <a:gd name="connsiteY3" fmla="*/ 1614600 h 1614600"/>
              <a:gd name="connsiteX4" fmla="*/ 0 w 11682982"/>
              <a:gd name="connsiteY4" fmla="*/ 0 h 16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2982" h="1614600">
                <a:moveTo>
                  <a:pt x="0" y="0"/>
                </a:moveTo>
                <a:lnTo>
                  <a:pt x="11682982" y="0"/>
                </a:lnTo>
                <a:lnTo>
                  <a:pt x="11682982" y="1614600"/>
                </a:lnTo>
                <a:lnTo>
                  <a:pt x="0" y="1614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0935" tIns="30480" rIns="170688" bIns="30480" numCol="1" spcCol="1270" anchor="t" anchorCtr="0">
            <a:noAutofit/>
          </a:bodyPr>
          <a:lstStyle/>
          <a:p>
            <a:pPr marL="344488" lvl="1" indent="-344488" algn="l" defTabSz="1066800">
              <a:spcBef>
                <a:spcPts val="600"/>
              </a:spcBef>
              <a:spcAft>
                <a:spcPts val="600"/>
              </a:spcAft>
              <a:buChar char="•"/>
            </a:pPr>
            <a:r>
              <a:rPr lang="en-US" sz="2400" kern="1200" dirty="0">
                <a:solidFill>
                  <a:schemeClr val="tx1"/>
                </a:solidFill>
              </a:rPr>
              <a:t>Define and identify "blocks," "scripts," "sprites," and "the stage" in SNAP</a:t>
            </a:r>
          </a:p>
          <a:p>
            <a:pPr marL="344488" lvl="1" indent="-344488" algn="l" defTabSz="1066800">
              <a:spcBef>
                <a:spcPts val="600"/>
              </a:spcBef>
              <a:spcAft>
                <a:spcPts val="600"/>
              </a:spcAft>
              <a:buChar char="•"/>
            </a:pPr>
            <a:r>
              <a:rPr lang="en-US" sz="2400" kern="1200" dirty="0">
                <a:solidFill>
                  <a:schemeClr val="tx1"/>
                </a:solidFill>
              </a:rPr>
              <a:t>Write simple SNAP programs</a:t>
            </a:r>
          </a:p>
          <a:p>
            <a:pPr marL="344488" lvl="1" indent="-344488" algn="l" defTabSz="1066800">
              <a:spcBef>
                <a:spcPts val="600"/>
              </a:spcBef>
              <a:spcAft>
                <a:spcPts val="600"/>
              </a:spcAft>
              <a:buChar char="•"/>
            </a:pPr>
            <a:r>
              <a:rPr lang="en-US" sz="2400" kern="1200" dirty="0">
                <a:solidFill>
                  <a:schemeClr val="tx1"/>
                </a:solidFill>
              </a:rPr>
              <a:t>Describe what simple SNAP programs do without executing the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723549"/>
          </a:xfrm>
        </p:spPr>
        <p:txBody>
          <a:bodyPr/>
          <a:lstStyle/>
          <a:p>
            <a:pPr>
              <a:spcBef>
                <a:spcPts val="1200"/>
              </a:spcBef>
            </a:pPr>
            <a:r>
              <a:rPr lang="en-US" dirty="0"/>
              <a:t>Do Now</a:t>
            </a:r>
          </a:p>
          <a:p>
            <a:pPr>
              <a:spcBef>
                <a:spcPts val="1200"/>
              </a:spcBef>
            </a:pPr>
            <a:r>
              <a:rPr lang="en-US" dirty="0"/>
              <a:t>Lab</a:t>
            </a:r>
          </a:p>
          <a:p>
            <a:pPr>
              <a:spcBef>
                <a:spcPts val="1200"/>
              </a:spcBef>
            </a:pPr>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1.2</a:t>
            </a:r>
          </a:p>
        </p:txBody>
      </p:sp>
      <p:sp>
        <p:nvSpPr>
          <p:cNvPr id="6" name="Rectangle 5">
            <a:extLst>
              <a:ext uri="{FF2B5EF4-FFF2-40B4-BE49-F238E27FC236}">
                <a16:creationId xmlns:a16="http://schemas.microsoft.com/office/drawing/2014/main" id="{3E142E3E-6E64-4F74-8045-590AED251072}"/>
              </a:ext>
            </a:extLst>
          </p:cNvPr>
          <p:cNvSpPr/>
          <p:nvPr/>
        </p:nvSpPr>
        <p:spPr>
          <a:xfrm>
            <a:off x="586740" y="2019300"/>
            <a:ext cx="10493829" cy="1754326"/>
          </a:xfrm>
          <a:prstGeom prst="rect">
            <a:avLst/>
          </a:prstGeom>
        </p:spPr>
        <p:txBody>
          <a:bodyPr wrap="square">
            <a:spAutoFit/>
          </a:bodyPr>
          <a:lstStyle/>
          <a:p>
            <a:pPr>
              <a:spcBef>
                <a:spcPts val="600"/>
              </a:spcBef>
              <a:spcAft>
                <a:spcPts val="600"/>
              </a:spcAft>
            </a:pPr>
            <a:r>
              <a:rPr lang="en-US" sz="3200" dirty="0"/>
              <a:t>Using the internet, define the following terms: </a:t>
            </a:r>
          </a:p>
          <a:p>
            <a:pPr marL="457200" lvl="1" indent="-338138">
              <a:spcBef>
                <a:spcPts val="600"/>
              </a:spcBef>
              <a:spcAft>
                <a:spcPts val="600"/>
              </a:spcAft>
              <a:buFont typeface="Arial" panose="020B0604020202020204" pitchFamily="34" charset="0"/>
              <a:buChar char="•"/>
            </a:pPr>
            <a:r>
              <a:rPr lang="en-US" sz="2800" dirty="0"/>
              <a:t>Tracing through code</a:t>
            </a:r>
          </a:p>
          <a:p>
            <a:pPr marL="457200" lvl="1" indent="-338138">
              <a:spcBef>
                <a:spcPts val="600"/>
              </a:spcBef>
              <a:spcAft>
                <a:spcPts val="600"/>
              </a:spcAft>
              <a:buFont typeface="Arial" panose="020B0604020202020204" pitchFamily="34" charset="0"/>
              <a:buChar char="•"/>
            </a:pPr>
            <a:r>
              <a:rPr lang="en-US" sz="2800" dirty="0"/>
              <a:t>Debugging</a:t>
            </a:r>
          </a:p>
        </p:txBody>
      </p:sp>
      <p:pic>
        <p:nvPicPr>
          <p:cNvPr id="5" name="Graphic 4" descr="Head with gears">
            <a:extLst>
              <a:ext uri="{FF2B5EF4-FFF2-40B4-BE49-F238E27FC236}">
                <a16:creationId xmlns:a16="http://schemas.microsoft.com/office/drawing/2014/main" id="{3F5E5866-F2D0-4C2A-B9A2-1BDBB06F6F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pic>
        <p:nvPicPr>
          <p:cNvPr id="3" name="Graphic 2" descr="Ladybug">
            <a:extLst>
              <a:ext uri="{FF2B5EF4-FFF2-40B4-BE49-F238E27FC236}">
                <a16:creationId xmlns:a16="http://schemas.microsoft.com/office/drawing/2014/main" id="{7191AA54-DEB7-4E25-AD8F-B2A77D619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42324">
            <a:off x="708332" y="5307841"/>
            <a:ext cx="914400" cy="914400"/>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1A69-450D-4997-9CC3-A791C515A389}"/>
              </a:ext>
            </a:extLst>
          </p:cNvPr>
          <p:cNvSpPr>
            <a:spLocks noGrp="1"/>
          </p:cNvSpPr>
          <p:nvPr>
            <p:ph type="title"/>
          </p:nvPr>
        </p:nvSpPr>
        <p:spPr/>
        <p:txBody>
          <a:bodyPr/>
          <a:lstStyle/>
          <a:p>
            <a:r>
              <a:rPr lang="en-US" dirty="0"/>
              <a:t>Who is Grace Hopper?</a:t>
            </a:r>
          </a:p>
        </p:txBody>
      </p:sp>
      <p:pic>
        <p:nvPicPr>
          <p:cNvPr id="4" name="Online Media 3" title="Who is Grace Hopper?">
            <a:hlinkClick r:id="" action="ppaction://media"/>
            <a:extLst>
              <a:ext uri="{FF2B5EF4-FFF2-40B4-BE49-F238E27FC236}">
                <a16:creationId xmlns:a16="http://schemas.microsoft.com/office/drawing/2014/main" id="{EACD0C56-7857-405D-854E-5715F2CE4030}"/>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80046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Lab 1.2 – Snap! Scavenger Hunt</a:t>
            </a:r>
          </a:p>
        </p:txBody>
      </p:sp>
      <p:pic>
        <p:nvPicPr>
          <p:cNvPr id="4" name="Graphic 3" descr="Programmer">
            <a:extLst>
              <a:ext uri="{FF2B5EF4-FFF2-40B4-BE49-F238E27FC236}">
                <a16:creationId xmlns:a16="http://schemas.microsoft.com/office/drawing/2014/main" id="{7E407045-4B83-4119-B52B-063E29574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0357" y="511628"/>
            <a:ext cx="914400" cy="914400"/>
          </a:xfrm>
          <a:prstGeom prst="rect">
            <a:avLst/>
          </a:prstGeom>
        </p:spPr>
      </p:pic>
      <p:sp>
        <p:nvSpPr>
          <p:cNvPr id="7" name="Content Placeholder 4">
            <a:extLst>
              <a:ext uri="{FF2B5EF4-FFF2-40B4-BE49-F238E27FC236}">
                <a16:creationId xmlns:a16="http://schemas.microsoft.com/office/drawing/2014/main" id="{503D9BD3-FC6B-4C33-99F6-1D5B551A37F1}"/>
              </a:ext>
            </a:extLst>
          </p:cNvPr>
          <p:cNvSpPr txBox="1">
            <a:spLocks/>
          </p:cNvSpPr>
          <p:nvPr/>
        </p:nvSpPr>
        <p:spPr>
          <a:xfrm>
            <a:off x="588262" y="1435100"/>
            <a:ext cx="10986495" cy="160043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Explore the functionality of some common blocks </a:t>
            </a:r>
          </a:p>
          <a:p>
            <a:pPr marL="0" indent="0">
              <a:spcBef>
                <a:spcPts val="600"/>
              </a:spcBef>
              <a:spcAft>
                <a:spcPts val="600"/>
              </a:spcAft>
              <a:buFont typeface="Wingdings" panose="05000000000000000000" pitchFamily="2" charset="2"/>
              <a:buNone/>
            </a:pPr>
            <a:r>
              <a:rPr lang="en-US" dirty="0"/>
              <a:t>Practicing navigating though the blocks in SNAP</a:t>
            </a:r>
          </a:p>
          <a:p>
            <a:pPr marL="0" indent="0">
              <a:spcBef>
                <a:spcPts val="600"/>
              </a:spcBef>
              <a:spcAft>
                <a:spcPts val="600"/>
              </a:spcAft>
              <a:buFont typeface="Wingdings" panose="05000000000000000000" pitchFamily="2" charset="2"/>
              <a:buNone/>
            </a:pPr>
            <a:r>
              <a:rPr lang="en-US" dirty="0"/>
              <a:t>Build a SNAP program</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2157FEA-A13F-4D91-80F5-FE63A78DA3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0357" y="511628"/>
            <a:ext cx="914400" cy="914400"/>
          </a:xfrm>
          <a:prstGeom prst="rect">
            <a:avLst/>
          </a:prstGeom>
        </p:spPr>
      </p:pic>
      <p:sp>
        <p:nvSpPr>
          <p:cNvPr id="7" name="Content Placeholder 2">
            <a:extLst>
              <a:ext uri="{FF2B5EF4-FFF2-40B4-BE49-F238E27FC236}">
                <a16:creationId xmlns:a16="http://schemas.microsoft.com/office/drawing/2014/main" id="{BBAD0EF0-9D10-446E-B136-9E7AB425ED92}"/>
              </a:ext>
            </a:extLst>
          </p:cNvPr>
          <p:cNvSpPr txBox="1">
            <a:spLocks/>
          </p:cNvSpPr>
          <p:nvPr/>
        </p:nvSpPr>
        <p:spPr>
          <a:xfrm>
            <a:off x="590550" y="1463716"/>
            <a:ext cx="11018838"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describe two categories of blocks.</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7D549D-B263-4F06-8BEC-A4609B616A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Widescreen</PresentationFormat>
  <Paragraphs>66</Paragraphs>
  <Slides>8</Slides>
  <Notes>6</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inherit</vt:lpstr>
      <vt:lpstr>Segoe UI</vt:lpstr>
      <vt:lpstr>Segoe UI Semibold</vt:lpstr>
      <vt:lpstr>Wingdings</vt:lpstr>
      <vt:lpstr>Microsoft Philanthropies TEALS</vt:lpstr>
      <vt:lpstr>Black Template</vt:lpstr>
      <vt:lpstr>Lesson 1.2 : Building Blocks</vt:lpstr>
      <vt:lpstr>After this lesson you should be able to: </vt:lpstr>
      <vt:lpstr>Today’s Plan</vt:lpstr>
      <vt:lpstr>Do Now 1.2</vt:lpstr>
      <vt:lpstr>Who is Grace Hopper?</vt:lpstr>
      <vt:lpstr>Lab 1.2 – Snap! Scavenger Hunt</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dc:creator/>
  <cp:lastModifiedBy/>
  <cp:revision>4</cp:revision>
  <dcterms:created xsi:type="dcterms:W3CDTF">2019-12-20T17:00:18Z</dcterms:created>
  <dcterms:modified xsi:type="dcterms:W3CDTF">2020-09-23T02:47:38Z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9BDA1536-0522-4F6F-A9C6-C82446A6BD45</vt:lpwstr>
  </property>
  <property fmtid="{D5CDD505-2E9C-101B-9397-08002B2CF9AE}" pid="4" name="ArticulatePath">
    <vt:lpwstr>TEALS SNAP 1.2</vt:lpwstr>
  </property>
</Properties>
</file>