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30" autoAdjust="0"/>
  </p:normalViewPr>
  <p:slideViewPr>
    <p:cSldViewPr snapToGrid="0">
      <p:cViewPr varScale="1">
        <p:scale>
          <a:sx n="73" d="100"/>
          <a:sy n="73" d="100"/>
        </p:scale>
        <p:origin x="12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lsk12.gitbook.io/intro-cs/unit_2/lesson_25#3-activit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2/lesson_25/lab_2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2/lesson_25/do_now_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5#2-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eorge_Boole" TargetMode="External"/><Relationship Id="rId4" Type="http://schemas.openxmlformats.org/officeDocument/2006/relationships/hyperlink" Target="https://curriculum.code.org/csd-1718/unit3/1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10/23/2020 4:36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https://tealsk12.gitbook.io/intro-cs/unit_2/lesson_25#3-activity</a:t>
            </a:r>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5"/>
              </a:rPr>
              <a:t>Geometry </a:t>
            </a:r>
            <a:r>
              <a:rPr lang="en-US" sz="1200" kern="1200" dirty="0" err="1">
                <a:solidFill>
                  <a:schemeClr val="tx1"/>
                </a:solidFill>
                <a:effectLst/>
                <a:latin typeface="+mn-lt"/>
                <a:ea typeface="+mn-ea"/>
                <a:cs typeface="+mn-cs"/>
                <a:hlinkClick r:id="rId5"/>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https://tealsk12.gitbook.io/intro-cs/unit_2/lesson_25/do_now_25</a:t>
            </a:r>
            <a:endParaRPr lang="en-US" dirty="0"/>
          </a:p>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Remind students that in SNAP,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https://tealsk12.gitbook.io/intro-cs/unit_2/lesson_25#2-lecture</a:t>
            </a:r>
            <a:endParaRPr lang="en-US" dirty="0"/>
          </a:p>
          <a:p>
            <a:r>
              <a:rPr lang="en-US" dirty="0"/>
              <a:t>Introduce Booleans with the </a:t>
            </a:r>
            <a:r>
              <a:rPr lang="en-US" sz="1200" kern="1200" dirty="0">
                <a:solidFill>
                  <a:schemeClr val="tx1"/>
                </a:solidFill>
                <a:effectLst/>
                <a:latin typeface="+mn-lt"/>
                <a:ea typeface="+mn-ea"/>
                <a:cs typeface="+mn-cs"/>
                <a:hlinkClick r:id="rId4"/>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5"/>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r>
              <a:rPr lang="en-US" dirty="0"/>
              <a:t>Video on Booleans - https://youtu.be/_j9nvYKaOVE</a:t>
            </a:r>
          </a:p>
          <a:p>
            <a:pPr marL="0" indent="0">
              <a:buFont typeface="+mj-lt"/>
              <a:buNone/>
            </a:pPr>
            <a:endParaRPr lang="en-US" dirty="0"/>
          </a:p>
          <a:p>
            <a:pPr marL="0" indent="0">
              <a:buFont typeface="+mj-lt"/>
              <a:buNone/>
            </a:pPr>
            <a:r>
              <a:rPr lang="en-US" dirty="0"/>
              <a:t>Note: the blocks used in this video look slightly different than Snap! but they are aligned well enough to give a good introduction to Booleans.</a:t>
            </a:r>
          </a:p>
          <a:p>
            <a:pPr marL="0" indent="0">
              <a:buFont typeface="+mj-lt"/>
              <a:buNone/>
            </a:pPr>
            <a:r>
              <a:rPr lang="en-US" dirty="0"/>
              <a:t>Make sure to talk about the Not operator and how that might work </a:t>
            </a:r>
            <a:r>
              <a:rPr lang="en-US" dirty="0" err="1"/>
              <a:t>wi</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to students the difference between each of the logical operators. This gives them the ability to combine conditionals.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greater than 1 and less than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less than 5 or greater then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If a number is not = to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10/23/2020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10/23/2020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39.sv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41.sv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9.jpeg"/><Relationship Id="rId2" Type="http://schemas.openxmlformats.org/officeDocument/2006/relationships/video" Target="https://www.youtube.com/embed/_j9nvYKaOVE?feature=oembed" TargetMode="Externa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6.xml"/><Relationship Id="rId7" Type="http://schemas.openxmlformats.org/officeDocument/2006/relationships/image" Target="../media/image31.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30.png"/><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194611789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OR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NOT</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2.5 Lecture: 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3425282800"/>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a:t>True</a:t>
                      </a:r>
                      <a:endParaRPr lang="en-US"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2B025985-C5E7-4B5E-8C00-926974558EA8}"/>
              </a:ext>
            </a:extLst>
          </p:cNvPr>
          <p:cNvSpPr/>
          <p:nvPr/>
        </p:nvSpPr>
        <p:spPr>
          <a:xfrm>
            <a:off x="588263" y="2017713"/>
            <a:ext cx="11018520" cy="584775"/>
          </a:xfrm>
          <a:prstGeom prst="rect">
            <a:avLst/>
          </a:prstGeom>
        </p:spPr>
        <p:txBody>
          <a:bodyPr wrap="square">
            <a:spAutoFit/>
          </a:bodyPr>
          <a:lstStyle/>
          <a:p>
            <a:r>
              <a:rPr lang="en-US" sz="3200" dirty="0"/>
              <a:t>(5 &lt; 7) AND (4 &gt; 2)</a:t>
            </a:r>
          </a:p>
        </p:txBody>
      </p:sp>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x = 7;</a:t>
            </a:r>
            <a:br>
              <a:rPr lang="en-US" sz="3200" dirty="0"/>
            </a:br>
            <a:r>
              <a:rPr lang="en-US" sz="3200" dirty="0"/>
              <a:t>(x &lt; 5) OR (x &gt; 10)</a:t>
            </a:r>
          </a:p>
        </p:txBody>
      </p:sp>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2.5 Lecture: Booleans –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1569660"/>
          </a:xfrm>
          <a:prstGeom prst="rect">
            <a:avLst/>
          </a:prstGeom>
        </p:spPr>
        <p:txBody>
          <a:bodyPr wrap="square">
            <a:spAutoFit/>
          </a:bodyPr>
          <a:lstStyle/>
          <a:p>
            <a:r>
              <a:rPr lang="en-US" sz="3200" dirty="0"/>
              <a:t>x = 4 </a:t>
            </a:r>
          </a:p>
          <a:p>
            <a:r>
              <a:rPr lang="en-US" sz="3200" dirty="0"/>
              <a:t>y = -3 </a:t>
            </a:r>
          </a:p>
          <a:p>
            <a:r>
              <a:rPr lang="en-US" sz="3200" dirty="0"/>
              <a:t>(x == y) OR ((x &gt; 0) AND (y &lt; 0)))</a:t>
            </a:r>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41179" y="358737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122613" y="3587373"/>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346700" y="3587373"/>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3685562"/>
            <a:ext cx="3119437"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SNAP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 world conditional and write out its truth table</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a:spcBef>
                <a:spcPts val="600"/>
              </a:spcBef>
              <a:spcAft>
                <a:spcPts val="600"/>
              </a:spcAft>
            </a:pPr>
            <a:r>
              <a:rPr lang="en-US" sz="2000" dirty="0"/>
              <a:t>set [playerOneValue] to "Torch“</a:t>
            </a:r>
          </a:p>
          <a:p>
            <a:pPr>
              <a:spcBef>
                <a:spcPts val="600"/>
              </a:spcBef>
              <a:spcAft>
                <a:spcPts val="600"/>
              </a:spcAft>
            </a:pPr>
            <a:r>
              <a:rPr lang="en-US" sz="2000" dirty="0"/>
              <a:t>set [playerTwoValue] to "Gold“</a:t>
            </a:r>
          </a:p>
          <a:p>
            <a:pPr>
              <a:spcBef>
                <a:spcPts val="600"/>
              </a:spcBef>
              <a:spcAft>
                <a:spcPts val="600"/>
              </a:spcAft>
            </a:pPr>
            <a:r>
              <a:rPr lang="en-US" sz="2000" dirty="0"/>
              <a:t>How would you swap the values so that </a:t>
            </a:r>
          </a:p>
          <a:p>
            <a:pPr>
              <a:spcBef>
                <a:spcPts val="600"/>
              </a:spcBef>
              <a:spcAft>
                <a:spcPts val="600"/>
              </a:spcAft>
            </a:pPr>
            <a:r>
              <a:rPr lang="en-US" sz="2000" dirty="0"/>
              <a:t>[playerOneValue] is set to "Gold" and </a:t>
            </a:r>
          </a:p>
          <a:p>
            <a:pPr>
              <a:spcBef>
                <a:spcPts val="600"/>
              </a:spcBef>
              <a:spcAft>
                <a:spcPts val="600"/>
              </a:spcAft>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2.5 Lecture: 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4" name="Picture 3">
            <a:extLst>
              <a:ext uri="{FF2B5EF4-FFF2-40B4-BE49-F238E27FC236}">
                <a16:creationId xmlns:a16="http://schemas.microsoft.com/office/drawing/2014/main" id="{365A202C-D0FE-4A6F-A831-3774ABF01D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2897" y="4120895"/>
            <a:ext cx="1209614" cy="362884"/>
          </a:xfrm>
          <a:prstGeom prst="rect">
            <a:avLst/>
          </a:prstGeom>
        </p:spPr>
      </p:pic>
      <p:pic>
        <p:nvPicPr>
          <p:cNvPr id="6" name="Picture 5">
            <a:extLst>
              <a:ext uri="{FF2B5EF4-FFF2-40B4-BE49-F238E27FC236}">
                <a16:creationId xmlns:a16="http://schemas.microsoft.com/office/drawing/2014/main" id="{8AAABD91-696E-4101-A28B-2178AC64D8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2896" y="3114674"/>
            <a:ext cx="1209615" cy="340204"/>
          </a:xfrm>
          <a:prstGeom prst="rect">
            <a:avLst/>
          </a:prstGeom>
        </p:spPr>
      </p:pic>
      <p:pic>
        <p:nvPicPr>
          <p:cNvPr id="9" name="Picture 8">
            <a:extLst>
              <a:ext uri="{FF2B5EF4-FFF2-40B4-BE49-F238E27FC236}">
                <a16:creationId xmlns:a16="http://schemas.microsoft.com/office/drawing/2014/main" id="{8B061970-F5A0-402E-899B-2539ECEA56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897" y="1587381"/>
            <a:ext cx="1209616" cy="1012128"/>
          </a:xfrm>
          <a:prstGeom prst="rect">
            <a:avLst/>
          </a:prstGeom>
        </p:spPr>
      </p:pic>
      <p:pic>
        <p:nvPicPr>
          <p:cNvPr id="12" name="Picture 11">
            <a:extLst>
              <a:ext uri="{FF2B5EF4-FFF2-40B4-BE49-F238E27FC236}">
                <a16:creationId xmlns:a16="http://schemas.microsoft.com/office/drawing/2014/main" id="{1CF35248-6CFD-422F-BF4B-11665A3CA1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0156" y="1587380"/>
            <a:ext cx="969237" cy="1345063"/>
          </a:xfrm>
          <a:prstGeom prst="rect">
            <a:avLst/>
          </a:prstGeom>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pic>
        <p:nvPicPr>
          <p:cNvPr id="5" name="Online Media 2" title="CS Discoveries: Boolean Expressions">
            <a:hlinkClick r:id="" action="ppaction://media"/>
            <a:extLst>
              <a:ext uri="{FF2B5EF4-FFF2-40B4-BE49-F238E27FC236}">
                <a16:creationId xmlns:a16="http://schemas.microsoft.com/office/drawing/2014/main" id="{19B55E21-C1CE-498F-9B58-08D54DBD2219}"/>
              </a:ext>
            </a:extLst>
          </p:cNvPr>
          <p:cNvPicPr>
            <a:picLocks noRot="1" noChangeAspect="1"/>
          </p:cNvPicPr>
          <p:nvPr>
            <a:videoFile r:link="rId2"/>
          </p:nvPr>
        </p:nvPicPr>
        <p:blipFill>
          <a:blip r:embed="rId7"/>
          <a:stretch>
            <a:fillRect/>
          </a:stretch>
        </p:blipFill>
        <p:spPr>
          <a:xfrm>
            <a:off x="5345113" y="3134027"/>
            <a:ext cx="6096000" cy="3429000"/>
          </a:xfrm>
          <a:prstGeom prst="rect">
            <a:avLst/>
          </a:prstGeom>
        </p:spPr>
      </p:pic>
    </p:spTree>
    <p:custDataLst>
      <p:tags r:id="rId1"/>
    </p:custDataLst>
    <p:extLst>
      <p:ext uri="{BB962C8B-B14F-4D97-AF65-F5344CB8AC3E}">
        <p14:creationId xmlns:p14="http://schemas.microsoft.com/office/powerpoint/2010/main" val="4006633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347653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Logical Operators: </a:t>
            </a:r>
          </a:p>
          <a:p>
            <a:pPr marL="344488" indent="-344488">
              <a:spcBef>
                <a:spcPts val="600"/>
              </a:spcBef>
              <a:buFont typeface="+mj-lt"/>
              <a:buAutoNum type="arabicPeriod"/>
            </a:pPr>
            <a:r>
              <a:rPr lang="en-US" dirty="0"/>
              <a:t>And: if both conditions are true, the expression is true</a:t>
            </a:r>
          </a:p>
          <a:p>
            <a:pPr marL="344488" indent="-344488">
              <a:spcBef>
                <a:spcPts val="600"/>
              </a:spcBef>
              <a:buFont typeface="+mj-lt"/>
              <a:buAutoNum type="arabicPeriod"/>
            </a:pPr>
            <a:r>
              <a:rPr lang="en-US" dirty="0"/>
              <a:t>Or: if either condition is true, the expression is true</a:t>
            </a:r>
          </a:p>
          <a:p>
            <a:pPr marL="344488" indent="-344488">
              <a:spcBef>
                <a:spcPts val="600"/>
              </a:spcBef>
              <a:buFont typeface="+mj-lt"/>
              <a:buAutoNum type="arabicPeriod"/>
            </a:pPr>
            <a:r>
              <a:rPr lang="en-US" dirty="0"/>
              <a:t>Not: if the condition is false, the expression is true</a:t>
            </a:r>
          </a:p>
        </p:txBody>
      </p:sp>
      <p:pic>
        <p:nvPicPr>
          <p:cNvPr id="5" name="Picture 4">
            <a:extLst>
              <a:ext uri="{FF2B5EF4-FFF2-40B4-BE49-F238E27FC236}">
                <a16:creationId xmlns:a16="http://schemas.microsoft.com/office/drawing/2014/main" id="{C8EA77FD-1F4E-471E-882A-95F5EEBB33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8482" y="2010543"/>
            <a:ext cx="2319831" cy="371173"/>
          </a:xfrm>
          <a:prstGeom prst="rect">
            <a:avLst/>
          </a:prstGeom>
        </p:spPr>
      </p:pic>
      <p:pic>
        <p:nvPicPr>
          <p:cNvPr id="9" name="Picture 8">
            <a:extLst>
              <a:ext uri="{FF2B5EF4-FFF2-40B4-BE49-F238E27FC236}">
                <a16:creationId xmlns:a16="http://schemas.microsoft.com/office/drawing/2014/main" id="{C1436DAC-B78D-4E7E-AD39-6F35A7897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3675" y="2657401"/>
            <a:ext cx="2111052" cy="371174"/>
          </a:xfrm>
          <a:prstGeom prst="rect">
            <a:avLst/>
          </a:prstGeom>
        </p:spPr>
      </p:pic>
      <p:pic>
        <p:nvPicPr>
          <p:cNvPr id="11" name="Picture 10">
            <a:extLst>
              <a:ext uri="{FF2B5EF4-FFF2-40B4-BE49-F238E27FC236}">
                <a16:creationId xmlns:a16="http://schemas.microsoft.com/office/drawing/2014/main" id="{EB364D4E-0C18-4C65-A867-D98B32F115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7258" y="3413343"/>
            <a:ext cx="1623886" cy="371174"/>
          </a:xfrm>
          <a:prstGeom prst="rect">
            <a:avLst/>
          </a:prstGeom>
        </p:spPr>
      </p:pic>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2.5 Lecture: 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147488600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1488</Words>
  <Application>Microsoft Office PowerPoint</Application>
  <PresentationFormat>Widescreen</PresentationFormat>
  <Paragraphs>176</Paragraphs>
  <Slides>19</Slides>
  <Notes>18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2.5 Lecture: Review Conditionals </vt:lpstr>
      <vt:lpstr>2.5 Lecture: Booleans </vt:lpstr>
      <vt:lpstr>2.5 Lecture: Booleans  </vt:lpstr>
      <vt:lpstr>2.5 Lecture: Booleans – AND  </vt:lpstr>
      <vt:lpstr>2.5 Lecture: Booleans – AND Truth Tables </vt:lpstr>
      <vt:lpstr>2.5 Lecture: Booleans – OR </vt:lpstr>
      <vt:lpstr>2.5 Lecture: Booleans – OR Truth Tables </vt:lpstr>
      <vt:lpstr>2.5 Lecture: Booleans - NOT</vt:lpstr>
      <vt:lpstr>2.5 Lecture: Booleans – NOT Truth Tables </vt:lpstr>
      <vt:lpstr>2.5 Lecture: Booleans – Practice </vt:lpstr>
      <vt:lpstr>2.5 Lecture: Booleans – Practice    </vt:lpstr>
      <vt:lpstr>2.5 Lecture: Booleans –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2020-10-23T21:06:03Z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