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media/image7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7" r:id="rId5"/>
    <p:sldId id="262" r:id="rId6"/>
    <p:sldId id="263" r:id="rId7"/>
    <p:sldId id="264" r:id="rId8"/>
    <p:sldId id="268" r:id="rId9"/>
    <p:sldId id="265" r:id="rId10"/>
    <p:sldId id="269" r:id="rId11"/>
    <p:sldId id="270" r:id="rId12"/>
    <p:sldId id="271" r:id="rId13"/>
    <p:sldId id="279" r:id="rId14"/>
    <p:sldId id="280" r:id="rId15"/>
    <p:sldId id="281" r:id="rId16"/>
    <p:sldId id="272" r:id="rId17"/>
    <p:sldId id="283" r:id="rId18"/>
    <p:sldId id="285" r:id="rId19"/>
    <p:sldId id="284" r:id="rId20"/>
    <p:sldId id="266" r:id="rId21"/>
    <p:sldId id="286" r:id="rId22"/>
    <p:sldId id="287" r:id="rId23"/>
    <p:sldId id="273" r:id="rId24"/>
    <p:sldId id="274" r:id="rId25"/>
    <p:sldId id="275" r:id="rId26"/>
    <p:sldId id="289" r:id="rId27"/>
    <p:sldId id="276" r:id="rId28"/>
    <p:sldId id="290" r:id="rId29"/>
    <p:sldId id="291" r:id="rId30"/>
    <p:sldId id="292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Inondations</a:t>
            </a:r>
            <a:r>
              <a:rPr lang="en-US" sz="8000" dirty="0"/>
              <a:t> </a:t>
            </a:r>
            <a:r>
              <a:rPr lang="en-US" sz="8000" dirty="0" err="1"/>
              <a:t>en</a:t>
            </a:r>
            <a:r>
              <a:rPr lang="en-US" sz="8000" dirty="0"/>
              <a:t> </a:t>
            </a:r>
            <a:r>
              <a:rPr lang="en-US" sz="8000" dirty="0" err="1"/>
              <a:t>Californie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prédiction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montants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sinistres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K plus proches voisins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229E06-B02E-7EE2-4DE0-B8DB8EC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L’hyperparamètre</a:t>
            </a:r>
            <a:r>
              <a:rPr lang="en-US" dirty="0"/>
              <a:t> k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la </a:t>
            </a: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l’EQM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de K </a:t>
            </a:r>
            <a:r>
              <a:rPr lang="en-US" dirty="0" err="1"/>
              <a:t>est</a:t>
            </a:r>
            <a:r>
              <a:rPr lang="en-US" dirty="0"/>
              <a:t> 15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B9272C-BDE5-B03C-B819-8ED17EAD29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52" y="2316480"/>
            <a:ext cx="5601252" cy="3220720"/>
          </a:xfrm>
          <a:noFill/>
        </p:spPr>
      </p:pic>
    </p:spTree>
    <p:extLst>
      <p:ext uri="{BB962C8B-B14F-4D97-AF65-F5344CB8AC3E}">
        <p14:creationId xmlns:p14="http://schemas.microsoft.com/office/powerpoint/2010/main" val="7794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Arbre de régression</a:t>
            </a:r>
            <a:endParaRPr lang="en-C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20F4BA-FC91-16C0-9630-B6EB888C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</a:t>
            </a:r>
            <a:r>
              <a:rPr lang="en-US" dirty="0" err="1"/>
              <a:t>paramètre</a:t>
            </a:r>
            <a:r>
              <a:rPr lang="en-US" dirty="0"/>
              <a:t> de </a:t>
            </a:r>
            <a:r>
              <a:rPr lang="en-US" dirty="0" err="1"/>
              <a:t>complexité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optimisé</a:t>
            </a:r>
            <a:r>
              <a:rPr lang="en-US" dirty="0"/>
              <a:t> par validation </a:t>
            </a:r>
            <a:r>
              <a:rPr lang="en-US" dirty="0" err="1"/>
              <a:t>croisée</a:t>
            </a:r>
            <a:r>
              <a:rPr lang="en-US" dirty="0"/>
              <a:t> de type “leave group out cross validation” à 10 ensembles avec un ensemble de validation de 10%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d’entraînement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du </a:t>
            </a:r>
            <a:r>
              <a:rPr lang="en-US" dirty="0" err="1"/>
              <a:t>paramètre</a:t>
            </a:r>
            <a:r>
              <a:rPr lang="en-US" dirty="0"/>
              <a:t> cp </a:t>
            </a:r>
            <a:r>
              <a:rPr lang="en-US" dirty="0" err="1"/>
              <a:t>est</a:t>
            </a:r>
            <a:r>
              <a:rPr lang="en-US" dirty="0"/>
              <a:t> 0.0033459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dirty="0" err="1"/>
              <a:t>L’arbre</a:t>
            </a:r>
            <a:r>
              <a:rPr lang="en-US" dirty="0"/>
              <a:t> </a:t>
            </a:r>
            <a:r>
              <a:rPr lang="en-US" dirty="0" err="1"/>
              <a:t>élagué</a:t>
            </a:r>
            <a:r>
              <a:rPr lang="en-US" dirty="0"/>
              <a:t> a 17 </a:t>
            </a:r>
            <a:r>
              <a:rPr lang="en-US" dirty="0" err="1"/>
              <a:t>noeuds</a:t>
            </a:r>
            <a:r>
              <a:rPr lang="en-US" dirty="0"/>
              <a:t> </a:t>
            </a:r>
            <a:r>
              <a:rPr lang="en-US" dirty="0" err="1"/>
              <a:t>terminaux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215AED-8D54-924B-AB5F-39A83C5D7D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73" y="2304287"/>
            <a:ext cx="5966202" cy="3564805"/>
          </a:xfrm>
          <a:noFill/>
        </p:spPr>
      </p:pic>
    </p:spTree>
    <p:extLst>
      <p:ext uri="{BB962C8B-B14F-4D97-AF65-F5344CB8AC3E}">
        <p14:creationId xmlns:p14="http://schemas.microsoft.com/office/powerpoint/2010/main" val="15074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Bagging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fr-CA" dirty="0"/>
              <a:t>Il y a deux hyperparamètres à optimiser dans le cas du bagging: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03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(B)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</a:t>
            </a:r>
            <a:r>
              <a:rPr lang="en-US" dirty="0" err="1"/>
              <a:t>semble</a:t>
            </a:r>
            <a:r>
              <a:rPr lang="en-US" dirty="0"/>
              <a:t> se </a:t>
            </a:r>
            <a:r>
              <a:rPr lang="en-US" dirty="0" err="1"/>
              <a:t>stabiliser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200 </a:t>
            </a:r>
            <a:r>
              <a:rPr lang="en-US" dirty="0" err="1"/>
              <a:t>arbres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DD09B35-93C1-8117-29EA-882EAF0443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91" y="2245360"/>
            <a:ext cx="5868395" cy="3623733"/>
          </a:xfrm>
          <a:noFill/>
        </p:spPr>
      </p:pic>
    </p:spTree>
    <p:extLst>
      <p:ext uri="{BB962C8B-B14F-4D97-AF65-F5344CB8AC3E}">
        <p14:creationId xmlns:p14="http://schemas.microsoft.com/office/powerpoint/2010/main" val="329044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E82DDABB-FD38-FBDE-3C56-22EF89005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641" y="2267388"/>
            <a:ext cx="6004718" cy="3708521"/>
          </a:xfrm>
        </p:spPr>
      </p:pic>
    </p:spTree>
    <p:extLst>
      <p:ext uri="{BB962C8B-B14F-4D97-AF65-F5344CB8AC3E}">
        <p14:creationId xmlns:p14="http://schemas.microsoft.com/office/powerpoint/2010/main" val="270235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CA" dirty="0"/>
              <a:t>Bagging (n)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17496A-A84A-29C3-A6A2-2B42359C5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 RMSE minimal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observé</a:t>
            </a:r>
            <a:r>
              <a:rPr lang="en-US" dirty="0"/>
              <a:t> </a:t>
            </a:r>
            <a:r>
              <a:rPr lang="fr-CA" dirty="0"/>
              <a:t>à 97 observations minimales par nœud terminal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2753489D-8866-2AED-49CD-73B717A02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562518"/>
            <a:ext cx="4638675" cy="2864851"/>
          </a:xfrm>
        </p:spPr>
      </p:pic>
    </p:spTree>
    <p:extLst>
      <p:ext uri="{BB962C8B-B14F-4D97-AF65-F5344CB8AC3E}">
        <p14:creationId xmlns:p14="http://schemas.microsoft.com/office/powerpoint/2010/main" val="212789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1660962"/>
            <a:ext cx="1005840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B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m : Nombre de variables disponibles pour la séparation de chaque arbre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n : Nombre d’observations minimal dans un nœud terminal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utilisera</a:t>
            </a:r>
            <a:r>
              <a:rPr lang="en-CA" dirty="0"/>
              <a:t> la validation </a:t>
            </a:r>
            <a:r>
              <a:rPr lang="en-CA" dirty="0" err="1"/>
              <a:t>croisée</a:t>
            </a:r>
            <a:r>
              <a:rPr lang="en-CA" dirty="0"/>
              <a:t> à 5 </a:t>
            </a:r>
            <a:r>
              <a:rPr lang="en-CA" dirty="0" err="1"/>
              <a:t>plis</a:t>
            </a:r>
            <a:r>
              <a:rPr lang="en-CA" dirty="0"/>
              <a:t> sur la RMSE et un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i="1" dirty="0"/>
              <a:t>bootstrap</a:t>
            </a:r>
            <a:r>
              <a:rPr lang="en-CA" dirty="0"/>
              <a:t> de 50 %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0212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(B)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Une valeur de B = 200 stabilise la RMSE</a:t>
            </a:r>
            <a:endParaRPr lang="en-CA" dirty="0"/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D5E62E22-5BF9-E2E0-9A64-A9610FA2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88" y="2052615"/>
            <a:ext cx="5633232" cy="40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(m)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98C243-9A04-CAEF-16B1-37E1FD87468E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8 choix de variables à chaque nœud (m = 8), minimise la RMSE</a:t>
            </a:r>
            <a:endParaRPr lang="en-CA" dirty="0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5A2D8945-DC01-F016-34DB-F7D76BA8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963802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3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Forêt aléatoire (n)</a:t>
            </a:r>
            <a:endParaRPr lang="en-CA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D32A685-63F6-A48C-F97A-B7CA5DAC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41728"/>
            <a:ext cx="5732749" cy="400454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8EBD5F-CA4A-6B80-0886-F1B5C2C6BAD6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Un maximum de 27 observations dans les nœuds terminaux minimise la RMSE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47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721-D81E-CFF8-46DC-A932F2A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de la présentation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A66B-DE45-D6C2-4FD5-DDFE4D52F15C}"/>
              </a:ext>
            </a:extLst>
          </p:cNvPr>
          <p:cNvSpPr txBox="1"/>
          <p:nvPr/>
        </p:nvSpPr>
        <p:spPr>
          <a:xfrm>
            <a:off x="1097280" y="2002536"/>
            <a:ext cx="99395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fr-CA" sz="20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fr-CA" sz="2400" dirty="0"/>
              <a:t>P</a:t>
            </a:r>
            <a:r>
              <a:rPr lang="en-CA" sz="2400" dirty="0" err="1"/>
              <a:t>roblématique</a:t>
            </a: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Jeu de </a:t>
            </a:r>
            <a:r>
              <a:rPr lang="en-CA" sz="2400" dirty="0" err="1"/>
              <a:t>données</a:t>
            </a: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en-CA" sz="2400" dirty="0" err="1"/>
              <a:t>Modèles</a:t>
            </a:r>
            <a:r>
              <a:rPr lang="en-CA" sz="2400" dirty="0"/>
              <a:t> </a:t>
            </a:r>
            <a:r>
              <a:rPr lang="en-CA" sz="2400" dirty="0" err="1"/>
              <a:t>Prédictifs</a:t>
            </a: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en-CA" sz="2400" dirty="0" err="1"/>
              <a:t>Comparaison</a:t>
            </a:r>
            <a:r>
              <a:rPr lang="en-CA" sz="2400" dirty="0"/>
              <a:t> de la performance</a:t>
            </a:r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en-CA" sz="2400" dirty="0"/>
          </a:p>
          <a:p>
            <a:pPr marL="342900" indent="-342900"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en-CA" sz="2400" dirty="0"/>
              <a:t>Conclusion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495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79032"/>
            <a:ext cx="10058400" cy="3190060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fr-CA" dirty="0"/>
              <a:t>Il y a trois hyperparamètres à optimiser dans le cas de la forêt aléatoire: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T : Nombre d’arbres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dirty="0"/>
              <a:t> d : La profondeur de chaque arbre</a:t>
            </a:r>
          </a:p>
          <a:p>
            <a:pPr marL="0" indent="0">
              <a:buNone/>
            </a:pPr>
            <a:r>
              <a:rPr lang="en-CA" dirty="0"/>
              <a:t>On </a:t>
            </a:r>
            <a:r>
              <a:rPr lang="en-CA" dirty="0" err="1"/>
              <a:t>utilisera</a:t>
            </a:r>
            <a:r>
              <a:rPr lang="en-CA" dirty="0"/>
              <a:t> la validation </a:t>
            </a:r>
            <a:r>
              <a:rPr lang="en-CA" dirty="0" err="1"/>
              <a:t>croisée</a:t>
            </a:r>
            <a:r>
              <a:rPr lang="en-CA" dirty="0"/>
              <a:t> à 5 </a:t>
            </a:r>
            <a:r>
              <a:rPr lang="en-CA" dirty="0" err="1"/>
              <a:t>plis</a:t>
            </a:r>
            <a:r>
              <a:rPr lang="en-CA" dirty="0"/>
              <a:t> sur la RMSE et </a:t>
            </a:r>
            <a:r>
              <a:rPr lang="fr-CA" dirty="0"/>
              <a:t>taux d’apprentissage, </a:t>
            </a:r>
            <a:r>
              <a:rPr lang="el-GR" dirty="0"/>
              <a:t>λ</a:t>
            </a:r>
            <a:r>
              <a:rPr lang="fr-CA" dirty="0"/>
              <a:t> = 0.01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517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r>
              <a:rPr lang="fr-CA" dirty="0"/>
              <a:t> (d)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9958"/>
            <a:ext cx="4998720" cy="359913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Une </a:t>
            </a:r>
            <a:r>
              <a:rPr lang="en-CA" dirty="0" err="1"/>
              <a:t>profondeur</a:t>
            </a:r>
            <a:r>
              <a:rPr lang="en-CA" dirty="0"/>
              <a:t> de 15 </a:t>
            </a:r>
            <a:r>
              <a:rPr lang="en-CA" dirty="0" err="1"/>
              <a:t>permet</a:t>
            </a:r>
            <a:r>
              <a:rPr lang="en-CA" dirty="0"/>
              <a:t> de </a:t>
            </a:r>
            <a:r>
              <a:rPr lang="en-CA" dirty="0" err="1"/>
              <a:t>capter</a:t>
            </a:r>
            <a:r>
              <a:rPr lang="en-CA" dirty="0"/>
              <a:t> des interactions entre les variables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599895A-C446-4713-0340-BADAD160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9957"/>
            <a:ext cx="5766960" cy="38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41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Gradient </a:t>
            </a:r>
            <a:r>
              <a:rPr lang="fr-CA" dirty="0" err="1"/>
              <a:t>Boosting</a:t>
            </a:r>
            <a:r>
              <a:rPr lang="fr-CA" dirty="0"/>
              <a:t> (T)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69958"/>
            <a:ext cx="4998720" cy="3599134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3000 </a:t>
            </a:r>
            <a:r>
              <a:rPr lang="en-CA" dirty="0" err="1"/>
              <a:t>arbres</a:t>
            </a:r>
            <a:r>
              <a:rPr lang="en-CA" dirty="0"/>
              <a:t> </a:t>
            </a:r>
            <a:r>
              <a:rPr lang="en-CA" dirty="0" err="1"/>
              <a:t>minimisent</a:t>
            </a:r>
            <a:r>
              <a:rPr lang="en-CA" dirty="0"/>
              <a:t> la RMSE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CDA560E-32D1-314C-B861-D2AB8046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33118"/>
            <a:ext cx="5761264" cy="3872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8A29BB-0D39-6A3F-1751-21D39953DD5F}"/>
              </a:ext>
            </a:extLst>
          </p:cNvPr>
          <p:cNvSpPr/>
          <p:nvPr/>
        </p:nvSpPr>
        <p:spPr>
          <a:xfrm>
            <a:off x="5906278" y="2006082"/>
            <a:ext cx="6092889" cy="263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969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 la performance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9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modèles</a:t>
            </a:r>
            <a:endParaRPr lang="en-CA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20A243A-C508-F11E-24B6-AB9F90C94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89651"/>
              </p:ext>
            </p:extLst>
          </p:nvPr>
        </p:nvGraphicFramePr>
        <p:xfrm>
          <a:off x="1066801" y="2541337"/>
          <a:ext cx="10058397" cy="2773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436841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15690833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7009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1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Modèle​</a:t>
                      </a:r>
                      <a:endParaRPr lang="fr-CA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1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REQM​</a:t>
                      </a:r>
                      <a:endParaRPr lang="fr-CA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1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EAM​</a:t>
                      </a:r>
                      <a:endParaRPr lang="fr-CA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GLM Tweedie​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9306.878​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1921.988​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2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K plus proches voisins​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17926.944​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8395.884​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Arbre de décision​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9302.756​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C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3038.017​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6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Bagging​</a:t>
                      </a:r>
                      <a:endParaRPr lang="fr-C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8679.762​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2709.397​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1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Forêt  aléatoire​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8664.902​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B050"/>
                          </a:solidFill>
                          <a:effectLst/>
                          <a:latin typeface="Franklin Gothic Book" panose="020B0503020102020204" pitchFamily="34" charset="0"/>
                        </a:rPr>
                        <a:t>2705.454​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1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Gradient boosting​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9204.148​</a:t>
                      </a:r>
                      <a:endParaRPr lang="fr-CA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ase"/>
                      <a:r>
                        <a:rPr lang="fr-CA" sz="2000" b="0" i="0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2890.436​</a:t>
                      </a:r>
                      <a:endParaRPr lang="fr-CA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7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6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modèle: Forêt aléatoire</a:t>
            </a:r>
            <a:endParaRPr lang="en-CA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CCA3D4E-256C-3C90-3557-05F051CD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53" y="2108201"/>
            <a:ext cx="5970495" cy="37514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AAF8B0-C3D0-0BD9-E491-E0358B01B8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108200"/>
            <a:ext cx="4200525" cy="376078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6 variables importantes</a:t>
            </a:r>
            <a:r>
              <a:rPr lang="fr-CA" sz="1800" dirty="0">
                <a:solidFill>
                  <a:srgbClr val="404040"/>
                </a:solidFill>
                <a:latin typeface="Franklin Gothic Book" panose="020B0503020102020204" pitchFamily="34" charset="0"/>
              </a:rPr>
              <a:t>, dont la couverture totale est la plus influente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87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modèle: Forêt aléatoire</a:t>
            </a:r>
            <a:endParaRPr lang="en-CA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2268550-B0D7-9C4F-0A65-0EAACC3B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117" y="2108200"/>
            <a:ext cx="5518757" cy="38027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221F8-1AC7-E41E-87A4-1A4D81F63924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L’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interraction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 la plus importante se produit avec le type d’habitation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6815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4441F457-BBD4-C9AC-B772-BDE27938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355"/>
            <a:ext cx="5060411" cy="349069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E94EE-1342-4A7F-4668-0C88F7402292}"/>
              </a:ext>
            </a:extLst>
          </p:cNvPr>
          <p:cNvSpPr txBox="1">
            <a:spLocks/>
          </p:cNvSpPr>
          <p:nvPr/>
        </p:nvSpPr>
        <p:spPr>
          <a:xfrm>
            <a:off x="1097280" y="2211355"/>
            <a:ext cx="4998720" cy="3657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 </a:t>
            </a:r>
            <a:endParaRPr lang="en-C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68992-849B-E943-41ED-660B683D6C7A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Prévisions selon le 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totalCoverage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 sont plus élevés pour les immeubles non-résidentiels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immeubles non 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résidentiels</a:t>
            </a:r>
            <a:r>
              <a:rPr lang="fr-CA" sz="1800" dirty="0" err="1">
                <a:solidFill>
                  <a:srgbClr val="404040"/>
                </a:solidFill>
                <a:latin typeface="Franklin Gothic Book" panose="020B0503020102020204" pitchFamily="34" charset="0"/>
              </a:rPr>
              <a:t>Légende</a:t>
            </a:r>
            <a:endParaRPr lang="fr-CA" sz="18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1 : Résidence familiale</a:t>
            </a: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2 : Copropriété résidentielle</a:t>
            </a: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3 : Non-résidentiel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67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modèle: Bagging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AAF8B0-C3D0-0BD9-E491-E0358B01B8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2108200"/>
            <a:ext cx="4200525" cy="376078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6 variables importantes</a:t>
            </a:r>
            <a:r>
              <a:rPr lang="fr-CA" sz="1800" dirty="0">
                <a:solidFill>
                  <a:srgbClr val="404040"/>
                </a:solidFill>
                <a:latin typeface="Franklin Gothic Book" panose="020B0503020102020204" pitchFamily="34" charset="0"/>
              </a:rPr>
              <a:t>, dont la couverture totale est la plus influente</a:t>
            </a:r>
            <a:endParaRPr lang="en-CA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63D14C8-7242-A051-6025-2D0CEC5B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88" y="2108200"/>
            <a:ext cx="6553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85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des résultats pour le modèle: Bagging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6221F8-1AC7-E41E-87A4-1A4D81F63924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L’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interraction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 la plus importante se produit avec le type d’habitation</a:t>
            </a:r>
            <a:endParaRPr lang="en-CA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CEDF2956-6426-7AA2-7A6D-8E25110BD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832"/>
            <a:ext cx="5517828" cy="3760788"/>
          </a:xfrm>
        </p:spPr>
      </p:pic>
    </p:spTree>
    <p:extLst>
      <p:ext uri="{BB962C8B-B14F-4D97-AF65-F5344CB8AC3E}">
        <p14:creationId xmlns:p14="http://schemas.microsoft.com/office/powerpoint/2010/main" val="9497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s and homes are engulfed by floodwaters in Pajaro, California, on Saturday.">
            <a:extLst>
              <a:ext uri="{FF2B5EF4-FFF2-40B4-BE49-F238E27FC236}">
                <a16:creationId xmlns:a16="http://schemas.microsoft.com/office/drawing/2014/main" id="{25FCBAE7-3651-225A-C8E2-49EC502F6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" b="28785"/>
          <a:stretch/>
        </p:blipFill>
        <p:spPr bwMode="auto">
          <a:xfrm>
            <a:off x="15" y="10"/>
            <a:ext cx="12191985" cy="45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fr-CA" dirty="0"/>
              <a:t>Problématique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45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Interprétation des résultats</a:t>
            </a:r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4E94EE-1342-4A7F-4668-0C88F7402292}"/>
              </a:ext>
            </a:extLst>
          </p:cNvPr>
          <p:cNvSpPr txBox="1">
            <a:spLocks/>
          </p:cNvSpPr>
          <p:nvPr/>
        </p:nvSpPr>
        <p:spPr>
          <a:xfrm>
            <a:off x="1097280" y="2211355"/>
            <a:ext cx="4998720" cy="3657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 </a:t>
            </a:r>
            <a:endParaRPr lang="en-CA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7139313-A695-0F43-62AA-F24C055F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11355"/>
            <a:ext cx="5431593" cy="3760788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6A2DC-0336-524A-42BE-06E575D3545F}"/>
              </a:ext>
            </a:extLst>
          </p:cNvPr>
          <p:cNvSpPr txBox="1">
            <a:spLocks/>
          </p:cNvSpPr>
          <p:nvPr/>
        </p:nvSpPr>
        <p:spPr>
          <a:xfrm>
            <a:off x="1097280" y="2141729"/>
            <a:ext cx="4998720" cy="376089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Prévisions selon le 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totalCoverage</a:t>
            </a: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 sont plus élevés pour les immeubles non-résidentiels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CA" sz="18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immeubles non </a:t>
            </a:r>
            <a:r>
              <a:rPr lang="fr-CA" sz="1800" b="0" i="0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résidentiels</a:t>
            </a:r>
            <a:r>
              <a:rPr lang="fr-CA" sz="1800" dirty="0" err="1">
                <a:solidFill>
                  <a:srgbClr val="404040"/>
                </a:solidFill>
                <a:latin typeface="Franklin Gothic Book" panose="020B0503020102020204" pitchFamily="34" charset="0"/>
              </a:rPr>
              <a:t>Légende</a:t>
            </a:r>
            <a:endParaRPr lang="fr-CA" sz="18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1 : Résidence familiale</a:t>
            </a: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2 : Copropriété résidentielle</a:t>
            </a:r>
          </a:p>
          <a:p>
            <a:pPr lvl="1">
              <a:buClr>
                <a:srgbClr val="9BA8B7"/>
              </a:buClr>
              <a:buFont typeface="Arial" panose="020B0604020202020204" pitchFamily="34" charset="0"/>
              <a:buChar char="•"/>
            </a:pPr>
            <a:r>
              <a:rPr lang="fr-CA" dirty="0">
                <a:solidFill>
                  <a:srgbClr val="404040"/>
                </a:solidFill>
                <a:latin typeface="Franklin Gothic Book" panose="020B0503020102020204" pitchFamily="34" charset="0"/>
              </a:rPr>
              <a:t>3 : Non-résidentiel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8755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89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Bibliographie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u="none" strike="noStrike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The Federal Emergency Management Agency (2023). FIMA NFIP Redacted Claims - v1.</a:t>
            </a:r>
            <a:r>
              <a:rPr lang="en-CA" sz="20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​</a:t>
            </a:r>
            <a:br>
              <a:rPr lang="en-CA" sz="20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</a:br>
            <a:r>
              <a:rPr lang="en-US" sz="2000" b="0" i="0" u="none" strike="noStrike" dirty="0" err="1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Récupéré</a:t>
            </a:r>
            <a:r>
              <a:rPr lang="en-US" sz="2000" b="0" i="0" u="none" strike="noStrike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 de &lt;</a:t>
            </a:r>
            <a:r>
              <a:rPr lang="en-US" sz="2000" b="0" i="1" u="sng" dirty="0">
                <a:solidFill>
                  <a:srgbClr val="0070C0"/>
                </a:solidFill>
                <a:effectLst/>
                <a:latin typeface="Franklin Gothic Book" panose="020B0503020102020204" pitchFamily="34" charset="0"/>
              </a:rPr>
              <a:t>https://www.fema.gov/openfema-data-page/fima-nfip-redacted-claims-v1</a:t>
            </a:r>
            <a:r>
              <a:rPr lang="en-US" sz="2000" b="0" i="0" u="none" strike="noStrike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&gt;</a:t>
            </a:r>
            <a:r>
              <a:rPr lang="en-CA" sz="20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CA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74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Jeu de données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247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Données rendues disponibles par la </a:t>
            </a:r>
            <a:r>
              <a:rPr lang="fr-CA" sz="2400" dirty="0" err="1">
                <a:solidFill>
                  <a:schemeClr val="tx1"/>
                </a:solidFill>
              </a:rPr>
              <a:t>Federal</a:t>
            </a:r>
            <a:r>
              <a:rPr lang="fr-CA" sz="2400" dirty="0">
                <a:solidFill>
                  <a:schemeClr val="tx1"/>
                </a:solidFill>
              </a:rPr>
              <a:t> Emergency Management Agency (FEMA)​</a:t>
            </a:r>
          </a:p>
          <a:p>
            <a:pPr>
              <a:buClr>
                <a:srgbClr val="9BA8B7"/>
              </a:buClr>
              <a:buFont typeface="Wingdings" panose="05000000000000000000" pitchFamily="2" charset="2"/>
              <a:buChar char="q"/>
            </a:pPr>
            <a:endParaRPr lang="fr-CA" sz="2400" dirty="0">
              <a:solidFill>
                <a:schemeClr val="tx1"/>
              </a:solidFill>
            </a:endParaRPr>
          </a:p>
          <a:p>
            <a:pPr>
              <a:buClr>
                <a:srgbClr val="9BA8B7"/>
              </a:buClr>
              <a:buFont typeface="Wingdings" panose="05000000000000000000" pitchFamily="2" charset="2"/>
              <a:buChar char="q"/>
            </a:pPr>
            <a:r>
              <a:rPr lang="fr-CA" sz="2400" dirty="0">
                <a:solidFill>
                  <a:schemeClr val="tx1"/>
                </a:solidFill>
              </a:rPr>
              <a:t> Plus de 2 millions de réclamations dues aux inondations américaines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Analyse préparatoire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Données débalancées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Grande masse en zéro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Peu de grande réclamations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Variables explicatives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Redondantes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Manquantes en grande partie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6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Prétraitement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Sélection des observations californiennes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50 000 données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Réduction du nombre de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Élimination de certaines variables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Tri et réduction des niveaux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CA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Imputation des données manquantes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840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D72-9FC3-B808-3CC4-B291E4C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Modèles prédictifs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5634-2FEB-D3EA-B3E3-4BCB908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19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E3D2-B3C5-FB56-6BD1-0BD8DD7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de base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E910-59CB-7ECB-46A9-68D73D0A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fr-CA" sz="2400" b="0" i="0" dirty="0">
              <a:solidFill>
                <a:srgbClr val="404040"/>
              </a:solidFill>
              <a:effectLst/>
              <a:latin typeface="Franklin Gothic Book" panose="020B05030201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fr-CA" sz="24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Modèle linéaire généralisé</a:t>
            </a: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kumimoji="0" lang="fr-CA" sz="220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Distribution </a:t>
            </a:r>
            <a:r>
              <a:rPr kumimoji="0" lang="fr-CA" sz="220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Tweedie</a:t>
            </a:r>
            <a:endParaRPr kumimoji="0" lang="fr-CA" sz="220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  <a:p>
            <a:pPr marL="635508" lvl="1" indent="-342900">
              <a:spcBef>
                <a:spcPts val="0"/>
              </a:spcBef>
              <a:spcAft>
                <a:spcPts val="0"/>
              </a:spcAft>
              <a:buClr>
                <a:srgbClr val="9BA8B7"/>
              </a:buClr>
              <a:buFont typeface="Arial" panose="020B0604020202020204" pitchFamily="34" charset="0"/>
              <a:buChar char="•"/>
              <a:defRPr/>
            </a:pPr>
            <a:r>
              <a:rPr lang="fr-CA" sz="2200" b="0" i="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</a:rPr>
              <a:t>P = 1.58836</a:t>
            </a:r>
            <a:endParaRPr kumimoji="0" lang="en-CA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499C1C9-8506-E4DC-3425-DFDFF66AB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9F76AE2-CC1D-54A7-B74B-420FFCCC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93221"/>
            <a:ext cx="49625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615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{B17D9BF4-8614-477C-97C2-B7779BCED2D7}tf56160789_win32</Template>
  <TotalTime>962</TotalTime>
  <Words>670</Words>
  <Application>Microsoft Office PowerPoint</Application>
  <PresentationFormat>Widescreen</PresentationFormat>
  <Paragraphs>136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Franklin Gothic Book</vt:lpstr>
      <vt:lpstr>Wingdings</vt:lpstr>
      <vt:lpstr>1_RetrospectVTI</vt:lpstr>
      <vt:lpstr>Inondations en Californie</vt:lpstr>
      <vt:lpstr>Plan de la présentation</vt:lpstr>
      <vt:lpstr>Problématique</vt:lpstr>
      <vt:lpstr>Jeu de données</vt:lpstr>
      <vt:lpstr>Description</vt:lpstr>
      <vt:lpstr>Analyse préparatoire</vt:lpstr>
      <vt:lpstr>Prétraitement</vt:lpstr>
      <vt:lpstr>Modèles prédictifs</vt:lpstr>
      <vt:lpstr>Modèle de base</vt:lpstr>
      <vt:lpstr>K plus proches voisins</vt:lpstr>
      <vt:lpstr>Arbre de régression</vt:lpstr>
      <vt:lpstr>Bagging</vt:lpstr>
      <vt:lpstr>Bagging (B)</vt:lpstr>
      <vt:lpstr>Bagging (n)</vt:lpstr>
      <vt:lpstr>Bagging (n)</vt:lpstr>
      <vt:lpstr>Forêt aléatoire</vt:lpstr>
      <vt:lpstr>Forêt aléatoire (B)</vt:lpstr>
      <vt:lpstr>Forêt aléatoire (m)</vt:lpstr>
      <vt:lpstr>Forêt aléatoire (n)</vt:lpstr>
      <vt:lpstr>Gradient Boosting</vt:lpstr>
      <vt:lpstr>Gradient Boosting (d)</vt:lpstr>
      <vt:lpstr>Gradient Boosting (T)</vt:lpstr>
      <vt:lpstr>Comparaison de la performance</vt:lpstr>
      <vt:lpstr>Comparaison des modèles</vt:lpstr>
      <vt:lpstr>Analyse des résultats pour le modèle: Forêt aléatoire</vt:lpstr>
      <vt:lpstr>Analyse des résultats pour le modèle: Forêt aléatoire</vt:lpstr>
      <vt:lpstr>Interprétation des résultats</vt:lpstr>
      <vt:lpstr>Analyse des résultats pour le modèle: Bagging</vt:lpstr>
      <vt:lpstr>Analyse des résultats pour le modèle: Bagging</vt:lpstr>
      <vt:lpstr>Interprétation des résultats</vt:lpstr>
      <vt:lpstr>Conclusion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de données </dc:title>
  <dc:creator>Henri Lebel</dc:creator>
  <cp:lastModifiedBy>Danny Larochelle</cp:lastModifiedBy>
  <cp:revision>18</cp:revision>
  <dcterms:created xsi:type="dcterms:W3CDTF">2023-04-15T14:53:42Z</dcterms:created>
  <dcterms:modified xsi:type="dcterms:W3CDTF">2023-04-16T18:47:13Z</dcterms:modified>
</cp:coreProperties>
</file>