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media/image7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7" r:id="rId5"/>
    <p:sldId id="262" r:id="rId6"/>
    <p:sldId id="263" r:id="rId7"/>
    <p:sldId id="264" r:id="rId8"/>
    <p:sldId id="268" r:id="rId9"/>
    <p:sldId id="265" r:id="rId10"/>
    <p:sldId id="269" r:id="rId11"/>
    <p:sldId id="270" r:id="rId12"/>
    <p:sldId id="271" r:id="rId13"/>
    <p:sldId id="279" r:id="rId14"/>
    <p:sldId id="280" r:id="rId15"/>
    <p:sldId id="281" r:id="rId16"/>
    <p:sldId id="272" r:id="rId17"/>
    <p:sldId id="283" r:id="rId18"/>
    <p:sldId id="285" r:id="rId19"/>
    <p:sldId id="284" r:id="rId20"/>
    <p:sldId id="266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Inondations</a:t>
            </a:r>
            <a:r>
              <a:rPr lang="en-US" sz="8000" dirty="0"/>
              <a:t> </a:t>
            </a:r>
            <a:r>
              <a:rPr lang="en-US" sz="8000" dirty="0" err="1"/>
              <a:t>en</a:t>
            </a:r>
            <a:r>
              <a:rPr lang="en-US" sz="8000" dirty="0"/>
              <a:t> </a:t>
            </a:r>
            <a:r>
              <a:rPr lang="en-US" sz="8000" dirty="0" err="1"/>
              <a:t>Californie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prédiction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montants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sinistres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K plus proches voisins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229E06-B02E-7EE2-4DE0-B8DB8EC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L’hyperparamètre</a:t>
            </a:r>
            <a:r>
              <a:rPr lang="en-US" dirty="0"/>
              <a:t> k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la </a:t>
            </a:r>
            <a:r>
              <a:rPr lang="en-US" dirty="0" err="1"/>
              <a:t>méthode</a:t>
            </a:r>
            <a:r>
              <a:rPr lang="en-US" dirty="0"/>
              <a:t> de </a:t>
            </a:r>
            <a:r>
              <a:rPr lang="en-US" dirty="0" err="1"/>
              <a:t>l’EQM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de K </a:t>
            </a:r>
            <a:r>
              <a:rPr lang="en-US" dirty="0" err="1"/>
              <a:t>est</a:t>
            </a:r>
            <a:r>
              <a:rPr lang="en-US" dirty="0"/>
              <a:t> 15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B9272C-BDE5-B03C-B819-8ED17EAD29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52" y="2316480"/>
            <a:ext cx="5601252" cy="3220720"/>
          </a:xfrm>
          <a:noFill/>
        </p:spPr>
      </p:pic>
    </p:spTree>
    <p:extLst>
      <p:ext uri="{BB962C8B-B14F-4D97-AF65-F5344CB8AC3E}">
        <p14:creationId xmlns:p14="http://schemas.microsoft.com/office/powerpoint/2010/main" val="7794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Arbre de régression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20F4BA-FC91-16C0-9630-B6EB888C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</a:t>
            </a:r>
            <a:r>
              <a:rPr lang="en-US" dirty="0" err="1"/>
              <a:t>paramètre</a:t>
            </a:r>
            <a:r>
              <a:rPr lang="en-US" dirty="0"/>
              <a:t> de </a:t>
            </a:r>
            <a:r>
              <a:rPr lang="en-US" dirty="0" err="1"/>
              <a:t>complexité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validation </a:t>
            </a:r>
            <a:r>
              <a:rPr lang="en-US" dirty="0" err="1"/>
              <a:t>croisée</a:t>
            </a:r>
            <a:r>
              <a:rPr lang="en-US" dirty="0"/>
              <a:t> de type “leave group out cross validation” à 10 ensembles avec un ensemble de validation de 10%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d’entraînement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du </a:t>
            </a:r>
            <a:r>
              <a:rPr lang="en-US" dirty="0" err="1"/>
              <a:t>paramètre</a:t>
            </a:r>
            <a:r>
              <a:rPr lang="en-US" dirty="0"/>
              <a:t> cp </a:t>
            </a:r>
            <a:r>
              <a:rPr lang="en-US" dirty="0" err="1"/>
              <a:t>est</a:t>
            </a:r>
            <a:r>
              <a:rPr lang="en-US" dirty="0"/>
              <a:t> 0.0033459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/>
              <a:t>élagué</a:t>
            </a:r>
            <a:r>
              <a:rPr lang="en-US" dirty="0"/>
              <a:t> a 17 </a:t>
            </a:r>
            <a:r>
              <a:rPr lang="en-US" dirty="0" err="1"/>
              <a:t>noeuds</a:t>
            </a:r>
            <a:r>
              <a:rPr lang="en-US" dirty="0"/>
              <a:t> </a:t>
            </a:r>
            <a:r>
              <a:rPr lang="en-US" dirty="0" err="1"/>
              <a:t>terminaux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F215AED-8D54-924B-AB5F-39A83C5D7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73" y="2304287"/>
            <a:ext cx="5966202" cy="3564805"/>
          </a:xfrm>
          <a:noFill/>
        </p:spPr>
      </p:pic>
    </p:spTree>
    <p:extLst>
      <p:ext uri="{BB962C8B-B14F-4D97-AF65-F5344CB8AC3E}">
        <p14:creationId xmlns:p14="http://schemas.microsoft.com/office/powerpoint/2010/main" val="150743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Bagging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CA" dirty="0"/>
              <a:t>Il y a deux hyperparamètres à optimiser dans le cas du bagging: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3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(B)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</a:t>
            </a:r>
            <a:r>
              <a:rPr lang="en-US" dirty="0" err="1"/>
              <a:t>semble</a:t>
            </a:r>
            <a:r>
              <a:rPr lang="en-US" dirty="0"/>
              <a:t> se </a:t>
            </a:r>
            <a:r>
              <a:rPr lang="en-US" dirty="0" err="1"/>
              <a:t>stabiliser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200 </a:t>
            </a:r>
            <a:r>
              <a:rPr lang="en-US" dirty="0" err="1"/>
              <a:t>arbres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DD09B35-93C1-8117-29EA-882EAF0443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91" y="2245360"/>
            <a:ext cx="5868395" cy="3623733"/>
          </a:xfrm>
          <a:noFill/>
        </p:spPr>
      </p:pic>
    </p:spTree>
    <p:extLst>
      <p:ext uri="{BB962C8B-B14F-4D97-AF65-F5344CB8AC3E}">
        <p14:creationId xmlns:p14="http://schemas.microsoft.com/office/powerpoint/2010/main" val="329044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82DDABB-FD38-FBDE-3C56-22EF89005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41" y="2267388"/>
            <a:ext cx="6004718" cy="3708521"/>
          </a:xfrm>
        </p:spPr>
      </p:pic>
    </p:spTree>
    <p:extLst>
      <p:ext uri="{BB962C8B-B14F-4D97-AF65-F5344CB8AC3E}">
        <p14:creationId xmlns:p14="http://schemas.microsoft.com/office/powerpoint/2010/main" val="270235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minimal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observé</a:t>
            </a:r>
            <a:r>
              <a:rPr lang="en-US" dirty="0"/>
              <a:t> </a:t>
            </a:r>
            <a:r>
              <a:rPr lang="fr-CA" dirty="0"/>
              <a:t>à 97 observations minimales par nœud terminal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753489D-8866-2AED-49CD-73B717A02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562518"/>
            <a:ext cx="4638675" cy="2864851"/>
          </a:xfrm>
        </p:spPr>
      </p:pic>
    </p:spTree>
    <p:extLst>
      <p:ext uri="{BB962C8B-B14F-4D97-AF65-F5344CB8AC3E}">
        <p14:creationId xmlns:p14="http://schemas.microsoft.com/office/powerpoint/2010/main" val="212789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1660962"/>
            <a:ext cx="1005840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CA" dirty="0"/>
              <a:t>Il y a trois hyperparamètres à optimiser dans le cas de la forêt aléatoire: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m : Nombre de variables disponibles pour la séparation de chaque arbre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utilisera</a:t>
            </a:r>
            <a:r>
              <a:rPr lang="en-CA" dirty="0"/>
              <a:t> la validation </a:t>
            </a:r>
            <a:r>
              <a:rPr lang="en-CA" dirty="0" err="1"/>
              <a:t>croisée</a:t>
            </a:r>
            <a:r>
              <a:rPr lang="en-CA" dirty="0"/>
              <a:t> à 5 </a:t>
            </a:r>
            <a:r>
              <a:rPr lang="en-CA" dirty="0" err="1"/>
              <a:t>plis</a:t>
            </a:r>
            <a:r>
              <a:rPr lang="en-CA"/>
              <a:t> sur la RMSE </a:t>
            </a:r>
            <a:r>
              <a:rPr lang="en-CA" dirty="0"/>
              <a:t>et un </a:t>
            </a:r>
            <a:r>
              <a:rPr lang="en-CA" dirty="0" err="1"/>
              <a:t>échantillon</a:t>
            </a:r>
            <a:r>
              <a:rPr lang="en-CA" dirty="0"/>
              <a:t> </a:t>
            </a:r>
            <a:r>
              <a:rPr lang="en-CA" i="1" dirty="0"/>
              <a:t>bootstrap</a:t>
            </a:r>
            <a:r>
              <a:rPr lang="en-CA" dirty="0"/>
              <a:t> de 50 %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021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 (B)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Une valeur de B = 200 stabilise la RMSE</a:t>
            </a:r>
            <a:endParaRPr lang="en-CA" dirty="0"/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D5E62E22-5BF9-E2E0-9A64-A9610FA2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88" y="2052615"/>
            <a:ext cx="5633232" cy="40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 (m)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8 choix de variables à chaque nœud (m = 8), minimise la RMSE</a:t>
            </a:r>
            <a:endParaRPr lang="en-CA" dirty="0"/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5A2D8945-DC01-F016-34DB-F7D76BA8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41728"/>
            <a:ext cx="5963802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3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 (n)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Un maximum de 27 observations dans les nœuds terminaux minimise la RMSE</a:t>
            </a:r>
            <a:endParaRPr lang="en-CA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D32A685-63F6-A48C-F97A-B7CA5DAC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41728"/>
            <a:ext cx="5732749" cy="40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721-D81E-CFF8-46DC-A932F2A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BA66B-DE45-D6C2-4FD5-DDFE4D52F15C}"/>
              </a:ext>
            </a:extLst>
          </p:cNvPr>
          <p:cNvSpPr txBox="1"/>
          <p:nvPr/>
        </p:nvSpPr>
        <p:spPr>
          <a:xfrm>
            <a:off x="1097280" y="2002536"/>
            <a:ext cx="9939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CA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2400" dirty="0"/>
              <a:t>P</a:t>
            </a:r>
            <a:r>
              <a:rPr lang="en-CA" sz="2400" dirty="0" err="1"/>
              <a:t>roblématique</a:t>
            </a:r>
            <a:endParaRPr lang="en-CA" sz="2400" dirty="0"/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Jeu de </a:t>
            </a:r>
            <a:r>
              <a:rPr lang="en-CA" sz="2400" dirty="0" err="1"/>
              <a:t>données</a:t>
            </a:r>
            <a:endParaRPr lang="en-CA" sz="2400" dirty="0"/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err="1"/>
              <a:t>Modèles</a:t>
            </a:r>
            <a:r>
              <a:rPr lang="en-CA" sz="2400" dirty="0"/>
              <a:t> </a:t>
            </a:r>
            <a:r>
              <a:rPr lang="en-CA" sz="2400" dirty="0" err="1"/>
              <a:t>Prédictifs</a:t>
            </a: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err="1"/>
              <a:t>Comparaison</a:t>
            </a:r>
            <a:r>
              <a:rPr lang="en-CA" sz="2400" dirty="0"/>
              <a:t> de la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95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17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 la performance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modèles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16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meilleur modèle: XXX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87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Interprétation des résultats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67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8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4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s and homes are engulfed by floodwaters in Pajaro, California, on Saturday.">
            <a:extLst>
              <a:ext uri="{FF2B5EF4-FFF2-40B4-BE49-F238E27FC236}">
                <a16:creationId xmlns:a16="http://schemas.microsoft.com/office/drawing/2014/main" id="{25FCBAE7-3651-225A-C8E2-49EC502F6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 b="28785"/>
          <a:stretch/>
        </p:blipFill>
        <p:spPr bwMode="auto">
          <a:xfrm>
            <a:off x="15" y="10"/>
            <a:ext cx="12191985" cy="45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fr-CA" dirty="0"/>
              <a:t>Problématique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45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de données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4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CA" sz="2400" dirty="0">
                <a:solidFill>
                  <a:schemeClr val="tx1"/>
                </a:solidFill>
              </a:rPr>
              <a:t> Données rendues disponibles par la </a:t>
            </a:r>
            <a:r>
              <a:rPr lang="fr-CA" sz="2400" dirty="0" err="1">
                <a:solidFill>
                  <a:schemeClr val="tx1"/>
                </a:solidFill>
              </a:rPr>
              <a:t>Federal</a:t>
            </a:r>
            <a:r>
              <a:rPr lang="fr-CA" sz="2400" dirty="0">
                <a:solidFill>
                  <a:schemeClr val="tx1"/>
                </a:solidFill>
              </a:rPr>
              <a:t> Emergency Management Agency (FEMA)​</a:t>
            </a:r>
          </a:p>
          <a:p>
            <a:pPr>
              <a:buClr>
                <a:schemeClr val="tx1"/>
              </a:buClr>
            </a:pPr>
            <a:endParaRPr lang="fr-CA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CA" sz="2400" dirty="0">
                <a:solidFill>
                  <a:schemeClr val="tx1"/>
                </a:solidFill>
              </a:rPr>
              <a:t> Plus de 2 millions de réclamations dues aux inondations américaines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préparatoire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Données débalancées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Grande masse en zéro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Peu de grande réclamations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Variables explicatives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Redondantes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Manquantes en grande partie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6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Prétraitement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Sélection des observations californiennes</a:t>
            </a:r>
            <a:endParaRPr kumimoji="0" lang="fr-CA" sz="220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50 000 données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Réduction du nombre de variables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Élimination de certaines variables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Tri et réduction des niveaux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Imputation des données manquantes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840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Modèles prédictifs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9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de 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b="0" i="0" dirty="0">
              <a:solidFill>
                <a:srgbClr val="404040"/>
              </a:solidFill>
              <a:effectLst/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b="0" i="0" dirty="0">
              <a:solidFill>
                <a:srgbClr val="404040"/>
              </a:solidFill>
              <a:effectLst/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Modèle linéaire généralisé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Distribution </a:t>
            </a:r>
            <a:r>
              <a:rPr kumimoji="0" lang="fr-CA" sz="220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Tweedie</a:t>
            </a:r>
            <a:endParaRPr kumimoji="0" lang="fr-CA" sz="220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 = 1.58836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499C1C9-8506-E4DC-3425-DFDFF66AB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9F76AE2-CC1D-54A7-B74B-420FFCCC7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3221"/>
            <a:ext cx="4962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15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{B17D9BF4-8614-477C-97C2-B7779BCED2D7}tf56160789_win32</Template>
  <TotalTime>833</TotalTime>
  <Words>390</Words>
  <Application>Microsoft Office PowerPoint</Application>
  <PresentationFormat>Widescreen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Bookman Old Style</vt:lpstr>
      <vt:lpstr>Calibri</vt:lpstr>
      <vt:lpstr>Franklin Gothic Book</vt:lpstr>
      <vt:lpstr>Wingdings</vt:lpstr>
      <vt:lpstr>1_RetrospectVTI</vt:lpstr>
      <vt:lpstr>Inondations en Californie</vt:lpstr>
      <vt:lpstr>Plan de la présentation</vt:lpstr>
      <vt:lpstr>Problématique</vt:lpstr>
      <vt:lpstr>Jeu de données</vt:lpstr>
      <vt:lpstr>Description</vt:lpstr>
      <vt:lpstr>Analyse préparatoire</vt:lpstr>
      <vt:lpstr>Prétraitement</vt:lpstr>
      <vt:lpstr>Modèles prédictifs</vt:lpstr>
      <vt:lpstr>Modèle de base</vt:lpstr>
      <vt:lpstr>K plus proches voisins</vt:lpstr>
      <vt:lpstr>Arbre de régression</vt:lpstr>
      <vt:lpstr>Bagging</vt:lpstr>
      <vt:lpstr>Bagging (B)</vt:lpstr>
      <vt:lpstr>Bagging (n)</vt:lpstr>
      <vt:lpstr>Bagging (n)</vt:lpstr>
      <vt:lpstr>Forêt aléatoire</vt:lpstr>
      <vt:lpstr>Forêt aléatoire (B)</vt:lpstr>
      <vt:lpstr>Forêt aléatoire (m)</vt:lpstr>
      <vt:lpstr>Forêt aléatoire (n)</vt:lpstr>
      <vt:lpstr>Gradient Boosting</vt:lpstr>
      <vt:lpstr>Comparaison de la performance</vt:lpstr>
      <vt:lpstr>Comparaison des modèles</vt:lpstr>
      <vt:lpstr>Analyse des résultats pour le meilleur modèle: XXX</vt:lpstr>
      <vt:lpstr>Interprétation des résultats</vt:lpstr>
      <vt:lpstr>Conclusion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données </dc:title>
  <dc:creator>Henri Lebel</dc:creator>
  <cp:lastModifiedBy>Danny Larochelle</cp:lastModifiedBy>
  <cp:revision>13</cp:revision>
  <dcterms:created xsi:type="dcterms:W3CDTF">2023-04-15T14:53:42Z</dcterms:created>
  <dcterms:modified xsi:type="dcterms:W3CDTF">2023-04-16T16:38:45Z</dcterms:modified>
</cp:coreProperties>
</file>