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93856" autoAdjust="0"/>
  </p:normalViewPr>
  <p:slideViewPr>
    <p:cSldViewPr>
      <p:cViewPr varScale="1">
        <p:scale>
          <a:sx n="50" d="100"/>
          <a:sy n="50" d="100"/>
        </p:scale>
        <p:origin x="274" y="3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0User\Downloads\Reaction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Number of Posts By Months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val>
            <c:numRef>
              <c:f>Reactions!$L$36:$L$47</c:f>
              <c:numCache>
                <c:formatCode>General</c:formatCode>
                <c:ptCount val="12"/>
                <c:pt idx="0">
                  <c:v>2127</c:v>
                </c:pt>
                <c:pt idx="1">
                  <c:v>1914</c:v>
                </c:pt>
                <c:pt idx="2">
                  <c:v>2012</c:v>
                </c:pt>
                <c:pt idx="3">
                  <c:v>1973</c:v>
                </c:pt>
                <c:pt idx="4">
                  <c:v>2138</c:v>
                </c:pt>
                <c:pt idx="5">
                  <c:v>2020</c:v>
                </c:pt>
                <c:pt idx="6">
                  <c:v>2070</c:v>
                </c:pt>
                <c:pt idx="7">
                  <c:v>2113</c:v>
                </c:pt>
                <c:pt idx="8">
                  <c:v>2022</c:v>
                </c:pt>
                <c:pt idx="9">
                  <c:v>2056</c:v>
                </c:pt>
                <c:pt idx="10">
                  <c:v>2032</c:v>
                </c:pt>
                <c:pt idx="11">
                  <c:v>2092</c:v>
                </c:pt>
              </c:numCache>
            </c:numRef>
          </c:val>
          <c:extLst>
            <c:ext xmlns:c16="http://schemas.microsoft.com/office/drawing/2014/chart" uri="{C3380CC4-5D6E-409C-BE32-E72D297353CC}">
              <c16:uniqueId val="{00000000-FB45-4402-AFED-A96FF0377004}"/>
            </c:ext>
          </c:extLst>
        </c:ser>
        <c:ser>
          <c:idx val="1"/>
          <c:order val="1"/>
          <c:spPr>
            <a:solidFill>
              <a:schemeClr val="accent2"/>
            </a:solidFill>
            <a:ln>
              <a:noFill/>
            </a:ln>
            <a:effectLst/>
          </c:spPr>
          <c:invertIfNegative val="0"/>
          <c:val>
            <c:numRef>
              <c:f>Reactions!$M$36:$M$47</c:f>
              <c:numCache>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1-FB45-4402-AFED-A96FF0377004}"/>
            </c:ext>
          </c:extLst>
        </c:ser>
        <c:dLbls>
          <c:showLegendKey val="0"/>
          <c:showVal val="0"/>
          <c:showCatName val="0"/>
          <c:showSerName val="0"/>
          <c:showPercent val="0"/>
          <c:showBubbleSize val="0"/>
        </c:dLbls>
        <c:gapWidth val="150"/>
        <c:overlap val="100"/>
        <c:axId val="1016636832"/>
        <c:axId val="1016625184"/>
      </c:barChart>
      <c:catAx>
        <c:axId val="101663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6625184"/>
        <c:crosses val="autoZero"/>
        <c:auto val="1"/>
        <c:lblAlgn val="ctr"/>
        <c:lblOffset val="100"/>
        <c:noMultiLvlLbl val="0"/>
      </c:catAx>
      <c:valAx>
        <c:axId val="101662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6636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1423467"/>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[Title]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3101757"/>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01EAAA24-7A55-5FBE-2AE5-94B08C03D6E5}"/>
              </a:ext>
            </a:extLst>
          </p:cNvPr>
          <p:cNvSpPr txBox="1"/>
          <p:nvPr/>
        </p:nvSpPr>
        <p:spPr>
          <a:xfrm>
            <a:off x="11277600" y="3101757"/>
            <a:ext cx="6096000" cy="3108543"/>
          </a:xfrm>
          <a:prstGeom prst="rect">
            <a:avLst/>
          </a:prstGeom>
          <a:noFill/>
        </p:spPr>
        <p:txBody>
          <a:bodyPr wrap="square" rtlCol="0">
            <a:spAutoFit/>
          </a:bodyPr>
          <a:lstStyle/>
          <a:p>
            <a:r>
              <a:rPr lang="en-US" sz="2800" b="1" dirty="0"/>
              <a:t>In Conclusion,</a:t>
            </a:r>
            <a:r>
              <a:rPr lang="en-US" sz="2800" dirty="0"/>
              <a:t> our analysis revealed that the top five most popular categories are Animals, Science, Healthy Eating, Technology, and Food. Additionally, after thoroughly cleaning, analyzing, and visualizing the data, we found that the highest number of posts occur in May.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89908" y="1461789"/>
            <a:ext cx="8673443" cy="6623749"/>
            <a:chOff x="0" y="0"/>
            <a:chExt cx="11564591" cy="883166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6533497"/>
            </a:xfrm>
            <a:prstGeom prst="rect">
              <a:avLst/>
            </a:prstGeom>
          </p:spPr>
          <p:txBody>
            <a:bodyPr lIns="0" tIns="0" rIns="0" bIns="0" rtlCol="0" anchor="t">
              <a:spAutoFit/>
            </a:bodyPr>
            <a:lstStyle/>
            <a:p>
              <a:pPr>
                <a:lnSpc>
                  <a:spcPct val="150000"/>
                </a:lnSpc>
              </a:pPr>
              <a:r>
                <a:rPr lang="en-US" sz="3600" spc="-19" dirty="0">
                  <a:solidFill>
                    <a:srgbClr val="A100FF"/>
                  </a:solidFill>
                  <a:latin typeface="Graphik Regular" panose="020B0503030202060203" pitchFamily="34" charset="0"/>
                </a:rPr>
                <a:t>P</a:t>
              </a:r>
              <a:r>
                <a:rPr lang="en-US" sz="2800" spc="-19" dirty="0">
                  <a:solidFill>
                    <a:srgbClr val="000000"/>
                  </a:solidFill>
                  <a:latin typeface="Graphik Regular" panose="020B0503030202060203" pitchFamily="34" charset="0"/>
                </a:rPr>
                <a:t>roject recap</a:t>
              </a:r>
            </a:p>
            <a:p>
              <a:pPr>
                <a:lnSpc>
                  <a:spcPct val="150000"/>
                </a:lnSpc>
              </a:pPr>
              <a:r>
                <a:rPr lang="en-US" sz="3600" spc="-19" dirty="0">
                  <a:solidFill>
                    <a:srgbClr val="A100FF"/>
                  </a:solidFill>
                  <a:latin typeface="Graphik Regular" panose="020B0503030202060203" pitchFamily="34" charset="0"/>
                </a:rPr>
                <a:t>P</a:t>
              </a:r>
              <a:r>
                <a:rPr lang="en-US" sz="2800" spc="-19" dirty="0">
                  <a:solidFill>
                    <a:srgbClr val="000000"/>
                  </a:solidFill>
                  <a:latin typeface="Graphik Regular" panose="020B0503030202060203" pitchFamily="34" charset="0"/>
                </a:rPr>
                <a:t>roblem</a:t>
              </a:r>
            </a:p>
            <a:p>
              <a:pPr>
                <a:lnSpc>
                  <a:spcPct val="150000"/>
                </a:lnSpc>
              </a:pPr>
              <a:r>
                <a:rPr lang="en-US" sz="3600" spc="-19" dirty="0">
                  <a:solidFill>
                    <a:srgbClr val="A100FF"/>
                  </a:solidFill>
                  <a:latin typeface="Graphik Regular" panose="020B0503030202060203" pitchFamily="34" charset="0"/>
                </a:rPr>
                <a:t>T</a:t>
              </a:r>
              <a:r>
                <a:rPr lang="en-US" sz="2800" spc="-19" dirty="0">
                  <a:solidFill>
                    <a:srgbClr val="000000"/>
                  </a:solidFill>
                  <a:latin typeface="Graphik Regular" panose="020B0503030202060203" pitchFamily="34" charset="0"/>
                </a:rPr>
                <a:t>he Analytics team</a:t>
              </a:r>
            </a:p>
            <a:p>
              <a:pPr>
                <a:lnSpc>
                  <a:spcPct val="150000"/>
                </a:lnSpc>
              </a:pPr>
              <a:r>
                <a:rPr lang="en-US" sz="3600" spc="-19" dirty="0">
                  <a:solidFill>
                    <a:srgbClr val="A100FF"/>
                  </a:solidFill>
                  <a:latin typeface="Graphik Regular" panose="020B0503030202060203" pitchFamily="34" charset="0"/>
                </a:rPr>
                <a:t>P</a:t>
              </a:r>
              <a:r>
                <a:rPr lang="en-US" sz="2800" spc="-19" dirty="0">
                  <a:solidFill>
                    <a:srgbClr val="000000"/>
                  </a:solidFill>
                  <a:latin typeface="Graphik Regular" panose="020B0503030202060203" pitchFamily="34" charset="0"/>
                </a:rPr>
                <a:t>rocess</a:t>
              </a:r>
            </a:p>
            <a:p>
              <a:pPr>
                <a:lnSpc>
                  <a:spcPct val="150000"/>
                </a:lnSpc>
              </a:pPr>
              <a:r>
                <a:rPr lang="en-US" sz="3600" spc="-19" dirty="0">
                  <a:solidFill>
                    <a:srgbClr val="A100FF"/>
                  </a:solidFill>
                  <a:latin typeface="Graphik Regular" panose="020B0503030202060203" pitchFamily="34" charset="0"/>
                </a:rPr>
                <a:t>I</a:t>
              </a:r>
              <a:r>
                <a:rPr lang="en-US" sz="2800" spc="-19" dirty="0">
                  <a:solidFill>
                    <a:srgbClr val="000000"/>
                  </a:solidFill>
                  <a:latin typeface="Graphik Regular" panose="020B0503030202060203" pitchFamily="34" charset="0"/>
                </a:rPr>
                <a:t>nsights</a:t>
              </a:r>
            </a:p>
            <a:p>
              <a:pPr>
                <a:lnSpc>
                  <a:spcPct val="150000"/>
                </a:lnSpc>
              </a:pPr>
              <a:r>
                <a:rPr lang="en-US" sz="3600" spc="-19" dirty="0">
                  <a:solidFill>
                    <a:srgbClr val="A100FF"/>
                  </a:solidFill>
                  <a:latin typeface="Graphik Regular" panose="020B0503030202060203" pitchFamily="34" charset="0"/>
                </a:rPr>
                <a:t>S</a:t>
              </a:r>
              <a:r>
                <a:rPr lang="en-US" sz="2800" spc="-19" dirty="0">
                  <a:solidFill>
                    <a:srgbClr val="000000"/>
                  </a:solidFill>
                  <a:latin typeface="Graphik Regular" panose="020B0503030202060203" pitchFamily="34" charset="0"/>
                </a:rPr>
                <a:t>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66613"/>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E500DC06-FFF1-5540-2734-72287234DCA7}"/>
              </a:ext>
            </a:extLst>
          </p:cNvPr>
          <p:cNvSpPr txBox="1"/>
          <p:nvPr/>
        </p:nvSpPr>
        <p:spPr>
          <a:xfrm>
            <a:off x="8614724" y="2829087"/>
            <a:ext cx="7526179" cy="44480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dirty="0"/>
              <a:t>Social Buzz, founded in 2010 by two former engineers.</a:t>
            </a:r>
          </a:p>
          <a:p>
            <a:pPr marL="285750" indent="-285750">
              <a:lnSpc>
                <a:spcPct val="150000"/>
              </a:lnSpc>
              <a:buFont typeface="Arial" panose="020B0604020202020204" pitchFamily="34" charset="0"/>
              <a:buChar char="•"/>
            </a:pPr>
            <a:r>
              <a:rPr lang="en-US" sz="3200" dirty="0"/>
              <a:t>200 technical, 50 nontechnical staff.</a:t>
            </a:r>
          </a:p>
          <a:p>
            <a:pPr marL="285750" indent="-285750">
              <a:lnSpc>
                <a:spcPct val="150000"/>
              </a:lnSpc>
              <a:buFont typeface="Arial" panose="020B0604020202020204" pitchFamily="34" charset="0"/>
              <a:buChar char="•"/>
            </a:pPr>
            <a:r>
              <a:rPr lang="en-US" sz="3200" dirty="0"/>
              <a:t>High scale success in short term.</a:t>
            </a:r>
          </a:p>
          <a:p>
            <a:pPr marL="285750" indent="-285750">
              <a:lnSpc>
                <a:spcPct val="150000"/>
              </a:lnSpc>
              <a:buFont typeface="Arial" panose="020B0604020202020204" pitchFamily="34" charset="0"/>
              <a:buChar char="•"/>
            </a:pPr>
            <a:r>
              <a:rPr lang="en-US" sz="3200" dirty="0"/>
              <a:t>Currently undergoing its Initial Public Offering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96604CB5-1135-08FB-BE5C-D41F416D4BDA}"/>
              </a:ext>
            </a:extLst>
          </p:cNvPr>
          <p:cNvSpPr txBox="1"/>
          <p:nvPr/>
        </p:nvSpPr>
        <p:spPr>
          <a:xfrm>
            <a:off x="3588627" y="5863782"/>
            <a:ext cx="7086600" cy="166847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600" dirty="0">
                <a:solidFill>
                  <a:schemeClr val="bg1"/>
                </a:solidFill>
              </a:rPr>
              <a:t>Top 5 Popular Categories</a:t>
            </a:r>
            <a:r>
              <a:rPr lang="en-US" dirty="0">
                <a:solidFill>
                  <a:schemeClr val="bg1"/>
                </a:solidFill>
              </a:rPr>
              <a:t> </a:t>
            </a:r>
          </a:p>
          <a:p>
            <a:pPr marL="571500" indent="-571500">
              <a:lnSpc>
                <a:spcPct val="150000"/>
              </a:lnSpc>
              <a:buFont typeface="Arial" panose="020B0604020202020204" pitchFamily="34" charset="0"/>
              <a:buChar char="•"/>
            </a:pPr>
            <a:r>
              <a:rPr lang="en-US" sz="3600" dirty="0">
                <a:solidFill>
                  <a:schemeClr val="bg1"/>
                </a:solidFill>
              </a:rPr>
              <a:t>IPO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34D0FB6A-4015-E291-9D91-B22FDBD0BE7C}"/>
              </a:ext>
            </a:extLst>
          </p:cNvPr>
          <p:cNvSpPr txBox="1"/>
          <p:nvPr/>
        </p:nvSpPr>
        <p:spPr>
          <a:xfrm>
            <a:off x="14173200" y="1753969"/>
            <a:ext cx="3505200" cy="646331"/>
          </a:xfrm>
          <a:prstGeom prst="rect">
            <a:avLst/>
          </a:prstGeom>
          <a:noFill/>
        </p:spPr>
        <p:txBody>
          <a:bodyPr wrap="square" rtlCol="0">
            <a:spAutoFit/>
          </a:bodyPr>
          <a:lstStyle/>
          <a:p>
            <a:r>
              <a:rPr lang="en-US" sz="3600" dirty="0"/>
              <a:t>Andrew Fleming</a:t>
            </a:r>
          </a:p>
        </p:txBody>
      </p:sp>
      <p:sp>
        <p:nvSpPr>
          <p:cNvPr id="33" name="TextBox 32">
            <a:extLst>
              <a:ext uri="{FF2B5EF4-FFF2-40B4-BE49-F238E27FC236}">
                <a16:creationId xmlns:a16="http://schemas.microsoft.com/office/drawing/2014/main" id="{B137C8AB-109F-675E-8032-F91FE925236F}"/>
              </a:ext>
            </a:extLst>
          </p:cNvPr>
          <p:cNvSpPr txBox="1"/>
          <p:nvPr/>
        </p:nvSpPr>
        <p:spPr>
          <a:xfrm flipH="1">
            <a:off x="14173200" y="2258080"/>
            <a:ext cx="4419600" cy="523220"/>
          </a:xfrm>
          <a:prstGeom prst="rect">
            <a:avLst/>
          </a:prstGeom>
          <a:noFill/>
        </p:spPr>
        <p:txBody>
          <a:bodyPr wrap="square" rtlCol="0">
            <a:spAutoFit/>
          </a:bodyPr>
          <a:lstStyle/>
          <a:p>
            <a:r>
              <a:rPr lang="en-US" sz="2800" dirty="0"/>
              <a:t>Chief Technical Architect</a:t>
            </a:r>
            <a:endParaRPr lang="en-US" dirty="0"/>
          </a:p>
        </p:txBody>
      </p:sp>
      <p:sp>
        <p:nvSpPr>
          <p:cNvPr id="34" name="TextBox 33">
            <a:extLst>
              <a:ext uri="{FF2B5EF4-FFF2-40B4-BE49-F238E27FC236}">
                <a16:creationId xmlns:a16="http://schemas.microsoft.com/office/drawing/2014/main" id="{CDB7E943-CDA4-8A55-12E7-22F3C26DA1BB}"/>
              </a:ext>
            </a:extLst>
          </p:cNvPr>
          <p:cNvSpPr txBox="1"/>
          <p:nvPr/>
        </p:nvSpPr>
        <p:spPr>
          <a:xfrm>
            <a:off x="14173200" y="4686300"/>
            <a:ext cx="3505200" cy="646331"/>
          </a:xfrm>
          <a:prstGeom prst="rect">
            <a:avLst/>
          </a:prstGeom>
          <a:noFill/>
        </p:spPr>
        <p:txBody>
          <a:bodyPr wrap="square" rtlCol="0">
            <a:spAutoFit/>
          </a:bodyPr>
          <a:lstStyle/>
          <a:p>
            <a:r>
              <a:rPr lang="en-US" sz="3600" dirty="0"/>
              <a:t>Marcus </a:t>
            </a:r>
            <a:r>
              <a:rPr lang="en-US" sz="3600" dirty="0" err="1"/>
              <a:t>Rompton</a:t>
            </a:r>
            <a:endParaRPr lang="en-US" sz="3600" dirty="0"/>
          </a:p>
        </p:txBody>
      </p:sp>
      <p:sp>
        <p:nvSpPr>
          <p:cNvPr id="35" name="TextBox 34">
            <a:extLst>
              <a:ext uri="{FF2B5EF4-FFF2-40B4-BE49-F238E27FC236}">
                <a16:creationId xmlns:a16="http://schemas.microsoft.com/office/drawing/2014/main" id="{FB17F67D-B6D0-F4A0-FB02-8DBE9B0ADC73}"/>
              </a:ext>
            </a:extLst>
          </p:cNvPr>
          <p:cNvSpPr txBox="1"/>
          <p:nvPr/>
        </p:nvSpPr>
        <p:spPr>
          <a:xfrm flipH="1">
            <a:off x="14173200" y="5190411"/>
            <a:ext cx="4419600" cy="523220"/>
          </a:xfrm>
          <a:prstGeom prst="rect">
            <a:avLst/>
          </a:prstGeom>
          <a:noFill/>
        </p:spPr>
        <p:txBody>
          <a:bodyPr wrap="square" rtlCol="0">
            <a:spAutoFit/>
          </a:bodyPr>
          <a:lstStyle/>
          <a:p>
            <a:r>
              <a:rPr lang="en-US" sz="2800" dirty="0"/>
              <a:t>Senior Principle</a:t>
            </a:r>
            <a:endParaRPr lang="en-US" dirty="0"/>
          </a:p>
        </p:txBody>
      </p:sp>
      <p:sp>
        <p:nvSpPr>
          <p:cNvPr id="36" name="TextBox 35">
            <a:extLst>
              <a:ext uri="{FF2B5EF4-FFF2-40B4-BE49-F238E27FC236}">
                <a16:creationId xmlns:a16="http://schemas.microsoft.com/office/drawing/2014/main" id="{62E13EC5-CA91-F0C6-AEBC-EF48A8DBB241}"/>
              </a:ext>
            </a:extLst>
          </p:cNvPr>
          <p:cNvSpPr txBox="1"/>
          <p:nvPr/>
        </p:nvSpPr>
        <p:spPr>
          <a:xfrm>
            <a:off x="14173200" y="7658100"/>
            <a:ext cx="3505200" cy="646331"/>
          </a:xfrm>
          <a:prstGeom prst="rect">
            <a:avLst/>
          </a:prstGeom>
          <a:noFill/>
        </p:spPr>
        <p:txBody>
          <a:bodyPr wrap="square" rtlCol="0">
            <a:spAutoFit/>
          </a:bodyPr>
          <a:lstStyle/>
          <a:p>
            <a:r>
              <a:rPr lang="en-US" sz="3600" dirty="0"/>
              <a:t>Dana Diab</a:t>
            </a:r>
          </a:p>
        </p:txBody>
      </p:sp>
      <p:sp>
        <p:nvSpPr>
          <p:cNvPr id="37" name="TextBox 36">
            <a:extLst>
              <a:ext uri="{FF2B5EF4-FFF2-40B4-BE49-F238E27FC236}">
                <a16:creationId xmlns:a16="http://schemas.microsoft.com/office/drawing/2014/main" id="{AD67B4D4-11D1-A622-7462-9E39AAD250AB}"/>
              </a:ext>
            </a:extLst>
          </p:cNvPr>
          <p:cNvSpPr txBox="1"/>
          <p:nvPr/>
        </p:nvSpPr>
        <p:spPr>
          <a:xfrm flipH="1">
            <a:off x="14173200" y="8162211"/>
            <a:ext cx="4419600" cy="523220"/>
          </a:xfrm>
          <a:prstGeom prst="rect">
            <a:avLst/>
          </a:prstGeom>
          <a:noFill/>
        </p:spPr>
        <p:txBody>
          <a:bodyPr wrap="square" rtlCol="0">
            <a:spAutoFit/>
          </a:bodyPr>
          <a:lstStyle/>
          <a:p>
            <a:r>
              <a:rPr lang="en-US" sz="2800" dirty="0"/>
              <a:t>Data Analyst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D1DA9CC4-4B8D-C875-5CAA-E214C51E87FC}"/>
              </a:ext>
            </a:extLst>
          </p:cNvPr>
          <p:cNvSpPr txBox="1"/>
          <p:nvPr/>
        </p:nvSpPr>
        <p:spPr>
          <a:xfrm>
            <a:off x="4009262" y="1546530"/>
            <a:ext cx="2674194" cy="461665"/>
          </a:xfrm>
          <a:prstGeom prst="rect">
            <a:avLst/>
          </a:prstGeom>
          <a:noFill/>
        </p:spPr>
        <p:txBody>
          <a:bodyPr wrap="none" rtlCol="0">
            <a:spAutoFit/>
          </a:bodyPr>
          <a:lstStyle/>
          <a:p>
            <a:r>
              <a:rPr lang="en-US" sz="2400" dirty="0">
                <a:solidFill>
                  <a:schemeClr val="bg1"/>
                </a:solidFill>
              </a:rPr>
              <a:t>Data Understanding</a:t>
            </a:r>
          </a:p>
        </p:txBody>
      </p:sp>
      <p:sp>
        <p:nvSpPr>
          <p:cNvPr id="40" name="TextBox 39">
            <a:extLst>
              <a:ext uri="{FF2B5EF4-FFF2-40B4-BE49-F238E27FC236}">
                <a16:creationId xmlns:a16="http://schemas.microsoft.com/office/drawing/2014/main" id="{CBE3AD48-E88D-2023-1516-AC7602F31B82}"/>
              </a:ext>
            </a:extLst>
          </p:cNvPr>
          <p:cNvSpPr txBox="1"/>
          <p:nvPr/>
        </p:nvSpPr>
        <p:spPr>
          <a:xfrm>
            <a:off x="5936406" y="3234035"/>
            <a:ext cx="1907638" cy="461665"/>
          </a:xfrm>
          <a:prstGeom prst="rect">
            <a:avLst/>
          </a:prstGeom>
          <a:noFill/>
        </p:spPr>
        <p:txBody>
          <a:bodyPr wrap="none" rtlCol="0">
            <a:spAutoFit/>
          </a:bodyPr>
          <a:lstStyle/>
          <a:p>
            <a:r>
              <a:rPr lang="en-US" sz="2400" dirty="0">
                <a:solidFill>
                  <a:schemeClr val="bg1"/>
                </a:solidFill>
              </a:rPr>
              <a:t>Data Cleaning</a:t>
            </a:r>
          </a:p>
        </p:txBody>
      </p:sp>
      <p:sp>
        <p:nvSpPr>
          <p:cNvPr id="41" name="TextBox 40">
            <a:extLst>
              <a:ext uri="{FF2B5EF4-FFF2-40B4-BE49-F238E27FC236}">
                <a16:creationId xmlns:a16="http://schemas.microsoft.com/office/drawing/2014/main" id="{9D72A558-D859-A26D-99BC-9F4C54F274C3}"/>
              </a:ext>
            </a:extLst>
          </p:cNvPr>
          <p:cNvSpPr txBox="1"/>
          <p:nvPr/>
        </p:nvSpPr>
        <p:spPr>
          <a:xfrm>
            <a:off x="7765206" y="4834235"/>
            <a:ext cx="2091983" cy="461665"/>
          </a:xfrm>
          <a:prstGeom prst="rect">
            <a:avLst/>
          </a:prstGeom>
          <a:noFill/>
        </p:spPr>
        <p:txBody>
          <a:bodyPr wrap="none" rtlCol="0">
            <a:spAutoFit/>
          </a:bodyPr>
          <a:lstStyle/>
          <a:p>
            <a:r>
              <a:rPr lang="en-US" sz="2400" dirty="0">
                <a:solidFill>
                  <a:schemeClr val="bg1"/>
                </a:solidFill>
              </a:rPr>
              <a:t>Data Modelling</a:t>
            </a:r>
          </a:p>
        </p:txBody>
      </p:sp>
      <p:sp>
        <p:nvSpPr>
          <p:cNvPr id="42" name="TextBox 41">
            <a:extLst>
              <a:ext uri="{FF2B5EF4-FFF2-40B4-BE49-F238E27FC236}">
                <a16:creationId xmlns:a16="http://schemas.microsoft.com/office/drawing/2014/main" id="{3D371F1B-42A1-6F7A-C352-8A219826D925}"/>
              </a:ext>
            </a:extLst>
          </p:cNvPr>
          <p:cNvSpPr txBox="1"/>
          <p:nvPr/>
        </p:nvSpPr>
        <p:spPr>
          <a:xfrm>
            <a:off x="9746406" y="6438900"/>
            <a:ext cx="1839030" cy="461665"/>
          </a:xfrm>
          <a:prstGeom prst="rect">
            <a:avLst/>
          </a:prstGeom>
          <a:noFill/>
        </p:spPr>
        <p:txBody>
          <a:bodyPr wrap="none" rtlCol="0">
            <a:spAutoFit/>
          </a:bodyPr>
          <a:lstStyle/>
          <a:p>
            <a:r>
              <a:rPr lang="en-US" sz="2400" dirty="0">
                <a:solidFill>
                  <a:schemeClr val="bg1"/>
                </a:solidFill>
              </a:rPr>
              <a:t>Data Analysis</a:t>
            </a:r>
          </a:p>
        </p:txBody>
      </p:sp>
      <p:sp>
        <p:nvSpPr>
          <p:cNvPr id="43" name="TextBox 42">
            <a:extLst>
              <a:ext uri="{FF2B5EF4-FFF2-40B4-BE49-F238E27FC236}">
                <a16:creationId xmlns:a16="http://schemas.microsoft.com/office/drawing/2014/main" id="{65568DF3-5BCB-05DE-821C-0E478E15D597}"/>
              </a:ext>
            </a:extLst>
          </p:cNvPr>
          <p:cNvSpPr txBox="1"/>
          <p:nvPr/>
        </p:nvSpPr>
        <p:spPr>
          <a:xfrm>
            <a:off x="11651406" y="8263235"/>
            <a:ext cx="2253950" cy="461665"/>
          </a:xfrm>
          <a:prstGeom prst="rect">
            <a:avLst/>
          </a:prstGeom>
          <a:noFill/>
        </p:spPr>
        <p:txBody>
          <a:bodyPr wrap="none" rtlCol="0">
            <a:spAutoFit/>
          </a:bodyPr>
          <a:lstStyle/>
          <a:p>
            <a:r>
              <a:rPr lang="en-US" sz="24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7ED18B28-649C-B485-7A9C-27E03EC00B00}"/>
              </a:ext>
            </a:extLst>
          </p:cNvPr>
          <p:cNvPicPr>
            <a:picLocks noChangeAspect="1"/>
          </p:cNvPicPr>
          <p:nvPr/>
        </p:nvPicPr>
        <p:blipFill>
          <a:blip r:embed="rId7"/>
          <a:stretch>
            <a:fillRect/>
          </a:stretch>
        </p:blipFill>
        <p:spPr>
          <a:xfrm>
            <a:off x="1297438" y="1691297"/>
            <a:ext cx="10742162" cy="6957403"/>
          </a:xfrm>
          <a:prstGeom prst="rect">
            <a:avLst/>
          </a:prstGeom>
          <a:ln>
            <a:noFill/>
          </a:ln>
          <a:effectLst>
            <a:softEdge rad="112500"/>
          </a:effectLst>
        </p:spPr>
      </p:pic>
      <p:sp>
        <p:nvSpPr>
          <p:cNvPr id="30" name="TextBox 29">
            <a:extLst>
              <a:ext uri="{FF2B5EF4-FFF2-40B4-BE49-F238E27FC236}">
                <a16:creationId xmlns:a16="http://schemas.microsoft.com/office/drawing/2014/main" id="{1A581BDA-03EB-D211-135C-61126BFCC53D}"/>
              </a:ext>
            </a:extLst>
          </p:cNvPr>
          <p:cNvSpPr txBox="1"/>
          <p:nvPr/>
        </p:nvSpPr>
        <p:spPr>
          <a:xfrm>
            <a:off x="12344400" y="2847428"/>
            <a:ext cx="5943600" cy="29706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dirty="0"/>
              <a:t>Top 5 Popular Categories.</a:t>
            </a:r>
          </a:p>
          <a:p>
            <a:pPr marL="285750" indent="-285750">
              <a:lnSpc>
                <a:spcPct val="150000"/>
              </a:lnSpc>
              <a:buFont typeface="Arial" panose="020B0604020202020204" pitchFamily="34" charset="0"/>
              <a:buChar char="•"/>
            </a:pPr>
            <a:r>
              <a:rPr lang="en-US" sz="3200" dirty="0"/>
              <a:t>All Unique Categories.</a:t>
            </a:r>
          </a:p>
          <a:p>
            <a:pPr marL="285750" indent="-285750">
              <a:lnSpc>
                <a:spcPct val="150000"/>
              </a:lnSpc>
              <a:buFont typeface="Arial" panose="020B0604020202020204" pitchFamily="34" charset="0"/>
              <a:buChar char="•"/>
            </a:pPr>
            <a:r>
              <a:rPr lang="en-US" sz="3200" dirty="0"/>
              <a:t>Total Number of Reactions of The Most Popular Category.</a:t>
            </a:r>
          </a:p>
        </p:txBody>
      </p:sp>
      <p:sp>
        <p:nvSpPr>
          <p:cNvPr id="22" name="AutoShape 22"/>
          <p:cNvSpPr/>
          <p:nvPr/>
        </p:nvSpPr>
        <p:spPr>
          <a:xfrm>
            <a:off x="-1064742" y="-38100"/>
            <a:ext cx="2386482" cy="10744200"/>
          </a:xfrm>
          <a:prstGeom prst="rect">
            <a:avLst/>
          </a:prstGeom>
          <a:solidFill>
            <a:srgbClr val="A100FF"/>
          </a:solid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305B2CE-B187-4B0E-C138-00E6645FF981}"/>
              </a:ext>
            </a:extLst>
          </p:cNvPr>
          <p:cNvGraphicFramePr>
            <a:graphicFrameLocks/>
          </p:cNvGraphicFramePr>
          <p:nvPr>
            <p:extLst>
              <p:ext uri="{D42A27DB-BD31-4B8C-83A1-F6EECF244321}">
                <p14:modId xmlns:p14="http://schemas.microsoft.com/office/powerpoint/2010/main" val="748538230"/>
              </p:ext>
            </p:extLst>
          </p:nvPr>
        </p:nvGraphicFramePr>
        <p:xfrm>
          <a:off x="2703669" y="2238651"/>
          <a:ext cx="9873678" cy="5619472"/>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a:extLst>
              <a:ext uri="{FF2B5EF4-FFF2-40B4-BE49-F238E27FC236}">
                <a16:creationId xmlns:a16="http://schemas.microsoft.com/office/drawing/2014/main" id="{ACAF02C9-D5B0-6FBC-4A9B-ADCD148206BF}"/>
              </a:ext>
            </a:extLst>
          </p:cNvPr>
          <p:cNvSpPr txBox="1"/>
          <p:nvPr/>
        </p:nvSpPr>
        <p:spPr>
          <a:xfrm>
            <a:off x="12894534" y="3086100"/>
            <a:ext cx="5332294" cy="584775"/>
          </a:xfrm>
          <a:prstGeom prst="rect">
            <a:avLst/>
          </a:prstGeom>
          <a:noFill/>
        </p:spPr>
        <p:txBody>
          <a:bodyPr wrap="none" rtlCol="0">
            <a:spAutoFit/>
          </a:bodyPr>
          <a:lstStyle/>
          <a:p>
            <a:pPr marL="285750" indent="-285750">
              <a:buFont typeface="Arial" panose="020B0604020202020204" pitchFamily="34" charset="0"/>
              <a:buChar char="•"/>
            </a:pPr>
            <a:r>
              <a:rPr lang="en-US" sz="3200" dirty="0"/>
              <a:t>Most posts are made in </a:t>
            </a:r>
            <a:r>
              <a:rPr lang="en-US" sz="3200" b="1" dirty="0"/>
              <a:t>May</a:t>
            </a:r>
            <a:r>
              <a:rPr lang="en-US" sz="3200" dirty="0"/>
              <a:t>.</a:t>
            </a:r>
            <a:endParaRPr lang="en-US" sz="3200" b="1" dirty="0"/>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201</Words>
  <Application>Microsoft Office PowerPoint</Application>
  <PresentationFormat>Custom</PresentationFormat>
  <Paragraphs>66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Dana Omar Diab</cp:lastModifiedBy>
  <cp:revision>10</cp:revision>
  <dcterms:created xsi:type="dcterms:W3CDTF">2006-08-16T00:00:00Z</dcterms:created>
  <dcterms:modified xsi:type="dcterms:W3CDTF">2024-08-27T13:20:54Z</dcterms:modified>
  <dc:identifier>DAEhDyfaYKE</dc:identifier>
</cp:coreProperties>
</file>