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siuoRx4GsPBEETmlAe39MFKjG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286ef0c3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b286ef0c3f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25c8b455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b25c8b455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286ef0c3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b286ef0c3f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25c8b455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b25c8b455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286ef0c3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b286ef0c3f_0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25c8b455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b25c8b455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286ef0c3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b286ef0c3f_0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286ef0c3f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b286ef0c3f_0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286ef0c3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b286ef0c3f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25c8b455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b25c8b455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286ef0c3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b286ef0c3f_0_4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25c8b45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b25c8b45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286ef0c3f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b286ef0c3f_0_5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286ef0c3f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b286ef0c3f_0_6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a919c0796_0_10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aa919c0796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a919c0796_0_1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aa919c0796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5c8b45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b25c8b4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286ef0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b286ef0c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5c8b455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b25c8b45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86ef0c3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b286ef0c3f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86ef0c3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b286ef0c3f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86ef0c3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b286ef0c3f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86ef0c3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b286ef0c3f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275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460950" y="1834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46093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7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7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U_logo_trans.png" id="17" name="Google Shape;1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8325" y="290425"/>
            <a:ext cx="4311149" cy="10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7"/>
          <p:cNvSpPr/>
          <p:nvPr/>
        </p:nvSpPr>
        <p:spPr>
          <a:xfrm rot="10800000">
            <a:off x="3" y="4128289"/>
            <a:ext cx="1015200" cy="1015200"/>
          </a:xfrm>
          <a:prstGeom prst="rect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 flipH="1" rot="10800000">
            <a:off x="1015343" y="4128300"/>
            <a:ext cx="1015200" cy="10152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 flipH="1">
            <a:off x="1015218" y="4128198"/>
            <a:ext cx="1015200" cy="10152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/>
          <p:nvPr/>
        </p:nvSpPr>
        <p:spPr>
          <a:xfrm>
            <a:off x="2030428" y="4128208"/>
            <a:ext cx="1015200" cy="10152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7"/>
          <p:cNvSpPr/>
          <p:nvPr/>
        </p:nvSpPr>
        <p:spPr>
          <a:xfrm>
            <a:off x="17" y="3112930"/>
            <a:ext cx="1015200" cy="10152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5c8b455b_1_3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gb25c8b455b_1_310"/>
          <p:cNvSpPr/>
          <p:nvPr/>
        </p:nvSpPr>
        <p:spPr>
          <a:xfrm flipH="1" rot="10800000">
            <a:off x="8128803" y="4128289"/>
            <a:ext cx="1015200" cy="1015200"/>
          </a:xfrm>
          <a:prstGeom prst="rect">
            <a:avLst/>
          </a:prstGeom>
          <a:solidFill>
            <a:srgbClr val="005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b25c8b455b_1_310"/>
          <p:cNvSpPr/>
          <p:nvPr/>
        </p:nvSpPr>
        <p:spPr>
          <a:xfrm rot="10800000">
            <a:off x="7113463" y="4128300"/>
            <a:ext cx="1015200" cy="10152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b25c8b455b_1_310"/>
          <p:cNvSpPr/>
          <p:nvPr/>
        </p:nvSpPr>
        <p:spPr>
          <a:xfrm>
            <a:off x="7113588" y="4128198"/>
            <a:ext cx="1015200" cy="1015200"/>
          </a:xfrm>
          <a:prstGeom prst="rtTriangle">
            <a:avLst/>
          </a:prstGeom>
          <a:solidFill>
            <a:srgbClr val="005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b25c8b455b_1_310"/>
          <p:cNvSpPr/>
          <p:nvPr/>
        </p:nvSpPr>
        <p:spPr>
          <a:xfrm flipH="1">
            <a:off x="6098378" y="4128208"/>
            <a:ext cx="1015200" cy="10152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b25c8b455b_1_310"/>
          <p:cNvSpPr/>
          <p:nvPr/>
        </p:nvSpPr>
        <p:spPr>
          <a:xfrm flipH="1">
            <a:off x="8128789" y="3112930"/>
            <a:ext cx="1015200" cy="10152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b25c8b455b_1_310"/>
          <p:cNvSpPr txBox="1"/>
          <p:nvPr>
            <p:ph idx="1" type="subTitle"/>
          </p:nvPr>
        </p:nvSpPr>
        <p:spPr>
          <a:xfrm>
            <a:off x="404425" y="1376400"/>
            <a:ext cx="84213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0027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BD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A"/>
              </a:buClr>
              <a:buSzPts val="3000"/>
              <a:buNone/>
              <a:defRPr b="1">
                <a:solidFill>
                  <a:srgbClr val="00275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9pPr>
          </a:lstStyle>
          <a:p/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374775"/>
            <a:ext cx="669425" cy="6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6"/>
          <p:cNvSpPr/>
          <p:nvPr/>
        </p:nvSpPr>
        <p:spPr>
          <a:xfrm flipH="1" rot="10800000">
            <a:off x="8154895" y="7"/>
            <a:ext cx="989100" cy="9879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/>
          <p:nvPr/>
        </p:nvSpPr>
        <p:spPr>
          <a:xfrm rot="10800000">
            <a:off x="6181163" y="7"/>
            <a:ext cx="989100" cy="9879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/>
          <p:nvPr/>
        </p:nvSpPr>
        <p:spPr>
          <a:xfrm flipH="1" rot="10800000">
            <a:off x="7170274" y="7"/>
            <a:ext cx="989100" cy="987900"/>
          </a:xfrm>
          <a:prstGeom prst="rect">
            <a:avLst/>
          </a:prstGeom>
          <a:solidFill>
            <a:srgbClr val="1F89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6"/>
          <p:cNvSpPr/>
          <p:nvPr/>
        </p:nvSpPr>
        <p:spPr>
          <a:xfrm flipH="1">
            <a:off x="8154757" y="-6"/>
            <a:ext cx="989100" cy="9879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398550" y="790975"/>
            <a:ext cx="8233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type="title"/>
          </p:nvPr>
        </p:nvSpPr>
        <p:spPr>
          <a:xfrm>
            <a:off x="311700" y="242548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A"/>
              </a:buClr>
              <a:buSzPts val="3000"/>
              <a:buNone/>
              <a:defRPr b="1">
                <a:solidFill>
                  <a:srgbClr val="00275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/>
          <p:nvPr>
            <p:ph idx="2" type="pic"/>
          </p:nvPr>
        </p:nvSpPr>
        <p:spPr>
          <a:xfrm>
            <a:off x="695903" y="1072753"/>
            <a:ext cx="2224200" cy="29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9"/>
          <p:cNvSpPr/>
          <p:nvPr>
            <p:ph idx="3" type="pic"/>
          </p:nvPr>
        </p:nvSpPr>
        <p:spPr>
          <a:xfrm>
            <a:off x="3459956" y="1072753"/>
            <a:ext cx="2224200" cy="29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9"/>
          <p:cNvSpPr/>
          <p:nvPr>
            <p:ph idx="4" type="pic"/>
          </p:nvPr>
        </p:nvSpPr>
        <p:spPr>
          <a:xfrm>
            <a:off x="6224009" y="1072752"/>
            <a:ext cx="2224200" cy="29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8"/>
          <p:cNvSpPr/>
          <p:nvPr/>
        </p:nvSpPr>
        <p:spPr>
          <a:xfrm>
            <a:off x="0" y="-6"/>
            <a:ext cx="9144000" cy="252000"/>
          </a:xfrm>
          <a:prstGeom prst="rect">
            <a:avLst/>
          </a:prstGeom>
          <a:solidFill>
            <a:srgbClr val="0027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BD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A"/>
              </a:buClr>
              <a:buSzPts val="3000"/>
              <a:buNone/>
              <a:defRPr b="1">
                <a:solidFill>
                  <a:srgbClr val="00275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9pPr>
          </a:lstStyle>
          <a:p/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374775"/>
            <a:ext cx="669425" cy="6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20"/>
          <p:cNvSpPr txBox="1"/>
          <p:nvPr>
            <p:ph hasCustomPrompt="1" type="title"/>
          </p:nvPr>
        </p:nvSpPr>
        <p:spPr>
          <a:xfrm>
            <a:off x="311700" y="1155700"/>
            <a:ext cx="85206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b="1"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20"/>
          <p:cNvSpPr/>
          <p:nvPr/>
        </p:nvSpPr>
        <p:spPr>
          <a:xfrm flipH="1" rot="10800000">
            <a:off x="8128803" y="4128289"/>
            <a:ext cx="1015200" cy="1015200"/>
          </a:xfrm>
          <a:prstGeom prst="rect">
            <a:avLst/>
          </a:prstGeom>
          <a:solidFill>
            <a:srgbClr val="005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0"/>
          <p:cNvSpPr/>
          <p:nvPr/>
        </p:nvSpPr>
        <p:spPr>
          <a:xfrm rot="10800000">
            <a:off x="7113463" y="4128300"/>
            <a:ext cx="1015200" cy="10152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0"/>
          <p:cNvSpPr/>
          <p:nvPr/>
        </p:nvSpPr>
        <p:spPr>
          <a:xfrm>
            <a:off x="7113588" y="4128198"/>
            <a:ext cx="1015200" cy="1015200"/>
          </a:xfrm>
          <a:prstGeom prst="rtTriangle">
            <a:avLst/>
          </a:prstGeom>
          <a:solidFill>
            <a:srgbClr val="005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/>
          <p:nvPr/>
        </p:nvSpPr>
        <p:spPr>
          <a:xfrm flipH="1">
            <a:off x="6098378" y="4128208"/>
            <a:ext cx="1015200" cy="10152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/>
          <p:nvPr/>
        </p:nvSpPr>
        <p:spPr>
          <a:xfrm flipH="1">
            <a:off x="8128789" y="3112930"/>
            <a:ext cx="1015200" cy="10152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0"/>
          <p:cNvSpPr txBox="1"/>
          <p:nvPr>
            <p:ph idx="1" type="subTitle"/>
          </p:nvPr>
        </p:nvSpPr>
        <p:spPr>
          <a:xfrm>
            <a:off x="361350" y="2588175"/>
            <a:ext cx="84213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/>
          <p:nvPr/>
        </p:nvSpPr>
        <p:spPr>
          <a:xfrm>
            <a:off x="8154895" y="3903669"/>
            <a:ext cx="989100" cy="9879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2"/>
          <p:cNvSpPr/>
          <p:nvPr/>
        </p:nvSpPr>
        <p:spPr>
          <a:xfrm flipH="1">
            <a:off x="6181163" y="3903669"/>
            <a:ext cx="989100" cy="9879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2"/>
          <p:cNvSpPr/>
          <p:nvPr/>
        </p:nvSpPr>
        <p:spPr>
          <a:xfrm>
            <a:off x="7170274" y="3903669"/>
            <a:ext cx="989100" cy="987900"/>
          </a:xfrm>
          <a:prstGeom prst="rect">
            <a:avLst/>
          </a:prstGeom>
          <a:solidFill>
            <a:srgbClr val="1F89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2"/>
          <p:cNvSpPr/>
          <p:nvPr/>
        </p:nvSpPr>
        <p:spPr>
          <a:xfrm rot="10800000">
            <a:off x="8154757" y="3903682"/>
            <a:ext cx="989100" cy="9879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2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0027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BD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2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A"/>
              </a:buClr>
              <a:buSzPts val="3000"/>
              <a:buNone/>
              <a:defRPr b="1">
                <a:solidFill>
                  <a:srgbClr val="00275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8" name="Google Shape;4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374775"/>
            <a:ext cx="669425" cy="6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311700" y="1313400"/>
            <a:ext cx="60207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3"/>
          <p:cNvSpPr/>
          <p:nvPr/>
        </p:nvSpPr>
        <p:spPr>
          <a:xfrm flipH="1" rot="10800000">
            <a:off x="8154895" y="208141"/>
            <a:ext cx="989100" cy="9879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3"/>
          <p:cNvSpPr/>
          <p:nvPr/>
        </p:nvSpPr>
        <p:spPr>
          <a:xfrm rot="10800000">
            <a:off x="6181163" y="208141"/>
            <a:ext cx="989100" cy="987900"/>
          </a:xfrm>
          <a:prstGeom prst="rtTriangle">
            <a:avLst/>
          </a:prstGeom>
          <a:solidFill>
            <a:srgbClr val="004B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3"/>
          <p:cNvSpPr/>
          <p:nvPr/>
        </p:nvSpPr>
        <p:spPr>
          <a:xfrm flipH="1" rot="10800000">
            <a:off x="7170274" y="208141"/>
            <a:ext cx="989100" cy="987900"/>
          </a:xfrm>
          <a:prstGeom prst="rect">
            <a:avLst/>
          </a:prstGeom>
          <a:solidFill>
            <a:srgbClr val="1F89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3"/>
          <p:cNvSpPr/>
          <p:nvPr/>
        </p:nvSpPr>
        <p:spPr>
          <a:xfrm flipH="1">
            <a:off x="8154757" y="208128"/>
            <a:ext cx="989100" cy="9879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3"/>
          <p:cNvSpPr/>
          <p:nvPr/>
        </p:nvSpPr>
        <p:spPr>
          <a:xfrm>
            <a:off x="0" y="-6"/>
            <a:ext cx="9144000" cy="252000"/>
          </a:xfrm>
          <a:prstGeom prst="rect">
            <a:avLst/>
          </a:prstGeom>
          <a:solidFill>
            <a:srgbClr val="0027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BD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3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A"/>
              </a:buClr>
              <a:buSzPts val="3000"/>
              <a:buNone/>
              <a:defRPr b="1">
                <a:solidFill>
                  <a:srgbClr val="00275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9pPr>
          </a:lstStyle>
          <a:p/>
        </p:txBody>
      </p:sp>
      <p:pic>
        <p:nvPicPr>
          <p:cNvPr id="58" name="Google Shape;5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374775"/>
            <a:ext cx="669425" cy="6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86ef0c3f_0_8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gb286ef0c3f_0_8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gb286ef0c3f_0_8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gb286ef0c3f_0_8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gb286ef0c3f_0_8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1F89C8">
            <a:alpha val="66274"/>
          </a:srgbClr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2128325" y="1729800"/>
            <a:ext cx="49596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21"/>
          <p:cNvSpPr/>
          <p:nvPr/>
        </p:nvSpPr>
        <p:spPr>
          <a:xfrm rot="10800000">
            <a:off x="3" y="4128277"/>
            <a:ext cx="1015200" cy="1015200"/>
          </a:xfrm>
          <a:prstGeom prst="rect">
            <a:avLst/>
          </a:prstGeom>
          <a:solidFill>
            <a:srgbClr val="005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/>
          <p:nvPr/>
        </p:nvSpPr>
        <p:spPr>
          <a:xfrm flipH="1" rot="10800000">
            <a:off x="1015343" y="4128288"/>
            <a:ext cx="1015200" cy="10152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89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/>
          <p:nvPr/>
        </p:nvSpPr>
        <p:spPr>
          <a:xfrm flipH="1">
            <a:off x="1015205" y="4128211"/>
            <a:ext cx="1015200" cy="1015200"/>
          </a:xfrm>
          <a:prstGeom prst="rtTriangle">
            <a:avLst/>
          </a:prstGeom>
          <a:solidFill>
            <a:srgbClr val="005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/>
          <p:nvPr/>
        </p:nvSpPr>
        <p:spPr>
          <a:xfrm>
            <a:off x="2030428" y="4128196"/>
            <a:ext cx="1015200" cy="10152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/>
          <p:nvPr/>
        </p:nvSpPr>
        <p:spPr>
          <a:xfrm>
            <a:off x="17" y="3112917"/>
            <a:ext cx="1015200" cy="1015200"/>
          </a:xfrm>
          <a:prstGeom prst="rtTriangle">
            <a:avLst/>
          </a:prstGeom>
          <a:solidFill>
            <a:srgbClr val="1F89C8">
              <a:alpha val="6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1F89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A"/>
              </a:buClr>
              <a:buSzPts val="4200"/>
              <a:buNone/>
              <a:defRPr sz="4200">
                <a:solidFill>
                  <a:srgbClr val="00275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D96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 flipH="1">
            <a:off x="17626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800"/>
              <a:buFont typeface="Arial"/>
              <a:buNone/>
              <a:defRPr b="1" sz="4800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2" name="Google Shape;82;p2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3" name="Google Shape;83;p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www.w3schools.com/cssref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html/html_tables.asp" TargetMode="External"/><Relationship Id="rId4" Type="http://schemas.openxmlformats.org/officeDocument/2006/relationships/hyperlink" Target="https://developer.mozilla.org/en-US/docs/Learn/HTML/Tables/Basics" TargetMode="External"/><Relationship Id="rId9" Type="http://schemas.openxmlformats.org/officeDocument/2006/relationships/hyperlink" Target="https://developer.mozilla.org/en-US/docs/Web/HTML/Element/form" TargetMode="External"/><Relationship Id="rId5" Type="http://schemas.openxmlformats.org/officeDocument/2006/relationships/hyperlink" Target="https://html.com/tables/" TargetMode="External"/><Relationship Id="rId6" Type="http://schemas.openxmlformats.org/officeDocument/2006/relationships/hyperlink" Target="https://html.com/tables/" TargetMode="External"/><Relationship Id="rId7" Type="http://schemas.openxmlformats.org/officeDocument/2006/relationships/hyperlink" Target="https://www.w3schools.com/html/html_forms.asp" TargetMode="External"/><Relationship Id="rId8" Type="http://schemas.openxmlformats.org/officeDocument/2006/relationships/hyperlink" Target="https://www.tutorialspoint.com/html/html_forms.ht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richloke@westcliff.edu" TargetMode="External"/><Relationship Id="rId4" Type="http://schemas.openxmlformats.org/officeDocument/2006/relationships/hyperlink" Target="mailto:reshaealagbada@westcliff.edu" TargetMode="External"/><Relationship Id="rId5" Type="http://schemas.openxmlformats.org/officeDocument/2006/relationships/hyperlink" Target="mailto:elizabethkipp@westcliff.edu" TargetMode="External"/><Relationship Id="rId6" Type="http://schemas.openxmlformats.org/officeDocument/2006/relationships/hyperlink" Target="mailto:jonasrestad@westcliff.edu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ghanizahid@westcliff.edu" TargetMode="External"/><Relationship Id="rId4" Type="http://schemas.openxmlformats.org/officeDocument/2006/relationships/hyperlink" Target="mailto:ilyavalasov@westcliff.edu" TargetMode="External"/><Relationship Id="rId5" Type="http://schemas.openxmlformats.org/officeDocument/2006/relationships/hyperlink" Target="mailto:christopherpaul@westcliff.edu" TargetMode="External"/><Relationship Id="rId6" Type="http://schemas.openxmlformats.org/officeDocument/2006/relationships/hyperlink" Target="mailto:nicolauria@westcliff.edu" TargetMode="External"/><Relationship Id="rId7" Type="http://schemas.openxmlformats.org/officeDocument/2006/relationships/hyperlink" Target="mailto:yisun@westcliff.edu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>
            <p:ph type="ctrTitle"/>
          </p:nvPr>
        </p:nvSpPr>
        <p:spPr>
          <a:xfrm>
            <a:off x="370050" y="2288175"/>
            <a:ext cx="82221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Week 2: CSS Foundations</a:t>
            </a:r>
            <a:endParaRPr/>
          </a:p>
        </p:txBody>
      </p:sp>
      <p:sp>
        <p:nvSpPr>
          <p:cNvPr id="124" name="Google Shape;124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86ef0c3f_0_117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87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External</a:t>
            </a:r>
            <a:endParaRPr sz="1600"/>
          </a:p>
          <a:p>
            <a:pPr indent="-330200" lvl="2" marL="1028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 startAt="2"/>
            </a:pPr>
            <a:r>
              <a:rPr lang="en" sz="1200"/>
              <a:t>Link the css file to the HTML file(s). Example:</a:t>
            </a:r>
            <a:endParaRPr sz="1200"/>
          </a:p>
          <a:p>
            <a:pPr indent="-762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500"/>
          </a:p>
          <a:p>
            <a:pPr indent="-762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500"/>
          </a:p>
          <a:p>
            <a:pPr indent="0" lvl="1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500"/>
          </a:p>
          <a:p>
            <a:pPr indent="-762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500"/>
          </a:p>
          <a:p>
            <a:pPr indent="-762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500"/>
          </a:p>
          <a:p>
            <a:pPr indent="-762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500"/>
          </a:p>
          <a:p>
            <a:pPr indent="-762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5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Advantages:</a:t>
            </a:r>
            <a:endParaRPr sz="1200"/>
          </a:p>
          <a:p>
            <a:pPr indent="-165100" lvl="2" marL="863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/>
              <a:t>Faster code changes – results in immediate global site updates</a:t>
            </a:r>
            <a:endParaRPr sz="1200"/>
          </a:p>
          <a:p>
            <a:pPr indent="-165100" lvl="2" marL="863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/>
              <a:t>One stop code maintenance</a:t>
            </a:r>
            <a:endParaRPr sz="12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Disadvantages:</a:t>
            </a:r>
            <a:endParaRPr sz="1200"/>
          </a:p>
          <a:p>
            <a:pPr indent="-165100" lvl="2" marL="863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/>
              <a:t>Risk loss of stylesheet file</a:t>
            </a:r>
            <a:endParaRPr sz="1200"/>
          </a:p>
          <a:p>
            <a:pPr indent="-165100" lvl="2" marL="863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/>
              <a:t>Could result in a mix use of 2 or more methods that could complicate the order of styles</a:t>
            </a:r>
            <a:endParaRPr sz="1200"/>
          </a:p>
          <a:p>
            <a:pPr indent="-762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500"/>
          </a:p>
        </p:txBody>
      </p:sp>
      <p:pic>
        <p:nvPicPr>
          <p:cNvPr id="186" name="Google Shape;186;gb286ef0c3f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425" y="1767863"/>
            <a:ext cx="36671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b286ef0c3f_0_117"/>
          <p:cNvSpPr/>
          <p:nvPr/>
        </p:nvSpPr>
        <p:spPr>
          <a:xfrm>
            <a:off x="2738438" y="2493819"/>
            <a:ext cx="3667200" cy="195900"/>
          </a:xfrm>
          <a:prstGeom prst="rect">
            <a:avLst/>
          </a:prstGeom>
          <a:solidFill>
            <a:srgbClr val="4472C4">
              <a:alpha val="2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b286ef0c3f_0_117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lang="en">
                <a:solidFill>
                  <a:srgbClr val="4288C3"/>
                </a:solidFill>
              </a:rPr>
              <a:t>Inline vs. Embed vs. External Styles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9" name="Google Shape;189;gb286ef0c3f_0_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5c8b455b_0_76"/>
          <p:cNvSpPr txBox="1"/>
          <p:nvPr>
            <p:ph type="title"/>
          </p:nvPr>
        </p:nvSpPr>
        <p:spPr>
          <a:xfrm>
            <a:off x="311700" y="1703300"/>
            <a:ext cx="85206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FFFFFF"/>
                </a:solidFill>
              </a:rPr>
              <a:t>How it Works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95" name="Google Shape;195;gb25c8b455b_0_7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286ef0c3f_0_210"/>
          <p:cNvSpPr txBox="1"/>
          <p:nvPr>
            <p:ph idx="1" type="body"/>
          </p:nvPr>
        </p:nvSpPr>
        <p:spPr>
          <a:xfrm>
            <a:off x="311700" y="1313400"/>
            <a:ext cx="60207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CSS brings style to web pages by calling HTML elements. Elements are those HTML markup on a web page—for instance paragraph—which, if you recall in HTML look like this: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288C3"/>
              </a:buClr>
              <a:buSzPts val="1800"/>
              <a:buNone/>
            </a:pPr>
            <a:r>
              <a:rPr lang="en" sz="1800">
                <a:solidFill>
                  <a:srgbClr val="4288C3"/>
                </a:solidFill>
              </a:rPr>
              <a:t>&lt;p&gt;This is a paragraph.&lt;/p&gt;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So if you want to make this paragraph appear red and bold to visitors viewing your web page on a web browser, your CSS code would look like this: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288C3"/>
              </a:buClr>
              <a:buSzPts val="1800"/>
              <a:buNone/>
            </a:pPr>
            <a:r>
              <a:rPr lang="en" sz="1800">
                <a:solidFill>
                  <a:srgbClr val="4288C3"/>
                </a:solidFill>
              </a:rPr>
              <a:t>p</a:t>
            </a:r>
            <a:r>
              <a:rPr lang="en" sz="1800"/>
              <a:t>  {  color:red;  font-weight:bold;  }</a:t>
            </a:r>
            <a:endParaRPr/>
          </a:p>
        </p:txBody>
      </p:sp>
      <p:sp>
        <p:nvSpPr>
          <p:cNvPr id="201" name="Google Shape;201;gb286ef0c3f_0_210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lang="en">
                <a:solidFill>
                  <a:srgbClr val="4288C3"/>
                </a:solidFill>
              </a:rPr>
              <a:t>How it Works</a:t>
            </a:r>
            <a:endParaRPr/>
          </a:p>
        </p:txBody>
      </p:sp>
      <p:sp>
        <p:nvSpPr>
          <p:cNvPr id="202" name="Google Shape;202;gb286ef0c3f_0_2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25c8b455b_0_134"/>
          <p:cNvSpPr txBox="1"/>
          <p:nvPr>
            <p:ph type="title"/>
          </p:nvPr>
        </p:nvSpPr>
        <p:spPr>
          <a:xfrm>
            <a:off x="311700" y="1703300"/>
            <a:ext cx="85206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FFFFFF"/>
                </a:solidFill>
              </a:rPr>
              <a:t>CSS Anatomy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08" name="Google Shape;208;gb25c8b455b_0_1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286ef0c3f_0_293"/>
          <p:cNvSpPr txBox="1"/>
          <p:nvPr>
            <p:ph idx="1" type="body"/>
          </p:nvPr>
        </p:nvSpPr>
        <p:spPr>
          <a:xfrm>
            <a:off x="760300" y="1313400"/>
            <a:ext cx="76884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Let’s take a closer look at how CSS is structured, ie. its anatomy:</a:t>
            </a:r>
            <a:endParaRPr/>
          </a:p>
          <a:p>
            <a:pPr indent="-63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63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63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63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63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63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77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So how many rules can one write using inline, embed or external stylesheet?</a:t>
            </a:r>
            <a:endParaRPr/>
          </a:p>
          <a:p>
            <a:pPr indent="-1778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-"/>
            </a:pPr>
            <a:r>
              <a:rPr lang="en" u="sng"/>
              <a:t>Answer</a:t>
            </a:r>
            <a:r>
              <a:rPr lang="en"/>
              <a:t>: as many as you need, but should not have more than one rule with the same selector.</a:t>
            </a:r>
            <a:endParaRPr/>
          </a:p>
        </p:txBody>
      </p:sp>
      <p:pic>
        <p:nvPicPr>
          <p:cNvPr id="214" name="Google Shape;214;gb286ef0c3f_0_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474" y="1811048"/>
            <a:ext cx="3111151" cy="118992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b286ef0c3f_0_293"/>
          <p:cNvSpPr txBox="1"/>
          <p:nvPr/>
        </p:nvSpPr>
        <p:spPr>
          <a:xfrm>
            <a:off x="2544474" y="3102173"/>
            <a:ext cx="321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structure is refer to as a CSS Rule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b286ef0c3f_0_293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lang="en">
                <a:solidFill>
                  <a:srgbClr val="4288C3"/>
                </a:solidFill>
              </a:rPr>
              <a:t>CSS Anatomy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17" name="Google Shape;217;gb286ef0c3f_0_2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25c8b455b_0_168"/>
          <p:cNvSpPr txBox="1"/>
          <p:nvPr>
            <p:ph type="title"/>
          </p:nvPr>
        </p:nvSpPr>
        <p:spPr>
          <a:xfrm>
            <a:off x="311700" y="1703300"/>
            <a:ext cx="85206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FFFFFF"/>
                </a:solidFill>
              </a:rPr>
              <a:t>CSS Selectors: elements, id, class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23" name="Google Shape;223;gb25c8b455b_0_1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286ef0c3f_0_376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What is CSS Selector?</a:t>
            </a:r>
            <a:endParaRPr/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It’s the part of a CSS rule set that selects the content on the HTML document  that you want to style.</a:t>
            </a:r>
            <a:endParaRPr/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These are the main types of selectors commonly used to select content on a HTML document:</a:t>
            </a:r>
            <a:endParaRPr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288C3"/>
              </a:buClr>
              <a:buSzPts val="1800"/>
              <a:buChar char="■"/>
            </a:pPr>
            <a:r>
              <a:rPr lang="en" sz="1800">
                <a:solidFill>
                  <a:srgbClr val="4288C3"/>
                </a:solidFill>
              </a:rPr>
              <a:t>elements</a:t>
            </a:r>
            <a:endParaRPr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288C3"/>
              </a:buClr>
              <a:buSzPts val="1800"/>
              <a:buChar char="■"/>
            </a:pPr>
            <a:r>
              <a:rPr lang="en" sz="1800">
                <a:solidFill>
                  <a:srgbClr val="4288C3"/>
                </a:solidFill>
              </a:rPr>
              <a:t>id</a:t>
            </a:r>
            <a:endParaRPr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288C3"/>
              </a:buClr>
              <a:buSzPts val="1800"/>
              <a:buChar char="■"/>
            </a:pPr>
            <a:r>
              <a:rPr lang="en" sz="1800">
                <a:solidFill>
                  <a:srgbClr val="4288C3"/>
                </a:solidFill>
              </a:rPr>
              <a:t>class</a:t>
            </a:r>
            <a:endParaRPr/>
          </a:p>
        </p:txBody>
      </p:sp>
      <p:sp>
        <p:nvSpPr>
          <p:cNvPr id="229" name="Google Shape;229;gb286ef0c3f_0_376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">
                <a:solidFill>
                  <a:srgbClr val="4288C3"/>
                </a:solidFill>
              </a:rPr>
              <a:t>CSS Selectors: elements, id,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30" name="Google Shape;230;gb286ef0c3f_0_3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286ef0c3f_0_382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1800"/>
              <a:buChar char="●"/>
            </a:pPr>
            <a:r>
              <a:rPr lang="en" sz="1800">
                <a:solidFill>
                  <a:srgbClr val="4288C3"/>
                </a:solidFill>
              </a:rPr>
              <a:t>Elements</a:t>
            </a:r>
            <a:r>
              <a:rPr lang="en" sz="1800"/>
              <a:t>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HTML elements that currently exist on the document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Example: </a:t>
            </a:r>
            <a:r>
              <a:rPr lang="en">
                <a:solidFill>
                  <a:srgbClr val="4288C3"/>
                </a:solidFill>
              </a:rPr>
              <a:t>body</a:t>
            </a:r>
            <a:r>
              <a:rPr lang="en"/>
              <a:t>,</a:t>
            </a:r>
            <a:r>
              <a:rPr lang="en">
                <a:solidFill>
                  <a:srgbClr val="4288C3"/>
                </a:solidFill>
              </a:rPr>
              <a:t> h1..h6</a:t>
            </a:r>
            <a:r>
              <a:rPr lang="en"/>
              <a:t>,</a:t>
            </a:r>
            <a:r>
              <a:rPr lang="en">
                <a:solidFill>
                  <a:srgbClr val="4288C3"/>
                </a:solidFill>
              </a:rPr>
              <a:t> p</a:t>
            </a:r>
            <a:r>
              <a:rPr lang="en"/>
              <a:t>,</a:t>
            </a:r>
            <a:r>
              <a:rPr lang="en">
                <a:solidFill>
                  <a:srgbClr val="4288C3"/>
                </a:solidFill>
              </a:rPr>
              <a:t> a, img, ol</a:t>
            </a:r>
            <a:r>
              <a:rPr lang="en"/>
              <a:t>,</a:t>
            </a:r>
            <a:r>
              <a:rPr lang="en">
                <a:solidFill>
                  <a:srgbClr val="4288C3"/>
                </a:solidFill>
              </a:rPr>
              <a:t> ul</a:t>
            </a:r>
            <a:r>
              <a:rPr lang="en"/>
              <a:t>,</a:t>
            </a:r>
            <a:r>
              <a:rPr lang="en">
                <a:solidFill>
                  <a:srgbClr val="4288C3"/>
                </a:solidFill>
              </a:rPr>
              <a:t> li</a:t>
            </a:r>
            <a:r>
              <a:rPr lang="en"/>
              <a:t>,</a:t>
            </a:r>
            <a:r>
              <a:rPr lang="en">
                <a:solidFill>
                  <a:srgbClr val="4288C3"/>
                </a:solidFill>
              </a:rPr>
              <a:t> div</a:t>
            </a:r>
            <a:r>
              <a:rPr lang="en"/>
              <a:t>,</a:t>
            </a:r>
            <a:r>
              <a:rPr lang="en">
                <a:solidFill>
                  <a:srgbClr val="4288C3"/>
                </a:solidFill>
              </a:rPr>
              <a:t> span</a:t>
            </a:r>
            <a:r>
              <a:rPr lang="en"/>
              <a:t>,</a:t>
            </a:r>
            <a:r>
              <a:rPr lang="en">
                <a:solidFill>
                  <a:srgbClr val="4288C3"/>
                </a:solidFill>
              </a:rPr>
              <a:t> header</a:t>
            </a:r>
            <a:r>
              <a:rPr lang="en"/>
              <a:t>,</a:t>
            </a:r>
            <a:r>
              <a:rPr lang="en">
                <a:solidFill>
                  <a:srgbClr val="4288C3"/>
                </a:solidFill>
              </a:rPr>
              <a:t> nav</a:t>
            </a:r>
            <a:r>
              <a:rPr lang="en"/>
              <a:t>,</a:t>
            </a:r>
            <a:r>
              <a:rPr lang="en">
                <a:solidFill>
                  <a:srgbClr val="4288C3"/>
                </a:solidFill>
              </a:rPr>
              <a:t> main</a:t>
            </a:r>
            <a:r>
              <a:rPr lang="en"/>
              <a:t>,</a:t>
            </a:r>
            <a:r>
              <a:rPr lang="en">
                <a:solidFill>
                  <a:srgbClr val="4288C3"/>
                </a:solidFill>
              </a:rPr>
              <a:t> footer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How to use: </a:t>
            </a:r>
            <a:r>
              <a:rPr lang="en">
                <a:solidFill>
                  <a:srgbClr val="4288C3"/>
                </a:solidFill>
              </a:rPr>
              <a:t>h1 </a:t>
            </a:r>
            <a:r>
              <a:rPr lang="en"/>
              <a:t>{ font-family: arial} or </a:t>
            </a:r>
            <a:r>
              <a:rPr lang="en">
                <a:solidFill>
                  <a:srgbClr val="4288C3"/>
                </a:solidFill>
              </a:rPr>
              <a:t>p</a:t>
            </a:r>
            <a:r>
              <a:rPr lang="en"/>
              <a:t> {color:red}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288C3"/>
              </a:buClr>
              <a:buSzPts val="1800"/>
              <a:buChar char="●"/>
            </a:pPr>
            <a:r>
              <a:rPr lang="en" sz="1800">
                <a:solidFill>
                  <a:srgbClr val="4288C3"/>
                </a:solidFill>
              </a:rPr>
              <a:t>id</a:t>
            </a:r>
            <a:r>
              <a:rPr lang="en" sz="1800"/>
              <a:t>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id attribute of HTML elements that currently exist on the document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Example: &lt;body </a:t>
            </a:r>
            <a:r>
              <a:rPr lang="en">
                <a:solidFill>
                  <a:srgbClr val="4288C3"/>
                </a:solidFill>
              </a:rPr>
              <a:t>id</a:t>
            </a:r>
            <a:r>
              <a:rPr lang="en"/>
              <a:t>="</a:t>
            </a:r>
            <a:r>
              <a:rPr lang="en">
                <a:solidFill>
                  <a:srgbClr val="4288C3"/>
                </a:solidFill>
              </a:rPr>
              <a:t>home</a:t>
            </a:r>
            <a:r>
              <a:rPr lang="en"/>
              <a:t>"&gt; or &lt;p </a:t>
            </a:r>
            <a:r>
              <a:rPr lang="en">
                <a:solidFill>
                  <a:srgbClr val="4288C3"/>
                </a:solidFill>
              </a:rPr>
              <a:t>id</a:t>
            </a:r>
            <a:r>
              <a:rPr lang="en"/>
              <a:t>="</a:t>
            </a:r>
            <a:r>
              <a:rPr lang="en">
                <a:solidFill>
                  <a:srgbClr val="4288C3"/>
                </a:solidFill>
              </a:rPr>
              <a:t>quote</a:t>
            </a:r>
            <a:r>
              <a:rPr lang="en"/>
              <a:t>"&gt;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How to use: </a:t>
            </a:r>
            <a:r>
              <a:rPr lang="en">
                <a:solidFill>
                  <a:srgbClr val="4288C3"/>
                </a:solidFill>
              </a:rPr>
              <a:t>#home </a:t>
            </a:r>
            <a:r>
              <a:rPr lang="en"/>
              <a:t>{font-family: arial} or </a:t>
            </a:r>
            <a:r>
              <a:rPr lang="en">
                <a:solidFill>
                  <a:srgbClr val="4288C3"/>
                </a:solidFill>
              </a:rPr>
              <a:t>#quote </a:t>
            </a:r>
            <a:r>
              <a:rPr lang="en"/>
              <a:t>{color:red}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36" name="Google Shape;236;gb286ef0c3f_0_382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">
                <a:solidFill>
                  <a:srgbClr val="4288C3"/>
                </a:solidFill>
              </a:rPr>
              <a:t>CSS Selectors: elements, id,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37" name="Google Shape;237;gb286ef0c3f_0_3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86ef0c3f_0_388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1800"/>
              <a:buChar char="●"/>
            </a:pPr>
            <a:r>
              <a:rPr lang="en" sz="1800">
                <a:solidFill>
                  <a:srgbClr val="4288C3"/>
                </a:solidFill>
              </a:rPr>
              <a:t>class</a:t>
            </a:r>
            <a:r>
              <a:rPr lang="en" sz="1800"/>
              <a:t>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class attribute of HTML elements that currently exist on the document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Example: &lt;header </a:t>
            </a:r>
            <a:r>
              <a:rPr lang="en">
                <a:solidFill>
                  <a:srgbClr val="4288C3"/>
                </a:solidFill>
              </a:rPr>
              <a:t>class</a:t>
            </a:r>
            <a:r>
              <a:rPr lang="en"/>
              <a:t>="</a:t>
            </a:r>
            <a:r>
              <a:rPr lang="en">
                <a:solidFill>
                  <a:srgbClr val="4288C3"/>
                </a:solidFill>
              </a:rPr>
              <a:t>logo</a:t>
            </a:r>
            <a:r>
              <a:rPr lang="en"/>
              <a:t>"&gt; or &lt;a </a:t>
            </a:r>
            <a:r>
              <a:rPr lang="en">
                <a:solidFill>
                  <a:srgbClr val="4288C3"/>
                </a:solidFill>
              </a:rPr>
              <a:t>class</a:t>
            </a:r>
            <a:r>
              <a:rPr lang="en"/>
              <a:t>="</a:t>
            </a:r>
            <a:r>
              <a:rPr lang="en">
                <a:solidFill>
                  <a:srgbClr val="4288C3"/>
                </a:solidFill>
              </a:rPr>
              <a:t>active</a:t>
            </a:r>
            <a:r>
              <a:rPr lang="en"/>
              <a:t>"&gt;</a:t>
            </a:r>
            <a:endParaRPr>
              <a:solidFill>
                <a:srgbClr val="4288C3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How to use: </a:t>
            </a:r>
            <a:r>
              <a:rPr lang="en">
                <a:solidFill>
                  <a:srgbClr val="4288C3"/>
                </a:solidFill>
              </a:rPr>
              <a:t>.logo </a:t>
            </a:r>
            <a:r>
              <a:rPr lang="en"/>
              <a:t>{ width: 0.95em} or </a:t>
            </a:r>
            <a:r>
              <a:rPr lang="en">
                <a:solidFill>
                  <a:srgbClr val="4288C3"/>
                </a:solidFill>
              </a:rPr>
              <a:t>.active</a:t>
            </a:r>
            <a:r>
              <a:rPr lang="en"/>
              <a:t> {color: #ff00ff}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Other selectors: </a:t>
            </a:r>
            <a:r>
              <a:rPr lang="en" sz="1800">
                <a:solidFill>
                  <a:srgbClr val="4288C3"/>
                </a:solidFill>
              </a:rPr>
              <a:t>attribute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attribute of HTML elements that currently exist on the document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Example: &lt;img </a:t>
            </a:r>
            <a:r>
              <a:rPr lang="en">
                <a:solidFill>
                  <a:srgbClr val="4288C3"/>
                </a:solidFill>
              </a:rPr>
              <a:t>alt</a:t>
            </a:r>
            <a:r>
              <a:rPr lang="en"/>
              <a:t>="London Bridge Photo"&gt;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How to use: img</a:t>
            </a:r>
            <a:r>
              <a:rPr lang="en">
                <a:solidFill>
                  <a:srgbClr val="4288C3"/>
                </a:solidFill>
              </a:rPr>
              <a:t>[alt] </a:t>
            </a:r>
            <a:r>
              <a:rPr lang="en"/>
              <a:t>{ width: 1.5em} or </a:t>
            </a:r>
            <a:r>
              <a:rPr lang="en">
                <a:solidFill>
                  <a:srgbClr val="4288C3"/>
                </a:solidFill>
              </a:rPr>
              <a:t>[alt] </a:t>
            </a:r>
            <a:r>
              <a:rPr lang="en"/>
              <a:t>{width: 1.5em} or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288C3"/>
              </a:buClr>
              <a:buSzPts val="1800"/>
              <a:buNone/>
            </a:pPr>
            <a:r>
              <a:rPr lang="en" sz="1800">
                <a:solidFill>
                  <a:srgbClr val="4288C3"/>
                </a:solidFill>
              </a:rPr>
              <a:t>[alt</a:t>
            </a:r>
            <a:r>
              <a:rPr lang="en" sz="1800"/>
              <a:t>="London Bridge Photo"</a:t>
            </a:r>
            <a:r>
              <a:rPr lang="en" sz="1800">
                <a:solidFill>
                  <a:srgbClr val="4288C3"/>
                </a:solidFill>
              </a:rPr>
              <a:t>]</a:t>
            </a:r>
            <a:r>
              <a:rPr lang="en" sz="1800"/>
              <a:t> {width: 1.5em}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43" name="Google Shape;243;gb286ef0c3f_0_388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lang="en">
                <a:solidFill>
                  <a:srgbClr val="4288C3"/>
                </a:solidFill>
              </a:rPr>
              <a:t>CSS Selectors: elements, id, class</a:t>
            </a:r>
            <a:endParaRPr/>
          </a:p>
        </p:txBody>
      </p:sp>
      <p:sp>
        <p:nvSpPr>
          <p:cNvPr id="244" name="Google Shape;244;gb286ef0c3f_0_3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25c8b455b_0_179"/>
          <p:cNvSpPr txBox="1"/>
          <p:nvPr>
            <p:ph type="title"/>
          </p:nvPr>
        </p:nvSpPr>
        <p:spPr>
          <a:xfrm>
            <a:off x="311700" y="1703300"/>
            <a:ext cx="85206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FFFFFF"/>
                </a:solidFill>
              </a:rPr>
              <a:t>CSS Comments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50" name="Google Shape;250;gb25c8b455b_0_17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0" name="Google Shape;130;p2"/>
          <p:cNvSpPr txBox="1"/>
          <p:nvPr>
            <p:ph idx="1" type="body"/>
          </p:nvPr>
        </p:nvSpPr>
        <p:spPr>
          <a:xfrm>
            <a:off x="311700" y="1229975"/>
            <a:ext cx="8343600" cy="25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CSS Basics</a:t>
            </a:r>
            <a:endParaRPr sz="1900">
              <a:solidFill>
                <a:schemeClr val="accent5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Inline vs. Embed vs. External Styles</a:t>
            </a:r>
            <a:endParaRPr sz="1900">
              <a:solidFill>
                <a:schemeClr val="accent5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How it works</a:t>
            </a:r>
            <a:endParaRPr sz="1900">
              <a:solidFill>
                <a:schemeClr val="accent5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CSS Anatomy</a:t>
            </a:r>
            <a:endParaRPr sz="1900">
              <a:solidFill>
                <a:schemeClr val="accent5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CSS Selectors: elements, id, class</a:t>
            </a:r>
            <a:endParaRPr sz="1900">
              <a:solidFill>
                <a:schemeClr val="accent5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CSS Comments</a:t>
            </a:r>
            <a:endParaRPr sz="1900">
              <a:solidFill>
                <a:schemeClr val="accent5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CSS Properties</a:t>
            </a:r>
            <a:endParaRPr sz="1900">
              <a:solidFill>
                <a:schemeClr val="accent5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In-Class Demo</a:t>
            </a:r>
            <a:endParaRPr sz="1900">
              <a:solidFill>
                <a:schemeClr val="accent5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Homework</a:t>
            </a:r>
            <a:endParaRPr sz="1900"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31" name="Google Shape;131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286ef0c3f_0_477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b="1" lang="en">
                <a:solidFill>
                  <a:srgbClr val="4288C3"/>
                </a:solidFill>
              </a:rPr>
              <a:t>CSS Comments</a:t>
            </a:r>
            <a:endParaRPr/>
          </a:p>
        </p:txBody>
      </p:sp>
      <p:sp>
        <p:nvSpPr>
          <p:cNvPr id="256" name="Google Shape;256;gb286ef0c3f_0_477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Comments are used in CSS to explain a block of code or to make a CSS code inactive. The commented code are ignored by browsers.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There 2 types of CSS comments: single line and multi-line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Single Line example: </a:t>
            </a:r>
            <a:r>
              <a:rPr lang="en" sz="1800">
                <a:solidFill>
                  <a:srgbClr val="4288C3"/>
                </a:solidFill>
              </a:rPr>
              <a:t>//your comments written on one line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Multi-Line example: </a:t>
            </a:r>
            <a:r>
              <a:rPr lang="en" sz="1800">
                <a:solidFill>
                  <a:srgbClr val="4288C3"/>
                </a:solidFill>
              </a:rPr>
              <a:t>/* your comments 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1800"/>
              <a:buNone/>
            </a:pPr>
            <a:r>
              <a:rPr lang="en" sz="1800">
                <a:solidFill>
                  <a:srgbClr val="4288C3"/>
                </a:solidFill>
              </a:rPr>
              <a:t>			     written on multiple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1800"/>
              <a:buNone/>
            </a:pPr>
            <a:r>
              <a:rPr lang="en" sz="1800">
                <a:solidFill>
                  <a:srgbClr val="4288C3"/>
                </a:solidFill>
              </a:rPr>
              <a:t>			     lines */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It is a industry standard practice to use comments in web development</a:t>
            </a:r>
            <a:endParaRPr/>
          </a:p>
        </p:txBody>
      </p:sp>
      <p:pic>
        <p:nvPicPr>
          <p:cNvPr id="257" name="Google Shape;257;gb286ef0c3f_0_4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5889" y="457631"/>
            <a:ext cx="578921" cy="62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25c8b455b_1_0"/>
          <p:cNvSpPr txBox="1"/>
          <p:nvPr>
            <p:ph type="title"/>
          </p:nvPr>
        </p:nvSpPr>
        <p:spPr>
          <a:xfrm>
            <a:off x="2128325" y="1729800"/>
            <a:ext cx="49596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CSS Properties</a:t>
            </a:r>
            <a:endParaRPr sz="4000"/>
          </a:p>
        </p:txBody>
      </p:sp>
      <p:sp>
        <p:nvSpPr>
          <p:cNvPr id="263" name="Google Shape;263;gb25c8b455b_1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286ef0c3f_0_558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b="1" lang="en">
                <a:solidFill>
                  <a:srgbClr val="4288C3"/>
                </a:solidFill>
              </a:rPr>
              <a:t>CSS Properties</a:t>
            </a:r>
            <a:endParaRPr/>
          </a:p>
        </p:txBody>
      </p:sp>
      <p:sp>
        <p:nvSpPr>
          <p:cNvPr id="269" name="Google Shape;269;gb286ef0c3f_0_558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As seen in a CSS anatomy, property is part of a CSS rule. Property is a particular CSS style that dictates how a HTML element and/or its content can visually look. You cannot create your own properties. A list of properties are already pre-written and available for developers to use.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Below are some of the most common properties used:</a:t>
            </a:r>
            <a:endParaRPr/>
          </a:p>
        </p:txBody>
      </p:sp>
      <p:pic>
        <p:nvPicPr>
          <p:cNvPr id="270" name="Google Shape;270;gb286ef0c3f_0_5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5889" y="457631"/>
            <a:ext cx="578921" cy="62659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b286ef0c3f_0_558"/>
          <p:cNvSpPr txBox="1"/>
          <p:nvPr/>
        </p:nvSpPr>
        <p:spPr>
          <a:xfrm>
            <a:off x="1398320" y="2871778"/>
            <a:ext cx="19416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background-color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background-image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font-family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font-size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b286ef0c3f_0_558"/>
          <p:cNvSpPr txBox="1"/>
          <p:nvPr/>
        </p:nvSpPr>
        <p:spPr>
          <a:xfrm>
            <a:off x="3603047" y="2883831"/>
            <a:ext cx="16923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font-weight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text-align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b286ef0c3f_0_558"/>
          <p:cNvSpPr txBox="1"/>
          <p:nvPr/>
        </p:nvSpPr>
        <p:spPr>
          <a:xfrm>
            <a:off x="5295281" y="2883831"/>
            <a:ext cx="16923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list-style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text-decoration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b286ef0c3f_0_558"/>
          <p:cNvSpPr txBox="1"/>
          <p:nvPr/>
        </p:nvSpPr>
        <p:spPr>
          <a:xfrm>
            <a:off x="1398320" y="4355723"/>
            <a:ext cx="576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comprehensive list of properties, visit </a:t>
            </a:r>
            <a:r>
              <a:rPr b="0" i="0" lang="en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286ef0c3f_0_643"/>
          <p:cNvSpPr txBox="1"/>
          <p:nvPr>
            <p:ph idx="2" type="body"/>
          </p:nvPr>
        </p:nvSpPr>
        <p:spPr>
          <a:xfrm>
            <a:off x="4871975" y="330275"/>
            <a:ext cx="3837000" cy="459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https://www.w3schools.com/html/html_tables.asp 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https://developer.mozilla.org/en-US/docs/Learn/HTML/Tables/Basics</a:t>
            </a:r>
            <a:r>
              <a:rPr lang="en" sz="2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https://html.com/tables/</a:t>
            </a:r>
            <a:endParaRPr sz="20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https://www.w3schools.com/html/html_forms.asp 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https://www.tutorialspoint.com/html/html_forms.htm 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https://developer.mozilla.org/en-US/docs/Web/HTML/Element/form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b286ef0c3f_0_64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b="1" lang="en" sz="3000">
                <a:solidFill>
                  <a:srgbClr val="4288C3"/>
                </a:solidFill>
              </a:rPr>
              <a:t>Resources</a:t>
            </a:r>
            <a:endParaRPr/>
          </a:p>
        </p:txBody>
      </p:sp>
      <p:sp>
        <p:nvSpPr>
          <p:cNvPr id="281" name="Google Shape;281;gb286ef0c3f_0_6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a919c0796_0_1061"/>
          <p:cNvSpPr txBox="1"/>
          <p:nvPr>
            <p:ph type="title"/>
          </p:nvPr>
        </p:nvSpPr>
        <p:spPr>
          <a:xfrm>
            <a:off x="2128325" y="1729800"/>
            <a:ext cx="49596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87" name="Google Shape;287;gaa919c0796_0_10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Connect with Us </a:t>
            </a:r>
            <a:r>
              <a:rPr lang="en" sz="2400">
                <a:solidFill>
                  <a:schemeClr val="accent2"/>
                </a:solidFill>
              </a:rPr>
              <a:t>(WEB801)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93" name="Google Shape;293;p4"/>
          <p:cNvSpPr txBox="1"/>
          <p:nvPr>
            <p:ph idx="12" type="sldNum"/>
          </p:nvPr>
        </p:nvSpPr>
        <p:spPr>
          <a:xfrm>
            <a:off x="8556784" y="490529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"/>
          <p:cNvSpPr txBox="1"/>
          <p:nvPr/>
        </p:nvSpPr>
        <p:spPr>
          <a:xfrm>
            <a:off x="418041" y="3530882"/>
            <a:ext cx="16194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Poppins SemiBold"/>
              <a:buNone/>
            </a:pPr>
            <a:r>
              <a:rPr b="0" i="0" lang="en" sz="1400" u="none" cap="none" strike="noStrike">
                <a:solidFill>
                  <a:srgbClr val="00205C"/>
                </a:solidFill>
                <a:latin typeface="Arial"/>
                <a:ea typeface="Arial"/>
                <a:cs typeface="Arial"/>
                <a:sym typeface="Arial"/>
              </a:rPr>
              <a:t>Rich Loke</a:t>
            </a:r>
            <a:endParaRPr b="0" i="0" sz="14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Poppins SemiBold"/>
              <a:buNone/>
            </a:pPr>
            <a:r>
              <a:rPr b="0" i="0" lang="en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richloke@westcliff.edu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271329" y="1465832"/>
            <a:ext cx="1766100" cy="176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B2E0FF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 b="1" i="0" sz="1400" u="none" cap="none" strike="noStrike">
              <a:solidFill>
                <a:srgbClr val="B2E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 txBox="1"/>
          <p:nvPr/>
        </p:nvSpPr>
        <p:spPr>
          <a:xfrm>
            <a:off x="2330534" y="3530882"/>
            <a:ext cx="1958002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Poppins SemiBold"/>
              <a:buNone/>
            </a:pPr>
            <a:r>
              <a:rPr b="0" i="0" lang="en" sz="1400" u="none" cap="none" strike="noStrike">
                <a:solidFill>
                  <a:srgbClr val="00205C"/>
                </a:solidFill>
                <a:latin typeface="Arial"/>
                <a:ea typeface="Arial"/>
                <a:cs typeface="Arial"/>
                <a:sym typeface="Arial"/>
              </a:rPr>
              <a:t>Reshae Alagbada</a:t>
            </a:r>
            <a:endParaRPr b="0" i="0" sz="14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reshaealagbada@westcliff.edu</a:t>
            </a:r>
            <a:endParaRPr b="0" i="0" sz="11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2431894" y="1465820"/>
            <a:ext cx="1766100" cy="176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B2E0FF"/>
                </a:solidFill>
                <a:latin typeface="Arial"/>
                <a:ea typeface="Arial"/>
                <a:cs typeface="Arial"/>
                <a:sym typeface="Arial"/>
              </a:rPr>
              <a:t>Teaching Assistant</a:t>
            </a:r>
            <a:endParaRPr b="1" i="0" sz="1400" u="none" cap="none" strike="noStrike">
              <a:solidFill>
                <a:srgbClr val="B2E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 txBox="1"/>
          <p:nvPr/>
        </p:nvSpPr>
        <p:spPr>
          <a:xfrm>
            <a:off x="4607258" y="3530882"/>
            <a:ext cx="1820973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Poppins SemiBold"/>
              <a:buNone/>
            </a:pPr>
            <a:r>
              <a:rPr b="0" i="0" lang="en" sz="1400" u="none" cap="none" strike="noStrike">
                <a:solidFill>
                  <a:srgbClr val="00205C"/>
                </a:solidFill>
                <a:latin typeface="Arial"/>
                <a:ea typeface="Arial"/>
                <a:cs typeface="Arial"/>
                <a:sym typeface="Arial"/>
              </a:rPr>
              <a:t>Elizabeth Kipp </a:t>
            </a:r>
            <a:endParaRPr b="0" i="0" sz="14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elizabethkipp@westcliff.edu</a:t>
            </a:r>
            <a:endParaRPr b="0" i="0" sz="11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4607049" y="1465832"/>
            <a:ext cx="1766100" cy="176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B2E0FF"/>
                </a:solidFill>
                <a:latin typeface="Arial"/>
                <a:ea typeface="Arial"/>
                <a:cs typeface="Arial"/>
                <a:sym typeface="Arial"/>
              </a:rPr>
              <a:t>Teaching Assistant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 txBox="1"/>
          <p:nvPr/>
        </p:nvSpPr>
        <p:spPr>
          <a:xfrm>
            <a:off x="6798770" y="3530882"/>
            <a:ext cx="1712293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Poppins SemiBold"/>
              <a:buNone/>
            </a:pPr>
            <a:r>
              <a:rPr b="0" i="0" lang="en" sz="1400" u="none" cap="none" strike="noStrike">
                <a:solidFill>
                  <a:srgbClr val="00205C"/>
                </a:solidFill>
                <a:latin typeface="Arial"/>
                <a:ea typeface="Arial"/>
                <a:cs typeface="Arial"/>
                <a:sym typeface="Arial"/>
              </a:rPr>
              <a:t>Jonas Restad</a:t>
            </a:r>
            <a:endParaRPr b="0" i="0" sz="14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jonasrestad@westcliff.edu</a:t>
            </a:r>
            <a:endParaRPr b="0" i="0" sz="11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771129" y="1465832"/>
            <a:ext cx="1766100" cy="176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B2E0FF"/>
                </a:solidFill>
                <a:latin typeface="Arial"/>
                <a:ea typeface="Arial"/>
                <a:cs typeface="Arial"/>
                <a:sym typeface="Arial"/>
              </a:rPr>
              <a:t>Teaching Assistant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 txBox="1"/>
          <p:nvPr/>
        </p:nvSpPr>
        <p:spPr>
          <a:xfrm>
            <a:off x="3045399" y="4509428"/>
            <a:ext cx="2774932" cy="276999"/>
          </a:xfrm>
          <a:prstGeom prst="rect">
            <a:avLst/>
          </a:prstGeom>
          <a:noFill/>
          <a:ln cap="flat" cmpd="sng" w="19050">
            <a:solidFill>
              <a:srgbClr val="2D8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Slack: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spring2021s3-bootcamp-mon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Connect with Us </a:t>
            </a:r>
            <a:r>
              <a:rPr lang="en" sz="2400">
                <a:solidFill>
                  <a:schemeClr val="accent2"/>
                </a:solidFill>
              </a:rPr>
              <a:t>(WEB301 &amp; WEB501)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08" name="Google Shape;308;p5"/>
          <p:cNvSpPr txBox="1"/>
          <p:nvPr>
            <p:ph idx="12" type="sldNum"/>
          </p:nvPr>
        </p:nvSpPr>
        <p:spPr>
          <a:xfrm>
            <a:off x="8556784" y="490529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5"/>
          <p:cNvSpPr txBox="1"/>
          <p:nvPr/>
        </p:nvSpPr>
        <p:spPr>
          <a:xfrm>
            <a:off x="1003603" y="3368448"/>
            <a:ext cx="1619400" cy="526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Poppins SemiBold"/>
              <a:buNone/>
            </a:pPr>
            <a:r>
              <a:rPr b="0" i="0" lang="en" sz="1400" u="none" cap="none" strike="noStrike">
                <a:solidFill>
                  <a:srgbClr val="00205C"/>
                </a:solidFill>
                <a:latin typeface="Arial"/>
                <a:ea typeface="Arial"/>
                <a:cs typeface="Arial"/>
                <a:sym typeface="Arial"/>
              </a:rPr>
              <a:t>Ghani Zahid</a:t>
            </a:r>
            <a:endParaRPr b="0" i="0" sz="14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ghanizahid@westcliff.edu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931575" y="1537162"/>
            <a:ext cx="1766100" cy="176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B2E0FF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 b="1" i="0" sz="1400" u="none" cap="none" strike="noStrike">
              <a:solidFill>
                <a:srgbClr val="B2E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"/>
          <p:cNvSpPr txBox="1"/>
          <p:nvPr/>
        </p:nvSpPr>
        <p:spPr>
          <a:xfrm>
            <a:off x="3622188" y="2603626"/>
            <a:ext cx="1958002" cy="412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Poppins SemiBold"/>
              <a:buNone/>
            </a:pPr>
            <a:r>
              <a:rPr b="0" i="0" lang="en" sz="1200" u="none" cap="none" strike="noStrike">
                <a:solidFill>
                  <a:srgbClr val="00205C"/>
                </a:solidFill>
                <a:latin typeface="Arial"/>
                <a:ea typeface="Arial"/>
                <a:cs typeface="Arial"/>
                <a:sym typeface="Arial"/>
              </a:rPr>
              <a:t>Ilya Valasov</a:t>
            </a:r>
            <a:endParaRPr b="0" i="0" sz="12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ilyavalasov@westcliff.edu</a:t>
            </a:r>
            <a:endParaRPr b="0" i="0" sz="10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3903063" y="1255508"/>
            <a:ext cx="1323100" cy="132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B2E0FF"/>
                </a:solidFill>
                <a:latin typeface="Arial"/>
                <a:ea typeface="Arial"/>
                <a:cs typeface="Arial"/>
                <a:sym typeface="Arial"/>
              </a:rPr>
              <a:t>Teaching Assistant</a:t>
            </a:r>
            <a:endParaRPr b="1" i="0" sz="1400" u="none" cap="none" strike="noStrike">
              <a:solidFill>
                <a:srgbClr val="B2E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"/>
          <p:cNvSpPr txBox="1"/>
          <p:nvPr/>
        </p:nvSpPr>
        <p:spPr>
          <a:xfrm>
            <a:off x="6100528" y="2578608"/>
            <a:ext cx="1820973" cy="437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Poppins SemiBold"/>
              <a:buNone/>
            </a:pPr>
            <a:r>
              <a:rPr b="0" i="0" lang="en" sz="1200" u="none" cap="none" strike="noStrike">
                <a:solidFill>
                  <a:srgbClr val="00205C"/>
                </a:solidFill>
                <a:latin typeface="Arial"/>
                <a:ea typeface="Arial"/>
                <a:cs typeface="Arial"/>
                <a:sym typeface="Arial"/>
              </a:rPr>
              <a:t>Christopher Paul</a:t>
            </a:r>
            <a:endParaRPr b="0" i="0" sz="12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christopherpaul@westcliff.edu</a:t>
            </a:r>
            <a:endParaRPr b="0" i="0" sz="10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"/>
          <p:cNvSpPr txBox="1"/>
          <p:nvPr/>
        </p:nvSpPr>
        <p:spPr>
          <a:xfrm>
            <a:off x="419521" y="4342137"/>
            <a:ext cx="2774932" cy="276999"/>
          </a:xfrm>
          <a:prstGeom prst="rect">
            <a:avLst/>
          </a:prstGeom>
          <a:noFill/>
          <a:ln cap="flat" cmpd="sng" w="19050">
            <a:solidFill>
              <a:srgbClr val="2D8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Slack: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spring2021s3-bootcamp-tue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"/>
          <p:cNvSpPr txBox="1"/>
          <p:nvPr/>
        </p:nvSpPr>
        <p:spPr>
          <a:xfrm>
            <a:off x="3622849" y="4576607"/>
            <a:ext cx="1958002" cy="452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Poppins SemiBold"/>
              <a:buNone/>
            </a:pPr>
            <a:r>
              <a:rPr b="0" i="0" lang="en" sz="1200" u="none" cap="none" strike="noStrike">
                <a:solidFill>
                  <a:srgbClr val="00205C"/>
                </a:solidFill>
                <a:latin typeface="Arial"/>
                <a:ea typeface="Arial"/>
                <a:cs typeface="Arial"/>
                <a:sym typeface="Arial"/>
              </a:rPr>
              <a:t>Nico Lauria</a:t>
            </a:r>
            <a:endParaRPr b="0" i="0" sz="12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nicolauria@westcliff.edu</a:t>
            </a:r>
            <a:endParaRPr b="0" i="0" sz="10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"/>
          <p:cNvSpPr txBox="1"/>
          <p:nvPr/>
        </p:nvSpPr>
        <p:spPr>
          <a:xfrm>
            <a:off x="6214242" y="4595594"/>
            <a:ext cx="1820973" cy="433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Poppins SemiBold"/>
              <a:buNone/>
            </a:pPr>
            <a:r>
              <a:rPr b="0" i="0" lang="en" sz="1200" u="none" cap="none" strike="noStrike">
                <a:solidFill>
                  <a:srgbClr val="00205C"/>
                </a:solidFill>
                <a:latin typeface="Arial"/>
                <a:ea typeface="Arial"/>
                <a:cs typeface="Arial"/>
                <a:sym typeface="Arial"/>
              </a:rPr>
              <a:t>Yi Sun</a:t>
            </a:r>
            <a:endParaRPr b="0" i="0" sz="12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yisun@westcliff.edu</a:t>
            </a:r>
            <a:endParaRPr b="0" i="0" sz="1000" u="none" cap="none" strike="noStrike">
              <a:solidFill>
                <a:srgbClr val="002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6322033" y="1255508"/>
            <a:ext cx="1323100" cy="132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B2E0FF"/>
                </a:solidFill>
                <a:latin typeface="Arial"/>
                <a:ea typeface="Arial"/>
                <a:cs typeface="Arial"/>
                <a:sym typeface="Arial"/>
              </a:rPr>
              <a:t>Teaching Assistant</a:t>
            </a:r>
            <a:endParaRPr b="1" i="0" sz="1400" u="none" cap="none" strike="noStrike">
              <a:solidFill>
                <a:srgbClr val="B2E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3939639" y="3230110"/>
            <a:ext cx="1323100" cy="132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B2E0FF"/>
                </a:solidFill>
                <a:latin typeface="Arial"/>
                <a:ea typeface="Arial"/>
                <a:cs typeface="Arial"/>
                <a:sym typeface="Arial"/>
              </a:rPr>
              <a:t>Teaching Assistant</a:t>
            </a:r>
            <a:endParaRPr b="1" i="0" sz="1400" u="none" cap="none" strike="noStrike">
              <a:solidFill>
                <a:srgbClr val="B2E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6396495" y="3230110"/>
            <a:ext cx="1323100" cy="132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B2E0FF"/>
                </a:solidFill>
                <a:latin typeface="Arial"/>
                <a:ea typeface="Arial"/>
                <a:cs typeface="Arial"/>
                <a:sym typeface="Arial"/>
              </a:rPr>
              <a:t>Teaching Assistant</a:t>
            </a:r>
            <a:endParaRPr b="1" i="0" sz="1400" u="none" cap="none" strike="noStrike">
              <a:solidFill>
                <a:srgbClr val="B2E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a919c0796_0_1172"/>
          <p:cNvSpPr txBox="1"/>
          <p:nvPr>
            <p:ph idx="1" type="subTitle"/>
          </p:nvPr>
        </p:nvSpPr>
        <p:spPr>
          <a:xfrm>
            <a:off x="361350" y="1521375"/>
            <a:ext cx="84213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End of Presentation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aa919c0796_0_117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5c8b455b_0_0"/>
          <p:cNvSpPr txBox="1"/>
          <p:nvPr>
            <p:ph type="title"/>
          </p:nvPr>
        </p:nvSpPr>
        <p:spPr>
          <a:xfrm>
            <a:off x="311700" y="1703300"/>
            <a:ext cx="85206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FFFFFF"/>
                </a:solidFill>
              </a:rPr>
              <a:t>CSS Basics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37" name="Google Shape;137;gb25c8b455b_0_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86ef0c3f_0_0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What is CSS?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Stands for </a:t>
            </a:r>
            <a:r>
              <a:rPr b="1" lang="en">
                <a:solidFill>
                  <a:srgbClr val="4288C3"/>
                </a:solidFill>
              </a:rPr>
              <a:t>C</a:t>
            </a:r>
            <a:r>
              <a:rPr lang="en"/>
              <a:t>ascading </a:t>
            </a:r>
            <a:r>
              <a:rPr b="1" lang="en">
                <a:solidFill>
                  <a:srgbClr val="4288C3"/>
                </a:solidFill>
              </a:rPr>
              <a:t>S</a:t>
            </a:r>
            <a:r>
              <a:rPr lang="en"/>
              <a:t>tyle </a:t>
            </a:r>
            <a:r>
              <a:rPr b="1" lang="en">
                <a:solidFill>
                  <a:srgbClr val="4288C3"/>
                </a:solidFill>
              </a:rPr>
              <a:t>S</a:t>
            </a:r>
            <a:r>
              <a:rPr lang="en"/>
              <a:t>heet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Unlike HTML which is a markup language, CSS is a presentation language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CSS takes the HTML markup and style its content so that they are more presentable to the viewer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CSS can style just about anything that’s on a web page – it can colorize, change, scale, reveal/hide, move contents and many more.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Current version: CSS3</a:t>
            </a:r>
            <a:endParaRPr/>
          </a:p>
        </p:txBody>
      </p:sp>
      <p:sp>
        <p:nvSpPr>
          <p:cNvPr id="143" name="Google Shape;143;gb286ef0c3f_0_0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lang="en">
                <a:solidFill>
                  <a:srgbClr val="4288C3"/>
                </a:solidFill>
              </a:rPr>
              <a:t>CSS Basics</a:t>
            </a:r>
            <a:endParaRPr/>
          </a:p>
        </p:txBody>
      </p:sp>
      <p:sp>
        <p:nvSpPr>
          <p:cNvPr id="144" name="Google Shape;144;gb286ef0c3f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25c8b455b_0_29"/>
          <p:cNvSpPr txBox="1"/>
          <p:nvPr>
            <p:ph type="title"/>
          </p:nvPr>
        </p:nvSpPr>
        <p:spPr>
          <a:xfrm>
            <a:off x="311700" y="1703300"/>
            <a:ext cx="85206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Inline vs. Embed vs. External Styles</a:t>
            </a:r>
            <a:endParaRPr sz="3700">
              <a:solidFill>
                <a:srgbClr val="FFFFFF"/>
              </a:solidFill>
            </a:endParaRPr>
          </a:p>
        </p:txBody>
      </p:sp>
      <p:sp>
        <p:nvSpPr>
          <p:cNvPr id="150" name="Google Shape;150;gb25c8b455b_0_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86ef0c3f_0_91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There are 3 ways where you can write CSS codes: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Inline or Local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Embed or Internal 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External</a:t>
            </a:r>
            <a:endParaRPr/>
          </a:p>
        </p:txBody>
      </p:sp>
      <p:sp>
        <p:nvSpPr>
          <p:cNvPr id="156" name="Google Shape;156;gb286ef0c3f_0_91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lang="en">
                <a:solidFill>
                  <a:srgbClr val="4288C3"/>
                </a:solidFill>
              </a:rPr>
              <a:t>Inline vs. Embed vs. External Styles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7" name="Google Shape;157;gb286ef0c3f_0_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286ef0c3f_0_97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Inline or Local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Codes are embed within HTML open tags using the style attribute. Example: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	&lt;p </a:t>
            </a:r>
            <a:r>
              <a:rPr lang="en">
                <a:solidFill>
                  <a:srgbClr val="4288C3"/>
                </a:solidFill>
              </a:rPr>
              <a:t>style</a:t>
            </a:r>
            <a:r>
              <a:rPr lang="en"/>
              <a:t>="</a:t>
            </a:r>
            <a:r>
              <a:rPr lang="en">
                <a:solidFill>
                  <a:srgbClr val="00B050"/>
                </a:solidFill>
              </a:rPr>
              <a:t>color: red; font-weight: bold</a:t>
            </a:r>
            <a:r>
              <a:rPr lang="en"/>
              <a:t>"&gt;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Advantages: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Quick to write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Ability to overwrite global styles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Disadvantages: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Time consuming to maintain codes as they are spread throughout HTML file and files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Duplication of codes on same HTML file and also across multiple HTML files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Inflexibility for future changes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The least preferred way of writing CSS.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3" name="Google Shape;163;gb286ef0c3f_0_97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lang="en">
                <a:solidFill>
                  <a:srgbClr val="4288C3"/>
                </a:solidFill>
              </a:rPr>
              <a:t>Inline vs. Embed vs. External Styles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4" name="Google Shape;164;gb286ef0c3f_0_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286ef0c3f_0_103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Embed or Internal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Codes are group in one specific area of the HTML file – within the &lt;head&gt; area using the style element. Example: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Advantages: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Organized and easy to maintain codes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Disadvantages: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Duplication of codes – similar codes repeated on multiple HTML files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Time consuming to make code changes – need to chase down codes on multiple files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0" name="Google Shape;170;gb286ef0c3f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931" y="2105055"/>
            <a:ext cx="376237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b286ef0c3f_0_103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lang="en">
                <a:solidFill>
                  <a:srgbClr val="4288C3"/>
                </a:solidFill>
              </a:rPr>
              <a:t>Inline vs. Embed vs. External Styles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2" name="Google Shape;172;gb286ef0c3f_0_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86ef0c3f_0_110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External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Codes are grouped in one document saved as a separate file. There are 2 things you need to do: </a:t>
            </a:r>
            <a:endParaRPr/>
          </a:p>
          <a:p>
            <a:pPr indent="-336550" lvl="2" marL="1028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/>
              <a:t>A separate file containing css codes saved in css extension (example: styles.css)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/>
              <a:t>	Example of what’s in the styles.css file:</a:t>
            </a:r>
            <a:endParaRPr/>
          </a:p>
        </p:txBody>
      </p:sp>
      <p:pic>
        <p:nvPicPr>
          <p:cNvPr id="178" name="Google Shape;178;gb286ef0c3f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307" y="3000971"/>
            <a:ext cx="28289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b286ef0c3f_0_110"/>
          <p:cNvSpPr txBox="1"/>
          <p:nvPr>
            <p:ph type="title"/>
          </p:nvPr>
        </p:nvSpPr>
        <p:spPr>
          <a:xfrm>
            <a:off x="926825" y="410000"/>
            <a:ext cx="79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8C3"/>
              </a:buClr>
              <a:buSzPts val="3300"/>
              <a:buFont typeface="Calibri"/>
              <a:buNone/>
            </a:pPr>
            <a:r>
              <a:rPr lang="en">
                <a:solidFill>
                  <a:srgbClr val="4288C3"/>
                </a:solidFill>
              </a:rPr>
              <a:t>Inline vs. Embed vs. External Styles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0" name="Google Shape;180;gb286ef0c3f_0_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00275A"/>
      </a:dk1>
      <a:lt1>
        <a:srgbClr val="FFFFFF"/>
      </a:lt1>
      <a:dk2>
        <a:srgbClr val="434343"/>
      </a:dk2>
      <a:lt2>
        <a:srgbClr val="999999"/>
      </a:lt2>
      <a:accent1>
        <a:srgbClr val="004E81"/>
      </a:accent1>
      <a:accent2>
        <a:srgbClr val="0273AE"/>
      </a:accent2>
      <a:accent3>
        <a:srgbClr val="1988C7"/>
      </a:accent3>
      <a:accent4>
        <a:srgbClr val="FBDC3E"/>
      </a:accent4>
      <a:accent5>
        <a:srgbClr val="000000"/>
      </a:accent5>
      <a:accent6>
        <a:srgbClr val="FFFFFF"/>
      </a:accent6>
      <a:hlink>
        <a:srgbClr val="1988C7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