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5" r:id="rId5"/>
    <p:sldId id="312" r:id="rId6"/>
    <p:sldId id="310" r:id="rId7"/>
    <p:sldId id="320" r:id="rId8"/>
    <p:sldId id="323" r:id="rId9"/>
    <p:sldId id="325" r:id="rId10"/>
    <p:sldId id="322" r:id="rId11"/>
    <p:sldId id="324" r:id="rId12"/>
    <p:sldId id="329" r:id="rId13"/>
    <p:sldId id="330" r:id="rId14"/>
    <p:sldId id="331" r:id="rId15"/>
    <p:sldId id="332" r:id="rId16"/>
  </p:sldIdLst>
  <p:sldSz cx="12188825" cy="6858000"/>
  <p:notesSz cx="6858000" cy="9144000"/>
  <p:custDataLst>
    <p:tags r:id="rId19"/>
  </p:custDataLst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3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29" autoAdjust="0"/>
  </p:normalViewPr>
  <p:slideViewPr>
    <p:cSldViewPr showGuides="1">
      <p:cViewPr>
        <p:scale>
          <a:sx n="66" d="100"/>
          <a:sy n="66" d="100"/>
        </p:scale>
        <p:origin x="1416" y="113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3-10T18:20:29.272" idx="8">
    <p:pos x="3249" y="2232"/>
    <p:text/>
    <p:extLst>
      <p:ext uri="{C676402C-5697-4E1C-873F-D02D1690AC5C}">
        <p15:threadingInfo xmlns:p15="http://schemas.microsoft.com/office/powerpoint/2012/main" timeZoneBias="-600"/>
      </p:ext>
    </p:extLst>
  </p:cm>
  <p:cm authorId="2" dt="2021-03-10T18:21:29.147" idx="10">
    <p:pos x="3294" y="3719"/>
    <p:text>чего?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3-10T18:21:55.756" idx="11">
    <p:pos x="4123" y="819"/>
    <p:text>достаточно внести слайд с картинкой кубсата без солнечных панелек и указать бортовые системы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3-10T18:23:19.881" idx="12">
    <p:pos x="5113" y="1718"/>
    <p:text>не совсем понятно, нопишите понятными словами, если знаете терминологию, ок, если нет, то используйте простые слова "вращающаяся часть", обрабатывающая головка и тд и тп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3-10T18:24:49.150" idx="13">
    <p:pos x="7326" y="1466"/>
    <p:text>слишком мелкая схема или упростить или растянуть на весь слайд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3-10T18:53:07.415" idx="27">
    <p:pos x="2516" y="286"/>
    <p:text>Индустрия 4.0 – это рациональный, автоматизированный, современный подход к производству с применением киберфизических систем и автоматизации большинства производственных процессов.
Принципы Индустрии 4.0
1. Совместимость – все устройства и машины должны уметь общаться друг с другом на одном языке посредством интернета вещей, т.е. они должны быть совместимы.
2. Прозрачность – создание цифровой копии продукта, сбор данных с микрочипов и датчиков посредством которых устройства общаются.
3. Техническая поддержка – программное обеспечение производит сбор, анализ, систематизацию, визуализацию данных, полученных с датчиков, и помогает человеку принимать решение или принимает их в автоматическом режиме, тем самым высвобождая человеческие ресурсы.
4. Децентрализация управленческих решений, автоматизация различных решений системами, максимально полное человекозамещение.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3-10T18:34:57.536" idx="23">
    <p:pos x="3789" y="849"/>
    <p:text>стоит формировать более абстрактные предложения, без местоимения мы</p:text>
    <p:extLst>
      <p:ext uri="{C676402C-5697-4E1C-873F-D02D1690AC5C}">
        <p15:threadingInfo xmlns:p15="http://schemas.microsoft.com/office/powerpoint/2012/main" timeZoneBias="-600"/>
      </p:ext>
    </p:extLst>
  </p:cm>
  <p:cm authorId="2" dt="2021-03-10T18:35:50.128" idx="24">
    <p:pos x="2405" y="2203"/>
    <p:text>у вас УКВ, он любительский и бесплатный, а вот стоимость испытаний не учли</p:text>
    <p:extLst>
      <p:ext uri="{C676402C-5697-4E1C-873F-D02D1690AC5C}">
        <p15:threadingInfo xmlns:p15="http://schemas.microsoft.com/office/powerpoint/2012/main" timeZoneBias="-6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68A5074-CE0D-4554-A997-CC9160940530}" type="datetime1">
              <a:rPr lang="ru-RU" smtClean="0"/>
              <a:pPr algn="r" rtl="0"/>
              <a:t>10.03.2021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AE0CC78-488A-4892-9E55-EA2E7FA7AD95}" type="datetime1">
              <a:rPr lang="ru-RU" smtClean="0"/>
              <a:pPr/>
              <a:t>10.03.2021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680347-8CB2-4BC6-9CD2-ABDD556782DE}" type="datetime1">
              <a:rPr lang="ru-RU" smtClean="0"/>
              <a:pPr/>
              <a:t>10.03.2021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032FF7-F906-4C17-885C-6356C5B13C33}" type="datetime1">
              <a:rPr lang="ru-RU" smtClean="0"/>
              <a:pPr/>
              <a:t>10.03.2021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08C5DC-7690-41E4-921F-0CCD86F95B69}" type="datetime1">
              <a:rPr lang="ru-RU" smtClean="0"/>
              <a:pPr/>
              <a:t>10.03.2021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75A814-E90F-481F-9D66-10F3829730B9}" type="datetime1">
              <a:rPr lang="ru-RU" smtClean="0"/>
              <a:pPr/>
              <a:t>10.03.2021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dirty="0"/>
              <a:t>​</a:t>
            </a:r>
            <a:fld id="{37209019-E585-49FC-B62B-4F8E88B75BBF}" type="datetime1">
              <a:rPr lang="ru-RU" smtClean="0"/>
              <a:pPr/>
              <a:t>10.03.2021</a:t>
            </a:fld>
            <a:r>
              <a:rPr lang="ru-RU" dirty="0"/>
              <a:t>​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553319-FCD4-4339-95E3-CA608CFF30E2}" type="datetime1">
              <a:rPr lang="ru-RU" smtClean="0"/>
              <a:pPr/>
              <a:t>10.03.2021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E4BD36-0D92-42E0-A6BC-3DE49444FD88}" type="datetime1">
              <a:rPr lang="ru-RU" smtClean="0"/>
              <a:pPr/>
              <a:t>10.03.2021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AA0470-602E-4818-A25C-047C8515CFC6}" type="datetime1">
              <a:rPr lang="ru-RU" smtClean="0"/>
              <a:pPr/>
              <a:t>10.03.2021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837FC-FBB6-4C6B-A6BE-B70FBC32743C}" type="datetime1">
              <a:rPr lang="ru-RU" smtClean="0"/>
              <a:pPr/>
              <a:t>10.03.2021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D946C2-3993-4E07-A8EC-429B93E58A31}" type="datetime1">
              <a:rPr lang="ru-RU" smtClean="0"/>
              <a:pPr/>
              <a:t>10.03.2021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FE10-96C7-4D4D-AAC7-3367C5776B31}" type="datetime1">
              <a:rPr lang="ru-RU" smtClean="0"/>
              <a:pPr/>
              <a:t>10.03.2021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4%D1%80%D0%B5%D0%B7%D0%B0" TargetMode="External"/><Relationship Id="rId2" Type="http://schemas.openxmlformats.org/officeDocument/2006/relationships/hyperlink" Target="https://ru.wikipedia.org/w/index.php?title=%D0%9F%D0%B0%D0%B7_(%D1%82%D0%B5%D1%85%D0%BD%D0%B8%D0%BA%D0%B0)&amp;action=edit&amp;redlink=1" TargetMode="External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3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 2"/>
          <p:cNvSpPr>
            <a:spLocks noGrp="1"/>
          </p:cNvSpPr>
          <p:nvPr>
            <p:ph type="ctrTitle"/>
          </p:nvPr>
        </p:nvSpPr>
        <p:spPr>
          <a:xfrm>
            <a:off x="621804" y="1910198"/>
            <a:ext cx="8673010" cy="2895600"/>
          </a:xfrm>
        </p:spPr>
        <p:txBody>
          <a:bodyPr rtlCol="0"/>
          <a:lstStyle/>
          <a:p>
            <a:pPr rtl="0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Skolkovo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Junior Challenge.</a:t>
            </a:r>
            <a:br>
              <a:rPr lang="en-US" dirty="0"/>
            </a:br>
            <a:r>
              <a:rPr lang="ru-RU" b="1" dirty="0" err="1"/>
              <a:t>Промтех</a:t>
            </a:r>
            <a:r>
              <a:rPr lang="ru-RU" b="1" dirty="0"/>
              <a:t>. </a:t>
            </a:r>
            <a:r>
              <a:rPr lang="ru-RU" b="1" dirty="0" err="1"/>
              <a:t>Кубсаты</a:t>
            </a:r>
            <a:r>
              <a:rPr lang="ru-RU" dirty="0"/>
              <a:t>.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621804" y="5013175"/>
            <a:ext cx="9997751" cy="1363779"/>
          </a:xfrm>
        </p:spPr>
        <p:txBody>
          <a:bodyPr rtlCol="0">
            <a:normAutofit/>
          </a:bodyPr>
          <a:lstStyle/>
          <a:p>
            <a:pPr rtl="0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Команда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“Los Beatles”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степанюк Аврора, Севрюк Даниил,</a:t>
            </a:r>
          </a:p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Мацаль Ева, Турейский Леонид.</a:t>
            </a:r>
          </a:p>
        </p:txBody>
      </p:sp>
      <p:pic>
        <p:nvPicPr>
          <p:cNvPr id="1032" name="Picture 8" descr="https://neopulse.ru/upload/clients/logo-skolkov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80" y="307764"/>
            <a:ext cx="2496032" cy="174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A70158-9ABF-46AD-B897-A5E110627F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714" y="307764"/>
            <a:ext cx="2660965" cy="160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50DF71-FFE0-4CCF-BD61-B57589680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294928"/>
            <a:ext cx="8999985" cy="1083568"/>
          </a:xfrm>
        </p:spPr>
        <p:txBody>
          <a:bodyPr anchor="b">
            <a:normAutofit/>
          </a:bodyPr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Экономический расчет по выявленным ключевым характеристикам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78A2F8-CFD8-4B53-9F9D-5D92A5D0E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836" y="1628801"/>
            <a:ext cx="5904656" cy="439248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ru-RU" sz="2000" dirty="0"/>
              <a:t>В результате анализа был определен наиболее подходящий материал для изготовления корпуса аппарата. Мы выбрали алюминий Д16Т, как основу для корпуса </a:t>
            </a:r>
            <a:r>
              <a:rPr lang="ru-RU" sz="2000" dirty="0" err="1"/>
              <a:t>кубсата</a:t>
            </a:r>
            <a:r>
              <a:rPr lang="ru-RU" sz="2000" dirty="0"/>
              <a:t>, потому что у него: </a:t>
            </a:r>
          </a:p>
          <a:p>
            <a:pPr algn="ctr">
              <a:lnSpc>
                <a:spcPct val="100000"/>
              </a:lnSpc>
            </a:pPr>
            <a:r>
              <a:rPr lang="ru-RU" sz="2000" dirty="0"/>
              <a:t>стабильная структура</a:t>
            </a:r>
            <a:r>
              <a:rPr lang="en-US" sz="2000" dirty="0"/>
              <a:t>;</a:t>
            </a:r>
            <a:endParaRPr lang="ru-RU" sz="2000" dirty="0"/>
          </a:p>
          <a:p>
            <a:pPr algn="ctr">
              <a:lnSpc>
                <a:spcPct val="100000"/>
              </a:lnSpc>
            </a:pPr>
            <a:r>
              <a:rPr lang="ru-RU" sz="2000" dirty="0"/>
              <a:t>высокие прочные характеристики</a:t>
            </a:r>
            <a:r>
              <a:rPr lang="en-US" sz="2000" dirty="0"/>
              <a:t>;</a:t>
            </a:r>
            <a:r>
              <a:rPr lang="ru-RU" sz="2000" dirty="0"/>
              <a:t> </a:t>
            </a:r>
          </a:p>
          <a:p>
            <a:pPr algn="ctr">
              <a:lnSpc>
                <a:spcPct val="100000"/>
              </a:lnSpc>
            </a:pPr>
            <a:r>
              <a:rPr lang="ru-RU" sz="2000" dirty="0"/>
              <a:t>легче остальных стальных изделий</a:t>
            </a:r>
            <a:r>
              <a:rPr lang="en-US" sz="2000" dirty="0"/>
              <a:t>;</a:t>
            </a:r>
            <a:r>
              <a:rPr lang="ru-RU" sz="2000" dirty="0"/>
              <a:t> </a:t>
            </a:r>
          </a:p>
          <a:p>
            <a:pPr algn="ctr">
              <a:lnSpc>
                <a:spcPct val="100000"/>
              </a:lnSpc>
            </a:pPr>
            <a:r>
              <a:rPr lang="ru-RU" sz="2000" dirty="0"/>
              <a:t>повышенное сопротивление микроскопической деформации в процессе эксплуатации</a:t>
            </a:r>
            <a:r>
              <a:rPr lang="en-US" sz="2000" dirty="0"/>
              <a:t>;</a:t>
            </a:r>
            <a:r>
              <a:rPr lang="ru-RU" sz="2000" dirty="0"/>
              <a:t> 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ru-RU" sz="2000" dirty="0"/>
              <a:t>Покупка металла, его обработка и найм человека для литья корпуса обходиться примерно в 12000 рублей.</a:t>
            </a:r>
          </a:p>
          <a:p>
            <a:pPr marL="0" indent="0">
              <a:buNone/>
            </a:pPr>
            <a:endParaRPr lang="ru-RU" sz="1500" dirty="0"/>
          </a:p>
        </p:txBody>
      </p:sp>
      <p:pic>
        <p:nvPicPr>
          <p:cNvPr id="7" name="Рисунок 6" descr="Изображение выглядит как посуда&#10;&#10;Автоматически созданное описание">
            <a:extLst>
              <a:ext uri="{FF2B5EF4-FFF2-40B4-BE49-F238E27FC236}">
                <a16:creationId xmlns:a16="http://schemas.microsoft.com/office/drawing/2014/main" id="{BC944053-6FFF-4B45-91E7-828B27B61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548" y="1628800"/>
            <a:ext cx="4392488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0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627C467-08C9-4171-A626-00691871C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72" y="1322766"/>
            <a:ext cx="6120680" cy="4482498"/>
          </a:xfrm>
        </p:spPr>
        <p:txBody>
          <a:bodyPr/>
          <a:lstStyle/>
          <a:p>
            <a:r>
              <a:rPr lang="ru-RU" sz="2000" dirty="0"/>
              <a:t> Так же мы выбрали именно такие служебные системы потому, что они являются основными составляющими космического аппарата и более выгодными. Общая стоимость служебных систем обойдется 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3.219.290</a:t>
            </a:r>
            <a:r>
              <a:rPr lang="ru-RU" sz="2000" dirty="0"/>
              <a:t> рублей.</a:t>
            </a:r>
          </a:p>
          <a:p>
            <a:r>
              <a:rPr lang="ru-RU" sz="2000" dirty="0"/>
              <a:t>Стоимость блока оценивается в 753100 рублей. Стоимость полосы пропускания в месяц обходится 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260.530</a:t>
            </a:r>
            <a:r>
              <a:rPr lang="ru-RU" sz="2000" dirty="0"/>
              <a:t> рублей. Цена транспортировки и отправки в космос составляет около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1.118.300</a:t>
            </a:r>
            <a:r>
              <a:rPr lang="ru-RU" sz="2000" dirty="0"/>
              <a:t> рублей. </a:t>
            </a:r>
          </a:p>
          <a:p>
            <a:r>
              <a:rPr lang="ru-RU" sz="2000" dirty="0"/>
              <a:t>Таким образом полная стоимость сборки и запуска </a:t>
            </a:r>
            <a:r>
              <a:rPr lang="ru-RU" sz="2000" dirty="0" err="1"/>
              <a:t>кубсат</a:t>
            </a:r>
            <a:r>
              <a:rPr lang="ru-RU" sz="2000" dirty="0"/>
              <a:t> в космос оценивается 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5.352.425 </a:t>
            </a:r>
            <a:r>
              <a:rPr lang="ru-RU" sz="2000" dirty="0"/>
              <a:t>рублей.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46608A-1124-4F0D-9CC2-399970610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763" y="755817"/>
            <a:ext cx="5094856" cy="534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9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CA3673-0566-4EEA-B040-4B3B2E366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5860" y="2348880"/>
            <a:ext cx="8701606" cy="160020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6104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041924" y="1484772"/>
            <a:ext cx="1781491" cy="23753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олилиния 17"/>
          <p:cNvSpPr/>
          <p:nvPr/>
        </p:nvSpPr>
        <p:spPr>
          <a:xfrm>
            <a:off x="3403968" y="4575267"/>
            <a:ext cx="2444561" cy="2016252"/>
          </a:xfrm>
          <a:custGeom>
            <a:avLst/>
            <a:gdLst>
              <a:gd name="connsiteX0" fmla="*/ 0 w 2444561"/>
              <a:gd name="connsiteY0" fmla="*/ 201625 h 2016252"/>
              <a:gd name="connsiteX1" fmla="*/ 201625 w 2444561"/>
              <a:gd name="connsiteY1" fmla="*/ 0 h 2016252"/>
              <a:gd name="connsiteX2" fmla="*/ 2242936 w 2444561"/>
              <a:gd name="connsiteY2" fmla="*/ 0 h 2016252"/>
              <a:gd name="connsiteX3" fmla="*/ 2444561 w 2444561"/>
              <a:gd name="connsiteY3" fmla="*/ 201625 h 2016252"/>
              <a:gd name="connsiteX4" fmla="*/ 2444561 w 2444561"/>
              <a:gd name="connsiteY4" fmla="*/ 1814627 h 2016252"/>
              <a:gd name="connsiteX5" fmla="*/ 2242936 w 2444561"/>
              <a:gd name="connsiteY5" fmla="*/ 2016252 h 2016252"/>
              <a:gd name="connsiteX6" fmla="*/ 201625 w 2444561"/>
              <a:gd name="connsiteY6" fmla="*/ 2016252 h 2016252"/>
              <a:gd name="connsiteX7" fmla="*/ 0 w 2444561"/>
              <a:gd name="connsiteY7" fmla="*/ 1814627 h 2016252"/>
              <a:gd name="connsiteX8" fmla="*/ 0 w 2444561"/>
              <a:gd name="connsiteY8" fmla="*/ 201625 h 201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4561" h="2016252">
                <a:moveTo>
                  <a:pt x="0" y="201625"/>
                </a:moveTo>
                <a:cubicBezTo>
                  <a:pt x="0" y="90271"/>
                  <a:pt x="90271" y="0"/>
                  <a:pt x="201625" y="0"/>
                </a:cubicBezTo>
                <a:lnTo>
                  <a:pt x="2242936" y="0"/>
                </a:lnTo>
                <a:cubicBezTo>
                  <a:pt x="2354290" y="0"/>
                  <a:pt x="2444561" y="90271"/>
                  <a:pt x="2444561" y="201625"/>
                </a:cubicBezTo>
                <a:lnTo>
                  <a:pt x="2444561" y="1814627"/>
                </a:lnTo>
                <a:cubicBezTo>
                  <a:pt x="2444561" y="1925981"/>
                  <a:pt x="2354290" y="2016252"/>
                  <a:pt x="2242936" y="2016252"/>
                </a:cubicBezTo>
                <a:lnTo>
                  <a:pt x="201625" y="2016252"/>
                </a:lnTo>
                <a:cubicBezTo>
                  <a:pt x="90271" y="2016252"/>
                  <a:pt x="0" y="1925981"/>
                  <a:pt x="0" y="1814627"/>
                </a:cubicBezTo>
                <a:lnTo>
                  <a:pt x="0" y="201625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2120" tIns="92120" rIns="92120" bIns="524174" numCol="1" spcCol="1270" rtlCol="0" anchor="t" anchorCtr="0">
            <a:noAutofit/>
          </a:bodyPr>
          <a:lstStyle/>
          <a:p>
            <a:pPr marL="228600" lvl="1" indent="-228600" algn="l" defTabSz="10668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ru-RU" sz="1600" b="1" dirty="0">
              <a:solidFill>
                <a:schemeClr val="tx2">
                  <a:lumMod val="10000"/>
                </a:schemeClr>
              </a:solidFill>
            </a:endParaRP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ru-RU" sz="1600" b="1" dirty="0">
                <a:solidFill>
                  <a:schemeClr val="tx2">
                    <a:lumMod val="10000"/>
                  </a:schemeClr>
                </a:solidFill>
              </a:rPr>
              <a:t>Проектирование и производство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2">
                    <a:lumMod val="10000"/>
                  </a:schemeClr>
                </a:solidFill>
              </a:rPr>
              <a:t>Cubesat</a:t>
            </a:r>
            <a:endParaRPr lang="en-US" sz="1600" b="1" dirty="0">
              <a:solidFill>
                <a:schemeClr val="tx2">
                  <a:lumMod val="10000"/>
                </a:schemeClr>
              </a:solidFill>
            </a:endParaRP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ru-RU" sz="1600" b="1" dirty="0">
                <a:solidFill>
                  <a:schemeClr val="tx2">
                    <a:lumMod val="10000"/>
                  </a:schemeClr>
                </a:solidFill>
              </a:rPr>
              <a:t>Технологии обработки металлов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ru-RU" sz="1600" b="1" dirty="0">
                <a:solidFill>
                  <a:schemeClr val="tx2">
                    <a:lumMod val="10000"/>
                  </a:schemeClr>
                </a:solidFill>
              </a:rPr>
              <a:t>Оформление презентации</a:t>
            </a:r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05015" y="195704"/>
            <a:ext cx="10332642" cy="743744"/>
          </a:xfrm>
        </p:spPr>
        <p:txBody>
          <a:bodyPr rtlCol="0"/>
          <a:lstStyle/>
          <a:p>
            <a:pPr rtl="0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“Los Beatles” </a:t>
            </a:r>
            <a:r>
              <a:rPr lang="ru-RU" sz="2800" b="1" dirty="0"/>
              <a:t>и распределение ролей в команде</a:t>
            </a:r>
            <a:endParaRPr lang="ru-RU" b="1" dirty="0"/>
          </a:p>
        </p:txBody>
      </p:sp>
      <p:sp>
        <p:nvSpPr>
          <p:cNvPr id="4" name="Полилиния 3"/>
          <p:cNvSpPr/>
          <p:nvPr/>
        </p:nvSpPr>
        <p:spPr>
          <a:xfrm>
            <a:off x="474233" y="4581100"/>
            <a:ext cx="2444561" cy="2016252"/>
          </a:xfrm>
          <a:custGeom>
            <a:avLst/>
            <a:gdLst>
              <a:gd name="connsiteX0" fmla="*/ 0 w 2444561"/>
              <a:gd name="connsiteY0" fmla="*/ 201625 h 2016252"/>
              <a:gd name="connsiteX1" fmla="*/ 201625 w 2444561"/>
              <a:gd name="connsiteY1" fmla="*/ 0 h 2016252"/>
              <a:gd name="connsiteX2" fmla="*/ 2242936 w 2444561"/>
              <a:gd name="connsiteY2" fmla="*/ 0 h 2016252"/>
              <a:gd name="connsiteX3" fmla="*/ 2444561 w 2444561"/>
              <a:gd name="connsiteY3" fmla="*/ 201625 h 2016252"/>
              <a:gd name="connsiteX4" fmla="*/ 2444561 w 2444561"/>
              <a:gd name="connsiteY4" fmla="*/ 1814627 h 2016252"/>
              <a:gd name="connsiteX5" fmla="*/ 2242936 w 2444561"/>
              <a:gd name="connsiteY5" fmla="*/ 2016252 h 2016252"/>
              <a:gd name="connsiteX6" fmla="*/ 201625 w 2444561"/>
              <a:gd name="connsiteY6" fmla="*/ 2016252 h 2016252"/>
              <a:gd name="connsiteX7" fmla="*/ 0 w 2444561"/>
              <a:gd name="connsiteY7" fmla="*/ 1814627 h 2016252"/>
              <a:gd name="connsiteX8" fmla="*/ 0 w 2444561"/>
              <a:gd name="connsiteY8" fmla="*/ 201625 h 201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4561" h="2016252">
                <a:moveTo>
                  <a:pt x="0" y="201625"/>
                </a:moveTo>
                <a:cubicBezTo>
                  <a:pt x="0" y="90271"/>
                  <a:pt x="90271" y="0"/>
                  <a:pt x="201625" y="0"/>
                </a:cubicBezTo>
                <a:lnTo>
                  <a:pt x="2242936" y="0"/>
                </a:lnTo>
                <a:cubicBezTo>
                  <a:pt x="2354290" y="0"/>
                  <a:pt x="2444561" y="90271"/>
                  <a:pt x="2444561" y="201625"/>
                </a:cubicBezTo>
                <a:lnTo>
                  <a:pt x="2444561" y="1814627"/>
                </a:lnTo>
                <a:cubicBezTo>
                  <a:pt x="2444561" y="1925981"/>
                  <a:pt x="2354290" y="2016252"/>
                  <a:pt x="2242936" y="2016252"/>
                </a:cubicBezTo>
                <a:lnTo>
                  <a:pt x="201625" y="2016252"/>
                </a:lnTo>
                <a:cubicBezTo>
                  <a:pt x="90271" y="2016252"/>
                  <a:pt x="0" y="1925981"/>
                  <a:pt x="0" y="1814627"/>
                </a:cubicBezTo>
                <a:lnTo>
                  <a:pt x="0" y="201625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2120" tIns="92120" rIns="92120" bIns="524174" numCol="1" spcCol="1270" rtlCol="0" anchor="t" anchorCtr="0">
            <a:noAutofit/>
          </a:bodyPr>
          <a:lstStyle/>
          <a:p>
            <a:pPr marL="228600" lvl="1" indent="-228600" algn="l" defTabSz="10668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ru-RU" sz="1600" b="1" dirty="0">
              <a:solidFill>
                <a:schemeClr val="tx2">
                  <a:lumMod val="10000"/>
                </a:schemeClr>
              </a:solidFill>
            </a:endParaRPr>
          </a:p>
          <a:p>
            <a:pPr marL="228600" lvl="1" indent="-228600" algn="l" defTabSz="10668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ru-RU" sz="1600" b="1" dirty="0">
                <a:solidFill>
                  <a:schemeClr val="tx2">
                    <a:lumMod val="10000"/>
                  </a:schemeClr>
                </a:solidFill>
              </a:rPr>
              <a:t>Руководитель</a:t>
            </a:r>
          </a:p>
          <a:p>
            <a:pPr marL="228600" lvl="1" indent="-228600" algn="l" defTabSz="10668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ru-RU" sz="1600" b="1" dirty="0">
                <a:solidFill>
                  <a:schemeClr val="tx2">
                    <a:lumMod val="10000"/>
                  </a:schemeClr>
                </a:solidFill>
              </a:rPr>
              <a:t>3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D</a:t>
            </a:r>
            <a:r>
              <a:rPr lang="ru-RU" sz="1600" b="1" dirty="0">
                <a:solidFill>
                  <a:schemeClr val="tx2">
                    <a:lumMod val="10000"/>
                  </a:schemeClr>
                </a:solidFill>
              </a:rPr>
              <a:t> модель </a:t>
            </a:r>
            <a:r>
              <a:rPr lang="en-US" sz="1600" b="1" dirty="0" err="1">
                <a:solidFill>
                  <a:schemeClr val="tx2">
                    <a:lumMod val="10000"/>
                  </a:schemeClr>
                </a:solidFill>
              </a:rPr>
              <a:t>Cubesat</a:t>
            </a:r>
            <a:endParaRPr lang="ru-RU" sz="1600" b="1" dirty="0">
              <a:solidFill>
                <a:schemeClr val="tx2">
                  <a:lumMod val="10000"/>
                </a:schemeClr>
              </a:solidFill>
            </a:endParaRPr>
          </a:p>
          <a:p>
            <a:pPr marL="228600" lvl="1" indent="-228600" algn="l" defTabSz="10668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ru-RU" sz="1600" b="1" kern="1200" dirty="0">
                <a:solidFill>
                  <a:schemeClr val="tx2">
                    <a:lumMod val="10000"/>
                  </a:schemeClr>
                </a:solidFill>
              </a:rPr>
              <a:t>Оформление презентации и пояснительной записки</a:t>
            </a:r>
            <a:endParaRPr lang="en-US" sz="1600" b="1" kern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236813" y="3861036"/>
            <a:ext cx="2172943" cy="864108"/>
          </a:xfrm>
          <a:custGeom>
            <a:avLst/>
            <a:gdLst>
              <a:gd name="connsiteX0" fmla="*/ 0 w 2172943"/>
              <a:gd name="connsiteY0" fmla="*/ 86411 h 864108"/>
              <a:gd name="connsiteX1" fmla="*/ 86411 w 2172943"/>
              <a:gd name="connsiteY1" fmla="*/ 0 h 864108"/>
              <a:gd name="connsiteX2" fmla="*/ 2086532 w 2172943"/>
              <a:gd name="connsiteY2" fmla="*/ 0 h 864108"/>
              <a:gd name="connsiteX3" fmla="*/ 2172943 w 2172943"/>
              <a:gd name="connsiteY3" fmla="*/ 86411 h 864108"/>
              <a:gd name="connsiteX4" fmla="*/ 2172943 w 2172943"/>
              <a:gd name="connsiteY4" fmla="*/ 777697 h 864108"/>
              <a:gd name="connsiteX5" fmla="*/ 2086532 w 2172943"/>
              <a:gd name="connsiteY5" fmla="*/ 864108 h 864108"/>
              <a:gd name="connsiteX6" fmla="*/ 86411 w 2172943"/>
              <a:gd name="connsiteY6" fmla="*/ 864108 h 864108"/>
              <a:gd name="connsiteX7" fmla="*/ 0 w 2172943"/>
              <a:gd name="connsiteY7" fmla="*/ 777697 h 864108"/>
              <a:gd name="connsiteX8" fmla="*/ 0 w 2172943"/>
              <a:gd name="connsiteY8" fmla="*/ 86411 h 86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2943" h="864108">
                <a:moveTo>
                  <a:pt x="0" y="86411"/>
                </a:moveTo>
                <a:cubicBezTo>
                  <a:pt x="0" y="38688"/>
                  <a:pt x="38688" y="0"/>
                  <a:pt x="86411" y="0"/>
                </a:cubicBezTo>
                <a:lnTo>
                  <a:pt x="2086532" y="0"/>
                </a:lnTo>
                <a:cubicBezTo>
                  <a:pt x="2134255" y="0"/>
                  <a:pt x="2172943" y="38688"/>
                  <a:pt x="2172943" y="86411"/>
                </a:cubicBezTo>
                <a:lnTo>
                  <a:pt x="2172943" y="777697"/>
                </a:lnTo>
                <a:cubicBezTo>
                  <a:pt x="2172943" y="825420"/>
                  <a:pt x="2134255" y="864108"/>
                  <a:pt x="2086532" y="864108"/>
                </a:cubicBezTo>
                <a:lnTo>
                  <a:pt x="86411" y="864108"/>
                </a:lnTo>
                <a:cubicBezTo>
                  <a:pt x="38688" y="864108"/>
                  <a:pt x="0" y="825420"/>
                  <a:pt x="0" y="777697"/>
                </a:cubicBezTo>
                <a:lnTo>
                  <a:pt x="0" y="86411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alpha val="9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839" tIns="58329" rIns="74839" bIns="58329" numCol="1" spcCol="1270" rtlCol="0" anchor="ctr" anchorCtr="0">
            <a:noAutofit/>
          </a:bodyPr>
          <a:lstStyle/>
          <a:p>
            <a:pPr lvl="0" algn="ctr" defTabSz="11557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600" dirty="0" err="1"/>
              <a:t>Севрюк</a:t>
            </a:r>
            <a:r>
              <a:rPr lang="ru-RU" sz="2600" dirty="0"/>
              <a:t> Даниил</a:t>
            </a:r>
            <a:endParaRPr lang="en-US" sz="2600" kern="1200" dirty="0"/>
          </a:p>
        </p:txBody>
      </p:sp>
      <p:sp>
        <p:nvSpPr>
          <p:cNvPr id="9" name="Полилиния 8"/>
          <p:cNvSpPr/>
          <p:nvPr/>
        </p:nvSpPr>
        <p:spPr>
          <a:xfrm>
            <a:off x="3179596" y="3861036"/>
            <a:ext cx="2172943" cy="864108"/>
          </a:xfrm>
          <a:custGeom>
            <a:avLst/>
            <a:gdLst>
              <a:gd name="connsiteX0" fmla="*/ 0 w 2172943"/>
              <a:gd name="connsiteY0" fmla="*/ 86411 h 864108"/>
              <a:gd name="connsiteX1" fmla="*/ 86411 w 2172943"/>
              <a:gd name="connsiteY1" fmla="*/ 0 h 864108"/>
              <a:gd name="connsiteX2" fmla="*/ 2086532 w 2172943"/>
              <a:gd name="connsiteY2" fmla="*/ 0 h 864108"/>
              <a:gd name="connsiteX3" fmla="*/ 2172943 w 2172943"/>
              <a:gd name="connsiteY3" fmla="*/ 86411 h 864108"/>
              <a:gd name="connsiteX4" fmla="*/ 2172943 w 2172943"/>
              <a:gd name="connsiteY4" fmla="*/ 777697 h 864108"/>
              <a:gd name="connsiteX5" fmla="*/ 2086532 w 2172943"/>
              <a:gd name="connsiteY5" fmla="*/ 864108 h 864108"/>
              <a:gd name="connsiteX6" fmla="*/ 86411 w 2172943"/>
              <a:gd name="connsiteY6" fmla="*/ 864108 h 864108"/>
              <a:gd name="connsiteX7" fmla="*/ 0 w 2172943"/>
              <a:gd name="connsiteY7" fmla="*/ 777697 h 864108"/>
              <a:gd name="connsiteX8" fmla="*/ 0 w 2172943"/>
              <a:gd name="connsiteY8" fmla="*/ 86411 h 86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2943" h="864108">
                <a:moveTo>
                  <a:pt x="0" y="86411"/>
                </a:moveTo>
                <a:cubicBezTo>
                  <a:pt x="0" y="38688"/>
                  <a:pt x="38688" y="0"/>
                  <a:pt x="86411" y="0"/>
                </a:cubicBezTo>
                <a:lnTo>
                  <a:pt x="2086532" y="0"/>
                </a:lnTo>
                <a:cubicBezTo>
                  <a:pt x="2134255" y="0"/>
                  <a:pt x="2172943" y="38688"/>
                  <a:pt x="2172943" y="86411"/>
                </a:cubicBezTo>
                <a:lnTo>
                  <a:pt x="2172943" y="777697"/>
                </a:lnTo>
                <a:cubicBezTo>
                  <a:pt x="2172943" y="825420"/>
                  <a:pt x="2134255" y="864108"/>
                  <a:pt x="2086532" y="864108"/>
                </a:cubicBezTo>
                <a:lnTo>
                  <a:pt x="86411" y="864108"/>
                </a:lnTo>
                <a:cubicBezTo>
                  <a:pt x="38688" y="864108"/>
                  <a:pt x="0" y="825420"/>
                  <a:pt x="0" y="777697"/>
                </a:cubicBezTo>
                <a:lnTo>
                  <a:pt x="0" y="86411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alpha val="90000"/>
              <a:hueOff val="0"/>
              <a:satOff val="0"/>
              <a:lumOff val="0"/>
              <a:alphaOff val="-20000"/>
            </a:schemeClr>
          </a:fillRef>
          <a:effectRef idx="3">
            <a:schemeClr val="accent1">
              <a:alpha val="90000"/>
              <a:hueOff val="0"/>
              <a:satOff val="0"/>
              <a:lumOff val="0"/>
              <a:alphaOff val="-20000"/>
            </a:schemeClr>
          </a:effectRef>
          <a:fontRef idx="minor">
            <a:schemeClr val="lt1"/>
          </a:fontRef>
        </p:style>
        <p:txBody>
          <a:bodyPr spcFirstLastPara="0" vert="horz" wrap="square" lIns="74839" tIns="58329" rIns="74839" bIns="58329" numCol="1" spcCol="1270" rtlCol="0" anchor="ctr" anchorCtr="0">
            <a:noAutofit/>
          </a:bodyPr>
          <a:lstStyle/>
          <a:p>
            <a:pPr lvl="0" algn="ctr" defTabSz="11557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" sz="2600" dirty="0"/>
              <a:t>Степаюк Аврора</a:t>
            </a:r>
            <a:endParaRPr lang="en-US" sz="2600" kern="1200" dirty="0"/>
          </a:p>
        </p:txBody>
      </p:sp>
      <p:sp>
        <p:nvSpPr>
          <p:cNvPr id="10" name="Полилиния 9"/>
          <p:cNvSpPr/>
          <p:nvPr/>
        </p:nvSpPr>
        <p:spPr>
          <a:xfrm>
            <a:off x="6441378" y="4575267"/>
            <a:ext cx="2444561" cy="2016252"/>
          </a:xfrm>
          <a:custGeom>
            <a:avLst/>
            <a:gdLst>
              <a:gd name="connsiteX0" fmla="*/ 0 w 2444561"/>
              <a:gd name="connsiteY0" fmla="*/ 201625 h 2016252"/>
              <a:gd name="connsiteX1" fmla="*/ 201625 w 2444561"/>
              <a:gd name="connsiteY1" fmla="*/ 0 h 2016252"/>
              <a:gd name="connsiteX2" fmla="*/ 2242936 w 2444561"/>
              <a:gd name="connsiteY2" fmla="*/ 0 h 2016252"/>
              <a:gd name="connsiteX3" fmla="*/ 2444561 w 2444561"/>
              <a:gd name="connsiteY3" fmla="*/ 201625 h 2016252"/>
              <a:gd name="connsiteX4" fmla="*/ 2444561 w 2444561"/>
              <a:gd name="connsiteY4" fmla="*/ 1814627 h 2016252"/>
              <a:gd name="connsiteX5" fmla="*/ 2242936 w 2444561"/>
              <a:gd name="connsiteY5" fmla="*/ 2016252 h 2016252"/>
              <a:gd name="connsiteX6" fmla="*/ 201625 w 2444561"/>
              <a:gd name="connsiteY6" fmla="*/ 2016252 h 2016252"/>
              <a:gd name="connsiteX7" fmla="*/ 0 w 2444561"/>
              <a:gd name="connsiteY7" fmla="*/ 1814627 h 2016252"/>
              <a:gd name="connsiteX8" fmla="*/ 0 w 2444561"/>
              <a:gd name="connsiteY8" fmla="*/ 201625 h 201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4561" h="2016252">
                <a:moveTo>
                  <a:pt x="0" y="201625"/>
                </a:moveTo>
                <a:cubicBezTo>
                  <a:pt x="0" y="90271"/>
                  <a:pt x="90271" y="0"/>
                  <a:pt x="201625" y="0"/>
                </a:cubicBezTo>
                <a:lnTo>
                  <a:pt x="2242936" y="0"/>
                </a:lnTo>
                <a:cubicBezTo>
                  <a:pt x="2354290" y="0"/>
                  <a:pt x="2444561" y="90271"/>
                  <a:pt x="2444561" y="201625"/>
                </a:cubicBezTo>
                <a:lnTo>
                  <a:pt x="2444561" y="1814627"/>
                </a:lnTo>
                <a:cubicBezTo>
                  <a:pt x="2444561" y="1925981"/>
                  <a:pt x="2354290" y="2016252"/>
                  <a:pt x="2242936" y="2016252"/>
                </a:cubicBezTo>
                <a:lnTo>
                  <a:pt x="201625" y="2016252"/>
                </a:lnTo>
                <a:cubicBezTo>
                  <a:pt x="90271" y="2016252"/>
                  <a:pt x="0" y="1925981"/>
                  <a:pt x="0" y="1814627"/>
                </a:cubicBezTo>
                <a:lnTo>
                  <a:pt x="0" y="201625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hueOff val="0"/>
              <a:satOff val="0"/>
              <a:lumOff val="0"/>
              <a:alphaOff val="-4000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2120" tIns="92120" rIns="92120" bIns="524174" numCol="1" spcCol="1270" rtlCol="0" anchor="t" anchorCtr="0">
            <a:noAutofit/>
          </a:bodyPr>
          <a:lstStyle/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ru-RU" b="1" dirty="0">
              <a:solidFill>
                <a:schemeClr val="tx2">
                  <a:lumMod val="10000"/>
                </a:schemeClr>
              </a:solidFill>
            </a:endParaRP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ru-RU" sz="1600" b="1" dirty="0">
                <a:solidFill>
                  <a:schemeClr val="tx2">
                    <a:lumMod val="10000"/>
                  </a:schemeClr>
                </a:solidFill>
              </a:rPr>
              <a:t>Экономический анализ и описание</a:t>
            </a: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ru-RU" sz="1600" b="1" dirty="0">
                <a:solidFill>
                  <a:schemeClr val="tx2">
                    <a:lumMod val="10000"/>
                  </a:schemeClr>
                </a:solidFill>
              </a:rPr>
              <a:t>Экономический расчет и сравнение</a:t>
            </a:r>
          </a:p>
        </p:txBody>
      </p:sp>
      <p:sp>
        <p:nvSpPr>
          <p:cNvPr id="11" name="Полилиния 10"/>
          <p:cNvSpPr/>
          <p:nvPr/>
        </p:nvSpPr>
        <p:spPr>
          <a:xfrm>
            <a:off x="6155573" y="3860094"/>
            <a:ext cx="2172943" cy="864108"/>
          </a:xfrm>
          <a:custGeom>
            <a:avLst/>
            <a:gdLst>
              <a:gd name="connsiteX0" fmla="*/ 0 w 2172943"/>
              <a:gd name="connsiteY0" fmla="*/ 86411 h 864108"/>
              <a:gd name="connsiteX1" fmla="*/ 86411 w 2172943"/>
              <a:gd name="connsiteY1" fmla="*/ 0 h 864108"/>
              <a:gd name="connsiteX2" fmla="*/ 2086532 w 2172943"/>
              <a:gd name="connsiteY2" fmla="*/ 0 h 864108"/>
              <a:gd name="connsiteX3" fmla="*/ 2172943 w 2172943"/>
              <a:gd name="connsiteY3" fmla="*/ 86411 h 864108"/>
              <a:gd name="connsiteX4" fmla="*/ 2172943 w 2172943"/>
              <a:gd name="connsiteY4" fmla="*/ 777697 h 864108"/>
              <a:gd name="connsiteX5" fmla="*/ 2086532 w 2172943"/>
              <a:gd name="connsiteY5" fmla="*/ 864108 h 864108"/>
              <a:gd name="connsiteX6" fmla="*/ 86411 w 2172943"/>
              <a:gd name="connsiteY6" fmla="*/ 864108 h 864108"/>
              <a:gd name="connsiteX7" fmla="*/ 0 w 2172943"/>
              <a:gd name="connsiteY7" fmla="*/ 777697 h 864108"/>
              <a:gd name="connsiteX8" fmla="*/ 0 w 2172943"/>
              <a:gd name="connsiteY8" fmla="*/ 86411 h 86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2943" h="864108">
                <a:moveTo>
                  <a:pt x="0" y="86411"/>
                </a:moveTo>
                <a:cubicBezTo>
                  <a:pt x="0" y="38688"/>
                  <a:pt x="38688" y="0"/>
                  <a:pt x="86411" y="0"/>
                </a:cubicBezTo>
                <a:lnTo>
                  <a:pt x="2086532" y="0"/>
                </a:lnTo>
                <a:cubicBezTo>
                  <a:pt x="2134255" y="0"/>
                  <a:pt x="2172943" y="38688"/>
                  <a:pt x="2172943" y="86411"/>
                </a:cubicBezTo>
                <a:lnTo>
                  <a:pt x="2172943" y="777697"/>
                </a:lnTo>
                <a:cubicBezTo>
                  <a:pt x="2172943" y="825420"/>
                  <a:pt x="2134255" y="864108"/>
                  <a:pt x="2086532" y="864108"/>
                </a:cubicBezTo>
                <a:lnTo>
                  <a:pt x="86411" y="864108"/>
                </a:lnTo>
                <a:cubicBezTo>
                  <a:pt x="38688" y="864108"/>
                  <a:pt x="0" y="825420"/>
                  <a:pt x="0" y="777697"/>
                </a:cubicBezTo>
                <a:lnTo>
                  <a:pt x="0" y="86411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alpha val="90000"/>
              <a:hueOff val="0"/>
              <a:satOff val="0"/>
              <a:lumOff val="0"/>
              <a:alphaOff val="-40000"/>
            </a:schemeClr>
          </a:fillRef>
          <a:effectRef idx="3">
            <a:schemeClr val="accent1">
              <a:alpha val="90000"/>
              <a:hueOff val="0"/>
              <a:satOff val="0"/>
              <a:lumOff val="0"/>
              <a:alphaOff val="-40000"/>
            </a:schemeClr>
          </a:effectRef>
          <a:fontRef idx="minor">
            <a:schemeClr val="lt1"/>
          </a:fontRef>
        </p:style>
        <p:txBody>
          <a:bodyPr spcFirstLastPara="0" vert="horz" wrap="square" lIns="74839" tIns="58329" rIns="74839" bIns="58329" numCol="1" spcCol="1270" rtlCol="0" anchor="ctr" anchorCtr="0">
            <a:noAutofit/>
          </a:bodyPr>
          <a:lstStyle/>
          <a:p>
            <a:pPr lvl="0" algn="ctr" defTabSz="11557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" sz="2600" dirty="0"/>
              <a:t>Мацаль Ева</a:t>
            </a:r>
            <a:endParaRPr lang="en-US" sz="2600" kern="1200" dirty="0"/>
          </a:p>
        </p:txBody>
      </p:sp>
      <p:sp>
        <p:nvSpPr>
          <p:cNvPr id="14" name="Полилиния 13"/>
          <p:cNvSpPr/>
          <p:nvPr/>
        </p:nvSpPr>
        <p:spPr>
          <a:xfrm>
            <a:off x="9478788" y="4581128"/>
            <a:ext cx="2444561" cy="2016252"/>
          </a:xfrm>
          <a:custGeom>
            <a:avLst/>
            <a:gdLst>
              <a:gd name="connsiteX0" fmla="*/ 0 w 2444561"/>
              <a:gd name="connsiteY0" fmla="*/ 201625 h 2016252"/>
              <a:gd name="connsiteX1" fmla="*/ 201625 w 2444561"/>
              <a:gd name="connsiteY1" fmla="*/ 0 h 2016252"/>
              <a:gd name="connsiteX2" fmla="*/ 2242936 w 2444561"/>
              <a:gd name="connsiteY2" fmla="*/ 0 h 2016252"/>
              <a:gd name="connsiteX3" fmla="*/ 2444561 w 2444561"/>
              <a:gd name="connsiteY3" fmla="*/ 201625 h 2016252"/>
              <a:gd name="connsiteX4" fmla="*/ 2444561 w 2444561"/>
              <a:gd name="connsiteY4" fmla="*/ 1814627 h 2016252"/>
              <a:gd name="connsiteX5" fmla="*/ 2242936 w 2444561"/>
              <a:gd name="connsiteY5" fmla="*/ 2016252 h 2016252"/>
              <a:gd name="connsiteX6" fmla="*/ 201625 w 2444561"/>
              <a:gd name="connsiteY6" fmla="*/ 2016252 h 2016252"/>
              <a:gd name="connsiteX7" fmla="*/ 0 w 2444561"/>
              <a:gd name="connsiteY7" fmla="*/ 1814627 h 2016252"/>
              <a:gd name="connsiteX8" fmla="*/ 0 w 2444561"/>
              <a:gd name="connsiteY8" fmla="*/ 201625 h 201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4561" h="2016252">
                <a:moveTo>
                  <a:pt x="0" y="201625"/>
                </a:moveTo>
                <a:cubicBezTo>
                  <a:pt x="0" y="90271"/>
                  <a:pt x="90271" y="0"/>
                  <a:pt x="201625" y="0"/>
                </a:cubicBezTo>
                <a:lnTo>
                  <a:pt x="2242936" y="0"/>
                </a:lnTo>
                <a:cubicBezTo>
                  <a:pt x="2354290" y="0"/>
                  <a:pt x="2444561" y="90271"/>
                  <a:pt x="2444561" y="201625"/>
                </a:cubicBezTo>
                <a:lnTo>
                  <a:pt x="2444561" y="1814627"/>
                </a:lnTo>
                <a:cubicBezTo>
                  <a:pt x="2444561" y="1925981"/>
                  <a:pt x="2354290" y="2016252"/>
                  <a:pt x="2242936" y="2016252"/>
                </a:cubicBezTo>
                <a:lnTo>
                  <a:pt x="201625" y="2016252"/>
                </a:lnTo>
                <a:cubicBezTo>
                  <a:pt x="90271" y="2016252"/>
                  <a:pt x="0" y="1925981"/>
                  <a:pt x="0" y="1814627"/>
                </a:cubicBezTo>
                <a:lnTo>
                  <a:pt x="0" y="201625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hueOff val="0"/>
              <a:satOff val="0"/>
              <a:lumOff val="0"/>
              <a:alphaOff val="-4000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2120" tIns="92120" rIns="92120" bIns="524174" numCol="1" spcCol="1270" rtlCol="0" anchor="t" anchorCtr="0">
            <a:noAutofit/>
          </a:bodyPr>
          <a:lstStyle/>
          <a:p>
            <a:pPr marL="228600" lvl="1" indent="-228600" algn="l" defTabSz="10668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ru-RU" sz="1600" b="1" kern="1200" dirty="0">
              <a:solidFill>
                <a:schemeClr val="tx2">
                  <a:lumMod val="10000"/>
                </a:schemeClr>
              </a:solidFill>
            </a:endParaRPr>
          </a:p>
          <a:p>
            <a:pPr marL="228600" lvl="1" indent="-228600" algn="l" defTabSz="10668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ru-RU" sz="1600" b="1" kern="1200" dirty="0">
                <a:solidFill>
                  <a:schemeClr val="tx2">
                    <a:lumMod val="10000"/>
                  </a:schemeClr>
                </a:solidFill>
              </a:rPr>
              <a:t>Жизненный цикл </a:t>
            </a:r>
            <a:r>
              <a:rPr lang="ru-RU" sz="1600" b="1" dirty="0">
                <a:solidFill>
                  <a:schemeClr val="tx2">
                    <a:lumMod val="10000"/>
                  </a:schemeClr>
                </a:solidFill>
              </a:rPr>
              <a:t>аппарата</a:t>
            </a:r>
            <a:endParaRPr lang="ru-RU" sz="1600" b="1" kern="1200" dirty="0">
              <a:solidFill>
                <a:schemeClr val="tx2">
                  <a:lumMod val="10000"/>
                </a:schemeClr>
              </a:solidFill>
            </a:endParaRPr>
          </a:p>
          <a:p>
            <a:pPr marL="228600" lvl="1" indent="-228600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ru-RU" sz="1600" b="1" dirty="0">
                <a:solidFill>
                  <a:schemeClr val="tx2">
                    <a:lumMod val="10000"/>
                  </a:schemeClr>
                </a:solidFill>
              </a:rPr>
              <a:t>Технический анализ на базе </a:t>
            </a:r>
            <a:r>
              <a:rPr lang="ru-RU" sz="1600" b="1" dirty="0" err="1">
                <a:solidFill>
                  <a:schemeClr val="tx2">
                    <a:lumMod val="10000"/>
                  </a:schemeClr>
                </a:solidFill>
              </a:rPr>
              <a:t>Сколковского</a:t>
            </a:r>
            <a:r>
              <a:rPr lang="ru-RU" sz="1600" b="1" dirty="0">
                <a:solidFill>
                  <a:schemeClr val="tx2">
                    <a:lumMod val="10000"/>
                  </a:schemeClr>
                </a:solidFill>
              </a:rPr>
              <a:t> Института Науки и Технологий</a:t>
            </a:r>
            <a:endParaRPr lang="en-US" sz="1600" b="1" kern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9351186" y="3861036"/>
            <a:ext cx="2172943" cy="864108"/>
          </a:xfrm>
          <a:custGeom>
            <a:avLst/>
            <a:gdLst>
              <a:gd name="connsiteX0" fmla="*/ 0 w 2172943"/>
              <a:gd name="connsiteY0" fmla="*/ 86411 h 864108"/>
              <a:gd name="connsiteX1" fmla="*/ 86411 w 2172943"/>
              <a:gd name="connsiteY1" fmla="*/ 0 h 864108"/>
              <a:gd name="connsiteX2" fmla="*/ 2086532 w 2172943"/>
              <a:gd name="connsiteY2" fmla="*/ 0 h 864108"/>
              <a:gd name="connsiteX3" fmla="*/ 2172943 w 2172943"/>
              <a:gd name="connsiteY3" fmla="*/ 86411 h 864108"/>
              <a:gd name="connsiteX4" fmla="*/ 2172943 w 2172943"/>
              <a:gd name="connsiteY4" fmla="*/ 777697 h 864108"/>
              <a:gd name="connsiteX5" fmla="*/ 2086532 w 2172943"/>
              <a:gd name="connsiteY5" fmla="*/ 864108 h 864108"/>
              <a:gd name="connsiteX6" fmla="*/ 86411 w 2172943"/>
              <a:gd name="connsiteY6" fmla="*/ 864108 h 864108"/>
              <a:gd name="connsiteX7" fmla="*/ 0 w 2172943"/>
              <a:gd name="connsiteY7" fmla="*/ 777697 h 864108"/>
              <a:gd name="connsiteX8" fmla="*/ 0 w 2172943"/>
              <a:gd name="connsiteY8" fmla="*/ 86411 h 86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2943" h="864108">
                <a:moveTo>
                  <a:pt x="0" y="86411"/>
                </a:moveTo>
                <a:cubicBezTo>
                  <a:pt x="0" y="38688"/>
                  <a:pt x="38688" y="0"/>
                  <a:pt x="86411" y="0"/>
                </a:cubicBezTo>
                <a:lnTo>
                  <a:pt x="2086532" y="0"/>
                </a:lnTo>
                <a:cubicBezTo>
                  <a:pt x="2134255" y="0"/>
                  <a:pt x="2172943" y="38688"/>
                  <a:pt x="2172943" y="86411"/>
                </a:cubicBezTo>
                <a:lnTo>
                  <a:pt x="2172943" y="777697"/>
                </a:lnTo>
                <a:cubicBezTo>
                  <a:pt x="2172943" y="825420"/>
                  <a:pt x="2134255" y="864108"/>
                  <a:pt x="2086532" y="864108"/>
                </a:cubicBezTo>
                <a:lnTo>
                  <a:pt x="86411" y="864108"/>
                </a:lnTo>
                <a:cubicBezTo>
                  <a:pt x="38688" y="864108"/>
                  <a:pt x="0" y="825420"/>
                  <a:pt x="0" y="777697"/>
                </a:cubicBezTo>
                <a:lnTo>
                  <a:pt x="0" y="86411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alpha val="90000"/>
              <a:hueOff val="0"/>
              <a:satOff val="0"/>
              <a:lumOff val="0"/>
              <a:alphaOff val="-40000"/>
            </a:schemeClr>
          </a:fillRef>
          <a:effectRef idx="3">
            <a:schemeClr val="accent1">
              <a:alpha val="90000"/>
              <a:hueOff val="0"/>
              <a:satOff val="0"/>
              <a:lumOff val="0"/>
              <a:alphaOff val="-40000"/>
            </a:schemeClr>
          </a:effectRef>
          <a:fontRef idx="minor">
            <a:schemeClr val="lt1"/>
          </a:fontRef>
        </p:style>
        <p:txBody>
          <a:bodyPr spcFirstLastPara="0" vert="horz" wrap="square" lIns="74839" tIns="58329" rIns="74839" bIns="58329" numCol="1" spcCol="1270" rtlCol="0" anchor="ctr" anchorCtr="0">
            <a:noAutofit/>
          </a:bodyPr>
          <a:lstStyle/>
          <a:p>
            <a:pPr lvl="0" algn="ctr" defTabSz="11557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" sz="2600" kern="1200" dirty="0"/>
              <a:t>Турейский Леонид</a:t>
            </a:r>
            <a:endParaRPr lang="en-US" sz="2600" kern="12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6499" y="135521"/>
            <a:ext cx="847311" cy="864109"/>
          </a:xfrm>
          <a:prstGeom prst="rect">
            <a:avLst/>
          </a:prstGeom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15925" y="1298852"/>
            <a:ext cx="1968410" cy="262454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49796" y="321515"/>
            <a:ext cx="9144001" cy="743744"/>
          </a:xfrm>
        </p:spPr>
        <p:txBody>
          <a:bodyPr rtlCol="0"/>
          <a:lstStyle/>
          <a:p>
            <a:pPr rtl="0"/>
            <a:r>
              <a:rPr lang="ru-RU" b="1" dirty="0">
                <a:effectLst>
                  <a:glow rad="63500">
                    <a:schemeClr val="tx1">
                      <a:lumMod val="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Цель: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909836" y="1065259"/>
            <a:ext cx="8121568" cy="818911"/>
          </a:xfrm>
        </p:spPr>
        <p:txBody>
          <a:bodyPr rtlCol="0"/>
          <a:lstStyle/>
          <a:p>
            <a:pPr rtl="0">
              <a:buFont typeface="Wingdings" panose="05000000000000000000" pitchFamily="2" charset="2"/>
              <a:buChar char="Ø"/>
            </a:pPr>
            <a:r>
              <a:rPr lang="ru-RU" dirty="0"/>
              <a:t> Изучить этапы производства и проектирования </a:t>
            </a:r>
            <a:r>
              <a:rPr lang="en-US" dirty="0" err="1"/>
              <a:t>Cubesat</a:t>
            </a:r>
            <a:r>
              <a:rPr lang="ru-RU" dirty="0"/>
              <a:t>, провести научно-технический анализ.</a:t>
            </a:r>
          </a:p>
        </p:txBody>
      </p:sp>
      <p:sp>
        <p:nvSpPr>
          <p:cNvPr id="5" name="Заголовок 12"/>
          <p:cNvSpPr txBox="1">
            <a:spLocks/>
          </p:cNvSpPr>
          <p:nvPr/>
        </p:nvSpPr>
        <p:spPr>
          <a:xfrm>
            <a:off x="549796" y="1816166"/>
            <a:ext cx="9144001" cy="720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effectLst>
                  <a:glow rad="63500">
                    <a:schemeClr val="tx1">
                      <a:lumMod val="8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Задачи:</a:t>
            </a:r>
          </a:p>
        </p:txBody>
      </p:sp>
      <p:sp>
        <p:nvSpPr>
          <p:cNvPr id="6" name="Объект 13"/>
          <p:cNvSpPr txBox="1">
            <a:spLocks/>
          </p:cNvSpPr>
          <p:nvPr/>
        </p:nvSpPr>
        <p:spPr>
          <a:xfrm>
            <a:off x="938290" y="2536245"/>
            <a:ext cx="91440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 Провести анализ проектирования и производства кубсатов, а так же современных материалов.</a:t>
            </a:r>
          </a:p>
          <a:p>
            <a:r>
              <a:rPr lang="ru-RU" dirty="0"/>
              <a:t>Определить наиболее перспективные технологии производства и описать их на основе физических процессов, лежащих в их основе.</a:t>
            </a:r>
          </a:p>
          <a:p>
            <a:r>
              <a:rPr lang="ru-RU" dirty="0"/>
              <a:t>Составить экономический расчет по выявленным ключевым характеристикам.</a:t>
            </a:r>
          </a:p>
          <a:p>
            <a:r>
              <a:rPr lang="ru-RU" dirty="0"/>
              <a:t>Создать оценочную 3D модель </a:t>
            </a:r>
            <a:r>
              <a:rPr lang="ru-RU" dirty="0" err="1"/>
              <a:t>кубсата</a:t>
            </a:r>
            <a:r>
              <a:rPr lang="ru-RU" dirty="0"/>
              <a:t> в САПР </a:t>
            </a:r>
            <a:r>
              <a:rPr lang="ru-RU" dirty="0" err="1"/>
              <a:t>Autodesk</a:t>
            </a:r>
            <a:r>
              <a:rPr lang="ru-RU" dirty="0"/>
              <a:t> </a:t>
            </a:r>
            <a:r>
              <a:rPr lang="ru-RU" dirty="0" err="1"/>
              <a:t>Fusion</a:t>
            </a:r>
            <a:r>
              <a:rPr lang="ru-RU" dirty="0"/>
              <a:t> 360.</a:t>
            </a:r>
          </a:p>
          <a:p>
            <a:r>
              <a:rPr lang="ru-RU" dirty="0"/>
              <a:t>Описать жизненный цикл спутника.</a:t>
            </a:r>
          </a:p>
          <a:p>
            <a:r>
              <a:rPr lang="ru-RU" dirty="0"/>
              <a:t>Провести технический анализ на основе Сколково.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8" y="1065254"/>
            <a:ext cx="3528392" cy="352839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93797" y="4157304"/>
            <a:ext cx="2379181" cy="237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5E1FC6C-D2A9-4C53-8DE7-4D2185D6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0" y="347711"/>
            <a:ext cx="6136458" cy="734098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>
                  <a:glow rad="63500">
                    <a:schemeClr val="tx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Строение </a:t>
            </a:r>
            <a:r>
              <a:rPr lang="ru-RU" sz="4000" b="1" dirty="0" err="1">
                <a:effectLst>
                  <a:glow rad="63500">
                    <a:schemeClr val="tx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кубсата</a:t>
            </a:r>
            <a:endParaRPr lang="ru-RU" sz="4000" b="1" dirty="0">
              <a:effectLst>
                <a:glow rad="63500">
                  <a:schemeClr val="tx1">
                    <a:lumMod val="9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0E324AB-6ACC-45F2-B392-ECFFA3521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580" y="1268760"/>
            <a:ext cx="6045559" cy="4608512"/>
          </a:xfrm>
        </p:spPr>
        <p:txBody>
          <a:bodyPr>
            <a:normAutofit/>
          </a:bodyPr>
          <a:lstStyle/>
          <a:p>
            <a:pPr algn="l"/>
            <a:r>
              <a:rPr lang="ru-RU" sz="2200" b="0" i="0" dirty="0" err="1">
                <a:effectLst/>
                <a:cs typeface="Times New Roman" panose="02020603050405020304" pitchFamily="18" charset="0"/>
              </a:rPr>
              <a:t>Кубсаты</a:t>
            </a:r>
            <a:r>
              <a:rPr lang="ru-RU" sz="2200" b="0" i="0" dirty="0">
                <a:effectLst/>
                <a:cs typeface="Times New Roman" panose="02020603050405020304" pitchFamily="18" charset="0"/>
              </a:rPr>
              <a:t> </a:t>
            </a:r>
            <a:r>
              <a:rPr lang="ru-RU" sz="2200" i="0" dirty="0">
                <a:effectLst/>
                <a:cs typeface="Times New Roman" panose="02020603050405020304" pitchFamily="18" charset="0"/>
              </a:rPr>
              <a:t>зачастую оснащены множеством бортовых компьютеров для проведения исследований, а также для управления ориентацией, подруливающими устройствами и коммуникациями. </a:t>
            </a:r>
          </a:p>
          <a:p>
            <a:pPr algn="l"/>
            <a:r>
              <a:rPr lang="ru-RU" sz="2200" i="1" dirty="0">
                <a:cs typeface="Times New Roman" panose="02020603050405020304" pitchFamily="18" charset="0"/>
              </a:rPr>
              <a:t>Список компонентов</a:t>
            </a:r>
            <a:endParaRPr lang="en-US" sz="2200" i="1" dirty="0">
              <a:effectLst/>
              <a:cs typeface="Times New Roman" panose="02020603050405020304" pitchFamily="18" charset="0"/>
            </a:endParaRPr>
          </a:p>
          <a:p>
            <a:pPr algn="l"/>
            <a:r>
              <a:rPr lang="ru-RU" sz="2200" b="0" i="0" dirty="0">
                <a:effectLst/>
                <a:cs typeface="Times New Roman" panose="02020603050405020304" pitchFamily="18" charset="0"/>
              </a:rPr>
              <a:t>Для связи </a:t>
            </a:r>
            <a:r>
              <a:rPr lang="ru-RU" sz="2200" b="0" i="0" dirty="0" err="1">
                <a:effectLst/>
                <a:cs typeface="Times New Roman" panose="02020603050405020304" pitchFamily="18" charset="0"/>
              </a:rPr>
              <a:t>кубсат</a:t>
            </a:r>
            <a:r>
              <a:rPr lang="ru-RU" sz="2200" b="0" i="0" dirty="0">
                <a:effectLst/>
                <a:cs typeface="Times New Roman" panose="02020603050405020304" pitchFamily="18" charset="0"/>
              </a:rPr>
              <a:t> полагается на антенну, которая работает в VHF, UHF, L-, S-, C- или X-диапазонах.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951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85921C70-3844-4835-84EF-0EF52B1F3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276" y="928201"/>
            <a:ext cx="10585176" cy="1612673"/>
          </a:xfrm>
        </p:spPr>
        <p:txBody>
          <a:bodyPr/>
          <a:lstStyle/>
          <a:p>
            <a:r>
              <a:rPr lang="ru-RU" sz="2200" b="1" u="sng" dirty="0">
                <a:solidFill>
                  <a:srgbClr val="0070C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Фрезерование</a:t>
            </a:r>
            <a:r>
              <a:rPr lang="ru-RU" sz="2200" dirty="0">
                <a:solidFill>
                  <a:srgbClr val="0070C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 - это механическая обработка резанием плоскостей, </a:t>
            </a:r>
            <a:r>
              <a:rPr lang="ru-RU" sz="2200" u="none" strike="noStrike" dirty="0">
                <a:solidFill>
                  <a:srgbClr val="0070C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Паз (техника) (страница отсутствует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пазов</a:t>
            </a:r>
            <a:r>
              <a:rPr lang="ru-RU" sz="2200" dirty="0">
                <a:solidFill>
                  <a:srgbClr val="0070C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, при которой </a:t>
            </a:r>
            <a:r>
              <a:rPr lang="ru-RU" sz="2200" u="none" strike="noStrike" dirty="0">
                <a:solidFill>
                  <a:srgbClr val="0070C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 tooltip="Фрез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фреза</a:t>
            </a:r>
            <a:r>
              <a:rPr lang="ru-RU" sz="2200" dirty="0">
                <a:solidFill>
                  <a:srgbClr val="0070C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 совершает вращательное движение, а обрабатываемая заготовка — поступательное.</a:t>
            </a:r>
            <a:endParaRPr lang="ru-RU" sz="22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E95DD5-3B56-4B44-83D5-5F1039579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1064" y="2426545"/>
            <a:ext cx="7344816" cy="41043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latin typeface="Helvetica" panose="020B0604020202020204" pitchFamily="34" charset="0"/>
                <a:cs typeface="Helvetica" panose="020B0604020202020204" pitchFamily="34" charset="0"/>
              </a:rPr>
              <a:t>Изготовление детали методом фрезеровки</a:t>
            </a:r>
          </a:p>
          <a:p>
            <a:r>
              <a:rPr lang="ru-RU" sz="2000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Изделие осторожно подводят со стороны поверхности, необходимой для обработки к фрезеру, который в это время вращается.</a:t>
            </a:r>
            <a:endParaRPr lang="ru-RU" sz="2000" dirty="0">
              <a:latin typeface="Helvetica" panose="020B0604020202020204" pitchFamily="34" charset="0"/>
              <a:ea typeface="Calibri" panose="020F0502020204030204" pitchFamily="34" charset="0"/>
            </a:endParaRPr>
          </a:p>
          <a:p>
            <a:r>
              <a:rPr lang="ru-RU" sz="2000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Отведя стол, отключают шпиндель, чтобы он не вращался.</a:t>
            </a:r>
            <a:endParaRPr lang="ru-RU" sz="2000" dirty="0">
              <a:latin typeface="Helvetica" panose="020B0604020202020204" pitchFamily="34" charset="0"/>
              <a:ea typeface="Calibri" panose="020F0502020204030204" pitchFamily="34" charset="0"/>
            </a:endParaRPr>
          </a:p>
          <a:p>
            <a:r>
              <a:rPr lang="ru-RU" sz="2000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После этого нужно задать требуемую глубину прорезания.</a:t>
            </a:r>
            <a:endParaRPr lang="ru-RU" sz="2000" dirty="0">
              <a:latin typeface="Helvetica" panose="020B0604020202020204" pitchFamily="34" charset="0"/>
              <a:ea typeface="Calibri" panose="020F0502020204030204" pitchFamily="34" charset="0"/>
            </a:endParaRPr>
          </a:p>
          <a:p>
            <a:r>
              <a:rPr lang="ru-RU" sz="2000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Запускают шпиндель.</a:t>
            </a:r>
            <a:endParaRPr lang="ru-RU" sz="2000" dirty="0">
              <a:latin typeface="Helvetica" panose="020B0604020202020204" pitchFamily="34" charset="0"/>
              <a:ea typeface="Calibri" panose="020F0502020204030204" pitchFamily="34" charset="0"/>
            </a:endParaRPr>
          </a:p>
          <a:p>
            <a:r>
              <a:rPr lang="ru-RU" sz="2000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Изделие, расположенное на столе, вместе с ним подводят к стыковке с фрезой.</a:t>
            </a:r>
            <a:br>
              <a:rPr lang="ru-RU" sz="1900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</a:br>
            <a:endParaRPr lang="ru-RU" sz="19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ru-RU" sz="1900" dirty="0"/>
          </a:p>
        </p:txBody>
      </p:sp>
      <p:pic>
        <p:nvPicPr>
          <p:cNvPr id="7" name="Picture 2" descr="ОСНОВНЫЕ ВИДЫ И СХЕМЫ ФРЕЗЕРОВАНИЯ. КЛАССИФИКАЦИЯ И КОНСТРУКЦИЯ ФРЕЗ |  ОБРАБОТКА МЕТАЛЛОВ">
            <a:extLst>
              <a:ext uri="{FF2B5EF4-FFF2-40B4-BE49-F238E27FC236}">
                <a16:creationId xmlns:a16="http://schemas.microsoft.com/office/drawing/2014/main" id="{7B147763-E745-4978-85C8-DED51A287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71" y="2169566"/>
            <a:ext cx="2734784" cy="429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4">
            <a:extLst>
              <a:ext uri="{FF2B5EF4-FFF2-40B4-BE49-F238E27FC236}">
                <a16:creationId xmlns:a16="http://schemas.microsoft.com/office/drawing/2014/main" id="{32706863-846A-42FA-ABA8-81FA10C72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0" y="139832"/>
            <a:ext cx="9144001" cy="762000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>
                  <a:glow rad="63500">
                    <a:schemeClr val="tx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Технологии производства деталей</a:t>
            </a:r>
          </a:p>
        </p:txBody>
      </p:sp>
    </p:spTree>
    <p:extLst>
      <p:ext uri="{BB962C8B-B14F-4D97-AF65-F5344CB8AC3E}">
        <p14:creationId xmlns:p14="http://schemas.microsoft.com/office/powerpoint/2010/main" val="387025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85921C70-3844-4835-84EF-0EF52B1F3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836" y="840230"/>
            <a:ext cx="10369152" cy="1530715"/>
          </a:xfrm>
        </p:spPr>
        <p:txBody>
          <a:bodyPr/>
          <a:lstStyle/>
          <a:p>
            <a:r>
              <a:rPr lang="ru-RU" sz="2200" b="1" u="sng" dirty="0">
                <a:solidFill>
                  <a:srgbClr val="0088E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Литье </a:t>
            </a:r>
            <a:r>
              <a:rPr lang="ru-RU" sz="2200" dirty="0">
                <a:solidFill>
                  <a:srgbClr val="0088E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- Изготовление заготовки или изделия из жидкого материала заполнением им полости заданных форм и размеров с последующим затвердением.</a:t>
            </a:r>
            <a:endParaRPr lang="ru-RU" sz="2200" dirty="0">
              <a:solidFill>
                <a:srgbClr val="0088EE"/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E95DD5-3B56-4B44-83D5-5F1039579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4902" y="2369931"/>
            <a:ext cx="5451558" cy="4044526"/>
          </a:xfrm>
        </p:spPr>
        <p:txBody>
          <a:bodyPr>
            <a:noAutofit/>
          </a:bodyPr>
          <a:lstStyle/>
          <a:p>
            <a:pPr marL="0" indent="0">
              <a:spcAft>
                <a:spcPts val="1875"/>
              </a:spcAft>
              <a:buNone/>
            </a:pPr>
            <a:r>
              <a:rPr lang="ru-RU" sz="2000" b="1" dirty="0">
                <a:effectLst/>
              </a:rPr>
              <a:t>Изготовлении деталей методом литья:</a:t>
            </a:r>
            <a:endParaRPr lang="ru-RU" sz="2000" dirty="0">
              <a:effectLst/>
            </a:endParaRPr>
          </a:p>
          <a:p>
            <a:pPr marL="342900" lvl="0" indent="-342900">
              <a:spcBef>
                <a:spcPts val="840"/>
              </a:spcBef>
              <a:spcAft>
                <a:spcPts val="840"/>
              </a:spcAft>
              <a:tabLst>
                <a:tab pos="457200" algn="l"/>
              </a:tabLst>
            </a:pPr>
            <a:r>
              <a:rPr lang="ru-RU" sz="2000" dirty="0">
                <a:effectLst/>
              </a:rPr>
              <a:t>Статический, при котором расплавленный металл заполняет закрепленную форму. При охлаждении застывает и вынимается. Получаются отливки простейшей конфигурации.</a:t>
            </a:r>
          </a:p>
          <a:p>
            <a:pPr marL="342900" lvl="0" indent="-342900">
              <a:spcBef>
                <a:spcPts val="840"/>
              </a:spcBef>
              <a:spcAft>
                <a:spcPts val="840"/>
              </a:spcAft>
              <a:tabLst>
                <a:tab pos="457200" algn="l"/>
              </a:tabLst>
            </a:pPr>
            <a:r>
              <a:rPr lang="ru-RU" sz="2000" dirty="0">
                <a:effectLst/>
              </a:rPr>
              <a:t>В металлические формы (кокиль);.</a:t>
            </a:r>
          </a:p>
          <a:p>
            <a:pPr marL="342900" lvl="0" indent="-342900">
              <a:spcBef>
                <a:spcPts val="840"/>
              </a:spcBef>
              <a:spcAft>
                <a:spcPts val="84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2000" dirty="0">
                <a:effectLst/>
              </a:rPr>
              <a:t>Отливка под давлением,</a:t>
            </a:r>
          </a:p>
          <a:p>
            <a:pPr marL="342900" lvl="0" indent="-342900">
              <a:spcBef>
                <a:spcPts val="840"/>
              </a:spcBef>
              <a:spcAft>
                <a:spcPts val="84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2000" dirty="0">
                <a:effectLst/>
              </a:rPr>
              <a:t>В оболочковые формы,</a:t>
            </a:r>
          </a:p>
          <a:p>
            <a:pPr marL="342900" lvl="0" indent="-342900">
              <a:spcBef>
                <a:spcPts val="840"/>
              </a:spcBef>
              <a:spcAft>
                <a:spcPts val="84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2000" dirty="0">
                <a:effectLst/>
              </a:rPr>
              <a:t>В выплавляемые модели</a:t>
            </a:r>
            <a:br>
              <a:rPr lang="ru-RU" sz="2000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</a:br>
            <a:endParaRPr lang="ru-RU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ru-RU" sz="2000" dirty="0"/>
          </a:p>
        </p:txBody>
      </p:sp>
      <p:sp>
        <p:nvSpPr>
          <p:cNvPr id="6" name="Заголовок 4">
            <a:extLst>
              <a:ext uri="{FF2B5EF4-FFF2-40B4-BE49-F238E27FC236}">
                <a16:creationId xmlns:a16="http://schemas.microsoft.com/office/drawing/2014/main" id="{8B87A26A-E3D5-4F95-A46D-0D57E9836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102639"/>
            <a:ext cx="9144001" cy="729344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>
                  <a:glow rad="63500">
                    <a:schemeClr val="tx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Технологии производства деталей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E6B4B5-EDBE-4A6C-8B8C-BA2498DB6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311" y="2596299"/>
            <a:ext cx="4970959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2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4FAD02-F23A-4788-B135-7C346AB4D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4" y="116632"/>
            <a:ext cx="3596607" cy="783707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>
                  <a:glow rad="63500">
                    <a:schemeClr val="tx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Индустрия 4.0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AEF7223-FB6F-4161-B1DF-50A085FD2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1764" y="980728"/>
            <a:ext cx="6840760" cy="5616624"/>
          </a:xfrm>
        </p:spPr>
        <p:txBody>
          <a:bodyPr>
            <a:normAutofit/>
          </a:bodyPr>
          <a:lstStyle/>
          <a:p>
            <a:r>
              <a:rPr lang="ru-RU" sz="2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Индустрия 4.0 – это рациональный, автоматизированный, современный подход к производству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применением </a:t>
            </a:r>
            <a:r>
              <a:rPr lang="ru-RU" sz="22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киберфизических</a:t>
            </a:r>
            <a:r>
              <a:rPr lang="ru-RU" sz="2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систем и автоматизации большинства производственных процессов.</a:t>
            </a:r>
          </a:p>
          <a:p>
            <a:endParaRPr lang="en-US" sz="2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2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Принципы Индустрии 4.0</a:t>
            </a:r>
          </a:p>
          <a:p>
            <a:pPr indent="381000"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1. </a:t>
            </a:r>
            <a:r>
              <a:rPr lang="ru-RU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Совместимость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81000"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2. </a:t>
            </a:r>
            <a:r>
              <a:rPr lang="ru-RU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Прозрачность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81000"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3. </a:t>
            </a:r>
            <a:r>
              <a:rPr lang="ru-RU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Техническая поддержка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81000"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4. </a:t>
            </a:r>
            <a:r>
              <a:rPr lang="ru-RU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Децентрализация управленческих решений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/>
          </a:p>
        </p:txBody>
      </p:sp>
      <p:pic>
        <p:nvPicPr>
          <p:cNvPr id="2052" name="Picture 4" descr="РЕВОЛЮЦИЯ В ДЕЙСТВИИ: ПЕРЕХОД К «ИНДУСТРИИ 4.0»">
            <a:extLst>
              <a:ext uri="{FF2B5EF4-FFF2-40B4-BE49-F238E27FC236}">
                <a16:creationId xmlns:a16="http://schemas.microsoft.com/office/drawing/2014/main" id="{8F7AD968-064E-408C-8447-1BB76D206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549" y="705788"/>
            <a:ext cx="4608512" cy="5446424"/>
          </a:xfrm>
          <a:prstGeom prst="rect">
            <a:avLst/>
          </a:prstGeom>
          <a:noFill/>
          <a:ln w="762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86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D877888-1A25-4B6F-B8F8-6E866CB8B3F2}"/>
              </a:ext>
            </a:extLst>
          </p:cNvPr>
          <p:cNvSpPr txBox="1"/>
          <p:nvPr/>
        </p:nvSpPr>
        <p:spPr>
          <a:xfrm>
            <a:off x="6907796" y="1405096"/>
            <a:ext cx="5215494" cy="2165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Проектирование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cs typeface="Times New Roman" panose="02020603050405020304" pitchFamily="18" charset="0"/>
              </a:rPr>
              <a:t>Получение лицензии;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cs typeface="Times New Roman" panose="02020603050405020304" pitchFamily="18" charset="0"/>
              </a:rPr>
              <a:t>Получение текста ГОСТ (положение РК-11-КТ);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cs typeface="Times New Roman" panose="02020603050405020304" pitchFamily="18" charset="0"/>
              </a:rPr>
              <a:t>Выбор материалов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cs typeface="Times New Roman" panose="02020603050405020304" pitchFamily="18" charset="0"/>
              </a:rPr>
              <a:t>Проектирование, расстановка всего в пределах 10 х 10 см (или больше, зависит от стандарта).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823DD9-769B-46C5-9CDA-8F29DAAEDA7E}"/>
              </a:ext>
            </a:extLst>
          </p:cNvPr>
          <p:cNvSpPr txBox="1"/>
          <p:nvPr/>
        </p:nvSpPr>
        <p:spPr>
          <a:xfrm>
            <a:off x="6907796" y="4014059"/>
            <a:ext cx="2880320" cy="1001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ru-RU" sz="2000" dirty="0">
                <a:latin typeface="+mj-lt"/>
              </a:rPr>
              <a:t>Производство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  <a:cs typeface="Times New Roman" panose="02020603050405020304" pitchFamily="18" charset="0"/>
              </a:rPr>
              <a:t>Закупка частей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кубсата</a:t>
            </a:r>
            <a:endParaRPr lang="ru-RU" dirty="0">
              <a:latin typeface="+mj-lt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  <a:cs typeface="Times New Roman" panose="02020603050405020304" pitchFamily="18" charset="0"/>
              </a:rPr>
              <a:t>Сборка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0C39A2-C985-40D6-BEA6-6884BA79507F}"/>
              </a:ext>
            </a:extLst>
          </p:cNvPr>
          <p:cNvSpPr txBox="1"/>
          <p:nvPr/>
        </p:nvSpPr>
        <p:spPr>
          <a:xfrm>
            <a:off x="6907796" y="5250115"/>
            <a:ext cx="2880320" cy="1297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ru-RU" sz="2000" dirty="0">
                <a:latin typeface="+mj-lt"/>
              </a:rPr>
              <a:t>Тестирование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Проверка, подходит ли </a:t>
            </a:r>
            <a:r>
              <a:rPr lang="ru-RU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кубсат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под требования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449704-1F03-4D96-BBA3-06E310C770F0}"/>
              </a:ext>
            </a:extLst>
          </p:cNvPr>
          <p:cNvSpPr txBox="1"/>
          <p:nvPr/>
        </p:nvSpPr>
        <p:spPr>
          <a:xfrm>
            <a:off x="676916" y="5600894"/>
            <a:ext cx="4604113" cy="1001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ru-RU" sz="2000" dirty="0">
                <a:latin typeface="+mj-lt"/>
              </a:rPr>
              <a:t>Доработка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+mj-lt"/>
                <a:cs typeface="Times New Roman" panose="02020603050405020304" pitchFamily="18" charset="0"/>
              </a:rPr>
              <a:t>Понятие, что не так. Переделывание и повтор всех предыдущих пунктов.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4CFA35-9A78-40C5-951E-E4D594CA8C54}"/>
              </a:ext>
            </a:extLst>
          </p:cNvPr>
          <p:cNvSpPr txBox="1"/>
          <p:nvPr/>
        </p:nvSpPr>
        <p:spPr>
          <a:xfrm>
            <a:off x="642062" y="4014059"/>
            <a:ext cx="3943416" cy="1297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ru-RU" sz="2000" dirty="0"/>
              <a:t>Сертификация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Поиск центра сертификации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Сертификация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Доработка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C4E2B4-F43F-4262-A27C-F7CA85EBBE06}"/>
              </a:ext>
            </a:extLst>
          </p:cNvPr>
          <p:cNvSpPr txBox="1"/>
          <p:nvPr/>
        </p:nvSpPr>
        <p:spPr>
          <a:xfrm>
            <a:off x="642062" y="1246143"/>
            <a:ext cx="5597868" cy="2483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ru-RU" sz="2000" dirty="0"/>
              <a:t>Запуск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Плата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NASA</a:t>
            </a:r>
            <a:r>
              <a:rPr lang="ru-R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Роскосмосу или другим за запуск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Тестирования компании-</a:t>
            </a:r>
            <a:r>
              <a:rPr lang="ru-R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запускателя</a:t>
            </a:r>
            <a:endParaRPr lang="ru-RU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Доработка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Запуск ракеты носителя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Выпуск </a:t>
            </a:r>
            <a:r>
              <a:rPr lang="ru-R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кубсата</a:t>
            </a:r>
            <a:r>
              <a:rPr lang="ru-R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космос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Активация систем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Полет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AE6CDC-9DE1-45AA-A37A-612D52AA3212}"/>
              </a:ext>
            </a:extLst>
          </p:cNvPr>
          <p:cNvSpPr txBox="1"/>
          <p:nvPr/>
        </p:nvSpPr>
        <p:spPr>
          <a:xfrm>
            <a:off x="7634391" y="169040"/>
            <a:ext cx="3544778" cy="1001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07000"/>
              </a:lnSpc>
              <a:spcBef>
                <a:spcPts val="1200"/>
              </a:spcBef>
            </a:pPr>
            <a:r>
              <a:rPr lang="ru-RU" sz="2000" dirty="0"/>
              <a:t>Сгорание в атмосфере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Падение в атмосферу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Сгорание </a:t>
            </a:r>
          </a:p>
        </p:txBody>
      </p:sp>
      <p:sp>
        <p:nvSpPr>
          <p:cNvPr id="19" name="Заголовок 6">
            <a:extLst>
              <a:ext uri="{FF2B5EF4-FFF2-40B4-BE49-F238E27FC236}">
                <a16:creationId xmlns:a16="http://schemas.microsoft.com/office/drawing/2014/main" id="{E89EC74A-8968-4D3D-A7F6-238374924D2E}"/>
              </a:ext>
            </a:extLst>
          </p:cNvPr>
          <p:cNvSpPr txBox="1">
            <a:spLocks/>
          </p:cNvSpPr>
          <p:nvPr/>
        </p:nvSpPr>
        <p:spPr>
          <a:xfrm>
            <a:off x="349378" y="158824"/>
            <a:ext cx="6299882" cy="7310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300" b="1" dirty="0">
                <a:effectLst>
                  <a:glow rad="63500">
                    <a:schemeClr val="tx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Жизненный</a:t>
            </a:r>
            <a:r>
              <a:rPr lang="ru-RU" sz="4000" b="1" dirty="0">
                <a:effectLst>
                  <a:glow rad="63500">
                    <a:schemeClr val="tx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цикл кубсатов</a:t>
            </a:r>
          </a:p>
        </p:txBody>
      </p:sp>
      <p:sp>
        <p:nvSpPr>
          <p:cNvPr id="2" name="Стрелка: вниз 1">
            <a:extLst>
              <a:ext uri="{FF2B5EF4-FFF2-40B4-BE49-F238E27FC236}">
                <a16:creationId xmlns:a16="http://schemas.microsoft.com/office/drawing/2014/main" id="{CF35A68F-D33C-4D91-AD41-A278ECA33310}"/>
              </a:ext>
            </a:extLst>
          </p:cNvPr>
          <p:cNvSpPr/>
          <p:nvPr/>
        </p:nvSpPr>
        <p:spPr>
          <a:xfrm>
            <a:off x="9190756" y="3429000"/>
            <a:ext cx="432048" cy="5850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низ 20">
            <a:extLst>
              <a:ext uri="{FF2B5EF4-FFF2-40B4-BE49-F238E27FC236}">
                <a16:creationId xmlns:a16="http://schemas.microsoft.com/office/drawing/2014/main" id="{1A5D138D-9975-4068-8F9E-418CEA5E1199}"/>
              </a:ext>
            </a:extLst>
          </p:cNvPr>
          <p:cNvSpPr/>
          <p:nvPr/>
        </p:nvSpPr>
        <p:spPr>
          <a:xfrm>
            <a:off x="9190756" y="4874054"/>
            <a:ext cx="432048" cy="5850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низ 22">
            <a:extLst>
              <a:ext uri="{FF2B5EF4-FFF2-40B4-BE49-F238E27FC236}">
                <a16:creationId xmlns:a16="http://schemas.microsoft.com/office/drawing/2014/main" id="{D5B40756-CD13-485A-AB3A-AABADFC5819F}"/>
              </a:ext>
            </a:extLst>
          </p:cNvPr>
          <p:cNvSpPr/>
          <p:nvPr/>
        </p:nvSpPr>
        <p:spPr>
          <a:xfrm rot="5400000">
            <a:off x="5878387" y="5790676"/>
            <a:ext cx="432048" cy="5850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: вниз 30">
            <a:extLst>
              <a:ext uri="{FF2B5EF4-FFF2-40B4-BE49-F238E27FC236}">
                <a16:creationId xmlns:a16="http://schemas.microsoft.com/office/drawing/2014/main" id="{B11B0C9E-CEE2-4123-B338-1DB652BA4A5C}"/>
              </a:ext>
            </a:extLst>
          </p:cNvPr>
          <p:cNvSpPr/>
          <p:nvPr/>
        </p:nvSpPr>
        <p:spPr>
          <a:xfrm rot="10800000">
            <a:off x="3299306" y="4957585"/>
            <a:ext cx="432048" cy="5850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трелка: вниз 32">
            <a:extLst>
              <a:ext uri="{FF2B5EF4-FFF2-40B4-BE49-F238E27FC236}">
                <a16:creationId xmlns:a16="http://schemas.microsoft.com/office/drawing/2014/main" id="{FA7CC6E9-3ABD-4A07-831C-718ED6B8A8E2}"/>
              </a:ext>
            </a:extLst>
          </p:cNvPr>
          <p:cNvSpPr/>
          <p:nvPr/>
        </p:nvSpPr>
        <p:spPr>
          <a:xfrm rot="10800000">
            <a:off x="3224972" y="3436665"/>
            <a:ext cx="432048" cy="5850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: фигура 16">
            <a:extLst>
              <a:ext uri="{FF2B5EF4-FFF2-40B4-BE49-F238E27FC236}">
                <a16:creationId xmlns:a16="http://schemas.microsoft.com/office/drawing/2014/main" id="{30F985F3-306C-4C4D-A179-B5B044FCA36B}"/>
              </a:ext>
            </a:extLst>
          </p:cNvPr>
          <p:cNvSpPr/>
          <p:nvPr/>
        </p:nvSpPr>
        <p:spPr>
          <a:xfrm>
            <a:off x="5882640" y="731520"/>
            <a:ext cx="1897380" cy="800100"/>
          </a:xfrm>
          <a:custGeom>
            <a:avLst/>
            <a:gdLst>
              <a:gd name="connsiteX0" fmla="*/ 0 w 1897380"/>
              <a:gd name="connsiteY0" fmla="*/ 800100 h 800100"/>
              <a:gd name="connsiteX1" fmla="*/ 601980 w 1897380"/>
              <a:gd name="connsiteY1" fmla="*/ 228600 h 800100"/>
              <a:gd name="connsiteX2" fmla="*/ 1455420 w 1897380"/>
              <a:gd name="connsiteY2" fmla="*/ 289560 h 800100"/>
              <a:gd name="connsiteX3" fmla="*/ 1897380 w 1897380"/>
              <a:gd name="connsiteY3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7380" h="800100">
                <a:moveTo>
                  <a:pt x="0" y="800100"/>
                </a:moveTo>
                <a:cubicBezTo>
                  <a:pt x="179705" y="556895"/>
                  <a:pt x="359410" y="313690"/>
                  <a:pt x="601980" y="228600"/>
                </a:cubicBezTo>
                <a:cubicBezTo>
                  <a:pt x="844550" y="143510"/>
                  <a:pt x="1239520" y="327660"/>
                  <a:pt x="1455420" y="289560"/>
                </a:cubicBezTo>
                <a:cubicBezTo>
                  <a:pt x="1671320" y="251460"/>
                  <a:pt x="1784350" y="125730"/>
                  <a:pt x="1897380" y="0"/>
                </a:cubicBezTo>
              </a:path>
            </a:pathLst>
          </a:custGeom>
          <a:noFill/>
          <a:ln w="57150">
            <a:round/>
            <a:headEnd w="sm" len="sm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7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496CE36-68CB-4DC1-B360-02127F3FB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52" y="2267712"/>
            <a:ext cx="3596605" cy="383867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Запускать не более 100 киловатт в час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Магнитная индукция не более 0.5 </a:t>
            </a:r>
            <a:r>
              <a:rPr lang="ru-RU" sz="2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гаус</a:t>
            </a:r>
            <a:r>
              <a:rPr lang="ru-RU" sz="2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от магнитного поля земли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Ограничению по весу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ru-RU" sz="2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Ограничение по центру.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EDF35-6BFF-4584-8194-5F7FFB68FFE7}"/>
              </a:ext>
            </a:extLst>
          </p:cNvPr>
          <p:cNvSpPr txBox="1"/>
          <p:nvPr/>
        </p:nvSpPr>
        <p:spPr>
          <a:xfrm>
            <a:off x="659321" y="1256658"/>
            <a:ext cx="32012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В общепринятых условиях эксплуатации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42852-53D4-456A-AC72-A1D7AF723612}"/>
              </a:ext>
            </a:extLst>
          </p:cNvPr>
          <p:cNvSpPr txBox="1"/>
          <p:nvPr/>
        </p:nvSpPr>
        <p:spPr>
          <a:xfrm>
            <a:off x="4354189" y="1256658"/>
            <a:ext cx="293081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общепринятых условиях тестирования</a:t>
            </a:r>
            <a:r>
              <a:rPr lang="en-US" dirty="0"/>
              <a:t> </a:t>
            </a:r>
            <a:r>
              <a:rPr lang="ru-RU" dirty="0"/>
              <a:t>нельзя запустить неисправный </a:t>
            </a:r>
            <a:r>
              <a:rPr lang="ru-RU" sz="2000" dirty="0"/>
              <a:t>аппарат</a:t>
            </a:r>
            <a:r>
              <a:rPr lang="ru-RU" dirty="0"/>
              <a:t> </a:t>
            </a:r>
          </a:p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A71BA7-7F77-4D46-B416-6362206798E8}"/>
              </a:ext>
            </a:extLst>
          </p:cNvPr>
          <p:cNvSpPr txBox="1"/>
          <p:nvPr/>
        </p:nvSpPr>
        <p:spPr>
          <a:xfrm>
            <a:off x="7372970" y="1102769"/>
            <a:ext cx="44165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Материально-техническое оснащение на базе </a:t>
            </a:r>
            <a:r>
              <a:rPr lang="ru-RU" sz="2000" dirty="0" err="1"/>
              <a:t>Сколковского</a:t>
            </a:r>
            <a:r>
              <a:rPr lang="ru-RU" sz="2000" dirty="0"/>
              <a:t> Института Науки и Технологий</a:t>
            </a:r>
          </a:p>
        </p:txBody>
      </p:sp>
      <p:sp>
        <p:nvSpPr>
          <p:cNvPr id="12" name="Текст 5">
            <a:extLst>
              <a:ext uri="{FF2B5EF4-FFF2-40B4-BE49-F238E27FC236}">
                <a16:creationId xmlns:a16="http://schemas.microsoft.com/office/drawing/2014/main" id="{E5B95BD7-D715-484A-932D-60E91DE4C65E}"/>
              </a:ext>
            </a:extLst>
          </p:cNvPr>
          <p:cNvSpPr txBox="1">
            <a:spLocks/>
          </p:cNvSpPr>
          <p:nvPr/>
        </p:nvSpPr>
        <p:spPr>
          <a:xfrm>
            <a:off x="7423362" y="4922446"/>
            <a:ext cx="4434138" cy="495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Производство:</a:t>
            </a:r>
          </a:p>
        </p:txBody>
      </p:sp>
      <p:sp>
        <p:nvSpPr>
          <p:cNvPr id="13" name="Объект 6">
            <a:extLst>
              <a:ext uri="{FF2B5EF4-FFF2-40B4-BE49-F238E27FC236}">
                <a16:creationId xmlns:a16="http://schemas.microsoft.com/office/drawing/2014/main" id="{3A2D9642-E0A4-4468-9382-049636C4F8C5}"/>
              </a:ext>
            </a:extLst>
          </p:cNvPr>
          <p:cNvSpPr txBox="1">
            <a:spLocks/>
          </p:cNvSpPr>
          <p:nvPr/>
        </p:nvSpPr>
        <p:spPr>
          <a:xfrm>
            <a:off x="7766470" y="5418432"/>
            <a:ext cx="2811794" cy="1209965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cs typeface="Calibri" panose="020F0502020204030204" pitchFamily="34" charset="0"/>
              </a:rPr>
              <a:t>Имеется все необходимое оборудование</a:t>
            </a:r>
          </a:p>
        </p:txBody>
      </p:sp>
      <p:sp>
        <p:nvSpPr>
          <p:cNvPr id="14" name="Текст 7">
            <a:extLst>
              <a:ext uri="{FF2B5EF4-FFF2-40B4-BE49-F238E27FC236}">
                <a16:creationId xmlns:a16="http://schemas.microsoft.com/office/drawing/2014/main" id="{F50BB9DD-7A54-4E01-AD73-89E99457215D}"/>
              </a:ext>
            </a:extLst>
          </p:cNvPr>
          <p:cNvSpPr txBox="1">
            <a:spLocks/>
          </p:cNvSpPr>
          <p:nvPr/>
        </p:nvSpPr>
        <p:spPr>
          <a:xfrm>
            <a:off x="7380097" y="2330167"/>
            <a:ext cx="4416552" cy="519754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Тестирование:</a:t>
            </a:r>
          </a:p>
        </p:txBody>
      </p:sp>
      <p:sp>
        <p:nvSpPr>
          <p:cNvPr id="15" name="Объект 8">
            <a:extLst>
              <a:ext uri="{FF2B5EF4-FFF2-40B4-BE49-F238E27FC236}">
                <a16:creationId xmlns:a16="http://schemas.microsoft.com/office/drawing/2014/main" id="{6BF91323-EC24-47D7-A1AE-FB6BDAC45A51}"/>
              </a:ext>
            </a:extLst>
          </p:cNvPr>
          <p:cNvSpPr txBox="1">
            <a:spLocks/>
          </p:cNvSpPr>
          <p:nvPr/>
        </p:nvSpPr>
        <p:spPr>
          <a:xfrm>
            <a:off x="7766471" y="2771879"/>
            <a:ext cx="4416552" cy="1939652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buFont typeface="Arial" pitchFamily="34" charset="0"/>
              <a:buNone/>
            </a:pPr>
            <a:r>
              <a:rPr lang="ru-RU" sz="1800" dirty="0">
                <a:ea typeface="Calibri" panose="020F0502020204030204" pitchFamily="34" charset="0"/>
                <a:cs typeface="Calibri" panose="020F0502020204030204" pitchFamily="34" charset="0"/>
              </a:rPr>
              <a:t>Отсутствует оборудование для: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a typeface="Calibri" panose="020F0502020204030204" pitchFamily="34" charset="0"/>
                <a:cs typeface="Calibri" panose="020F0502020204030204" pitchFamily="34" charset="0"/>
              </a:rPr>
              <a:t>Тестирования ударом (падением)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a typeface="Calibri" panose="020F0502020204030204" pitchFamily="34" charset="0"/>
                <a:cs typeface="Calibri" panose="020F0502020204030204" pitchFamily="34" charset="0"/>
              </a:rPr>
              <a:t>Тестирования магнитного поля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4DC519E-48F5-426D-92B5-4AB6F1E5B0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405" y="5153244"/>
            <a:ext cx="1970286" cy="1475154"/>
          </a:xfrm>
          <a:prstGeom prst="rect">
            <a:avLst/>
          </a:prstGeom>
        </p:spPr>
      </p:pic>
      <p:sp>
        <p:nvSpPr>
          <p:cNvPr id="17" name="Заголовок 6">
            <a:extLst>
              <a:ext uri="{FF2B5EF4-FFF2-40B4-BE49-F238E27FC236}">
                <a16:creationId xmlns:a16="http://schemas.microsoft.com/office/drawing/2014/main" id="{B4D845FE-5DD8-4BF2-899B-81ECB5FEBAD3}"/>
              </a:ext>
            </a:extLst>
          </p:cNvPr>
          <p:cNvSpPr txBox="1">
            <a:spLocks/>
          </p:cNvSpPr>
          <p:nvPr/>
        </p:nvSpPr>
        <p:spPr>
          <a:xfrm>
            <a:off x="837828" y="217881"/>
            <a:ext cx="3596607" cy="8557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effectLst>
                  <a:glow rad="63500">
                    <a:schemeClr val="tx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Ограничения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A32037F-463A-4F7E-8A2A-56F75BFE3593}"/>
              </a:ext>
            </a:extLst>
          </p:cNvPr>
          <p:cNvCxnSpPr>
            <a:cxnSpLocks/>
          </p:cNvCxnSpPr>
          <p:nvPr/>
        </p:nvCxnSpPr>
        <p:spPr>
          <a:xfrm>
            <a:off x="4223024" y="1041146"/>
            <a:ext cx="0" cy="51571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37A2FB2-8B08-4455-9671-63D9286F4DA4}"/>
              </a:ext>
            </a:extLst>
          </p:cNvPr>
          <p:cNvCxnSpPr>
            <a:cxnSpLocks/>
          </p:cNvCxnSpPr>
          <p:nvPr/>
        </p:nvCxnSpPr>
        <p:spPr>
          <a:xfrm>
            <a:off x="7285006" y="1034857"/>
            <a:ext cx="67159" cy="507153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09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Синий цифровой тоннель (16 x 9)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96_TF02895261" id="{ABF0F1CE-B0A9-4065-8E0A-DC0CE673693C}" vid="{4E944862-72B0-426B-A7C2-2EA47C0E298E}"/>
    </a:ext>
  </a:extLst>
</a:theme>
</file>

<file path=ppt/theme/theme2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F4FF3092D12AC943971D26435296FC95" ma:contentTypeVersion="9" ma:contentTypeDescription="Создание документа." ma:contentTypeScope="" ma:versionID="8e2bbf4e35dd4d9b2232d6394d5a2fff">
  <xsd:schema xmlns:xsd="http://www.w3.org/2001/XMLSchema" xmlns:xs="http://www.w3.org/2001/XMLSchema" xmlns:p="http://schemas.microsoft.com/office/2006/metadata/properties" xmlns:ns3="ca6607e2-083d-4042-af29-c7c032289ca2" xmlns:ns4="fceb37ad-7f37-4daf-93a6-a2c728b6986e" targetNamespace="http://schemas.microsoft.com/office/2006/metadata/properties" ma:root="true" ma:fieldsID="99e2ab59f6cb691133abeaa1e2abdc98" ns3:_="" ns4:_="">
    <xsd:import namespace="ca6607e2-083d-4042-af29-c7c032289ca2"/>
    <xsd:import namespace="fceb37ad-7f37-4daf-93a6-a2c728b698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6607e2-083d-4042-af29-c7c032289c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eb37ad-7f37-4daf-93a6-a2c728b6986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C8B125-8A78-4D7B-AD30-BB08AA5B08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infopath/2007/PartnerControls"/>
    <ds:schemaRef ds:uri="http://purl.org/dc/dcmitype/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ca6607e2-083d-4042-af29-c7c032289ca2"/>
    <ds:schemaRef ds:uri="http://schemas.openxmlformats.org/package/2006/metadata/core-properties"/>
    <ds:schemaRef ds:uri="fceb37ad-7f37-4daf-93a6-a2c728b6986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B05F93D-CECF-4255-81DD-358A4B53A0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6607e2-083d-4042-af29-c7c032289ca2"/>
    <ds:schemaRef ds:uri="fceb37ad-7f37-4daf-93a6-a2c728b698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722</Words>
  <Application>Microsoft Office PowerPoint</Application>
  <PresentationFormat>Произвольный</PresentationFormat>
  <Paragraphs>114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Corbel</vt:lpstr>
      <vt:lpstr>Helvetica</vt:lpstr>
      <vt:lpstr>Symbol</vt:lpstr>
      <vt:lpstr>Wingdings</vt:lpstr>
      <vt:lpstr>Синий цифровой тоннель (16 x 9)</vt:lpstr>
      <vt:lpstr>Skolkovo Junior Challenge. Промтех. Кубсаты.</vt:lpstr>
      <vt:lpstr>“Los Beatles” и распределение ролей в команде</vt:lpstr>
      <vt:lpstr>Цель:</vt:lpstr>
      <vt:lpstr>Строение кубсата</vt:lpstr>
      <vt:lpstr>Технологии производства деталей</vt:lpstr>
      <vt:lpstr>Технологии производства деталей</vt:lpstr>
      <vt:lpstr>Индустрия 4.0</vt:lpstr>
      <vt:lpstr>Презентация PowerPoint</vt:lpstr>
      <vt:lpstr>Презентация PowerPoint</vt:lpstr>
      <vt:lpstr>Экономический расчет по выявленным ключевым характеристикам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2021-03-07T16:26:14Z</dcterms:created>
  <dcterms:modified xsi:type="dcterms:W3CDTF">2021-03-10T11:45:07Z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0x010100F4FF3092D12AC943971D26435296FC95</vt:lpwstr>
  </property>
</Properties>
</file>