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2" r:id="rId6"/>
    <p:sldId id="310" r:id="rId7"/>
    <p:sldId id="320" r:id="rId8"/>
    <p:sldId id="323" r:id="rId9"/>
    <p:sldId id="325" r:id="rId10"/>
    <p:sldId id="322" r:id="rId11"/>
    <p:sldId id="324" r:id="rId12"/>
    <p:sldId id="329" r:id="rId13"/>
    <p:sldId id="314" r:id="rId14"/>
    <p:sldId id="315" r:id="rId15"/>
    <p:sldId id="316" r:id="rId16"/>
    <p:sldId id="319" r:id="rId17"/>
  </p:sldIdLst>
  <p:sldSz cx="12188825" cy="6858000"/>
  <p:notesSz cx="6858000" cy="9144000"/>
  <p:custDataLst>
    <p:tags r:id="rId20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29" autoAdjust="0"/>
  </p:normalViewPr>
  <p:slideViewPr>
    <p:cSldViewPr showGuides="1">
      <p:cViewPr>
        <p:scale>
          <a:sx n="66" d="100"/>
          <a:sy n="66" d="100"/>
        </p:scale>
        <p:origin x="2310" y="113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08.03.2021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08.03.2021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08.03.2021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1%80%D0%B5%D0%B7%D0%B0" TargetMode="External"/><Relationship Id="rId2" Type="http://schemas.openxmlformats.org/officeDocument/2006/relationships/hyperlink" Target="https://ru.wikipedia.org/w/index.php?title=%D0%9F%D0%B0%D0%B7_(%D1%82%D0%B5%D1%85%D0%BD%D0%B8%D0%BA%D0%B0)&amp;action=edit&amp;redlink=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21804" y="1828800"/>
            <a:ext cx="8673010" cy="2895600"/>
          </a:xfrm>
        </p:spPr>
        <p:txBody>
          <a:bodyPr rtlCol="0"/>
          <a:lstStyle/>
          <a:p>
            <a:pPr rtl="0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Skolkovo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Junior Challenge.</a:t>
            </a:r>
            <a:br>
              <a:rPr lang="en-US" dirty="0"/>
            </a:br>
            <a:r>
              <a:rPr lang="ru-RU" b="1" dirty="0" err="1"/>
              <a:t>Промтех</a:t>
            </a:r>
            <a:r>
              <a:rPr lang="ru-RU" b="1" dirty="0"/>
              <a:t>. </a:t>
            </a:r>
            <a:r>
              <a:rPr lang="ru-RU" b="1" dirty="0" err="1"/>
              <a:t>Кубсаты</a:t>
            </a:r>
            <a:r>
              <a:rPr lang="ru-RU" dirty="0"/>
              <a:t>.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65820" y="5301208"/>
            <a:ext cx="9997751" cy="1219200"/>
          </a:xfrm>
        </p:spPr>
        <p:txBody>
          <a:bodyPr rtlCol="0"/>
          <a:lstStyle/>
          <a:p>
            <a:pPr rtl="0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“Los Beatles”</a:t>
            </a:r>
          </a:p>
          <a:p>
            <a:pPr rtl="0"/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Мацаль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Ева,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Турейский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Леонид, </a:t>
            </a:r>
          </a:p>
          <a:p>
            <a:pPr rtl="0"/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Севрюк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Даниил,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степанюк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Аврора</a:t>
            </a:r>
          </a:p>
        </p:txBody>
      </p:sp>
      <p:pic>
        <p:nvPicPr>
          <p:cNvPr id="1032" name="Picture 8" descr="https://neopulse.ru/upload/clients/logo-skolkov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307764"/>
            <a:ext cx="2496032" cy="1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un9-45.userapi.com/impf/qo8UjwaMgNVo7vcK6llpDId45_3LIDtwGNp8xQ/0BFxB8lQ4YI.jpg?size=1280x1148&amp;quality=96&amp;sign=1c36e1b9e780f2b3ceb430039b0e1a50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3" t="3056" r="1319" b="1779"/>
          <a:stretch/>
        </p:blipFill>
        <p:spPr bwMode="auto">
          <a:xfrm>
            <a:off x="2998068" y="339041"/>
            <a:ext cx="1815667" cy="17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un9-50.userapi.com/impf/c845421/v845421639/1c8af0/vo_6ojUpGYo.jpg?size=810x1080&amp;quality=96&amp;sign=a19a31627298ec9470cdc671ca0cf7a2&amp;type=alb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r="4881" b="32581"/>
          <a:stretch/>
        </p:blipFill>
        <p:spPr bwMode="auto">
          <a:xfrm>
            <a:off x="8885939" y="1484772"/>
            <a:ext cx="2093461" cy="23753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лилиния 17"/>
          <p:cNvSpPr/>
          <p:nvPr/>
        </p:nvSpPr>
        <p:spPr>
          <a:xfrm>
            <a:off x="3403968" y="4575267"/>
            <a:ext cx="2444561" cy="2016252"/>
          </a:xfrm>
          <a:custGeom>
            <a:avLst/>
            <a:gdLst>
              <a:gd name="connsiteX0" fmla="*/ 0 w 2444561"/>
              <a:gd name="connsiteY0" fmla="*/ 201625 h 2016252"/>
              <a:gd name="connsiteX1" fmla="*/ 201625 w 2444561"/>
              <a:gd name="connsiteY1" fmla="*/ 0 h 2016252"/>
              <a:gd name="connsiteX2" fmla="*/ 2242936 w 2444561"/>
              <a:gd name="connsiteY2" fmla="*/ 0 h 2016252"/>
              <a:gd name="connsiteX3" fmla="*/ 2444561 w 2444561"/>
              <a:gd name="connsiteY3" fmla="*/ 201625 h 2016252"/>
              <a:gd name="connsiteX4" fmla="*/ 2444561 w 2444561"/>
              <a:gd name="connsiteY4" fmla="*/ 1814627 h 2016252"/>
              <a:gd name="connsiteX5" fmla="*/ 2242936 w 2444561"/>
              <a:gd name="connsiteY5" fmla="*/ 2016252 h 2016252"/>
              <a:gd name="connsiteX6" fmla="*/ 201625 w 2444561"/>
              <a:gd name="connsiteY6" fmla="*/ 2016252 h 2016252"/>
              <a:gd name="connsiteX7" fmla="*/ 0 w 2444561"/>
              <a:gd name="connsiteY7" fmla="*/ 1814627 h 2016252"/>
              <a:gd name="connsiteX8" fmla="*/ 0 w 2444561"/>
              <a:gd name="connsiteY8" fmla="*/ 201625 h 20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561" h="2016252">
                <a:moveTo>
                  <a:pt x="0" y="201625"/>
                </a:moveTo>
                <a:cubicBezTo>
                  <a:pt x="0" y="90271"/>
                  <a:pt x="90271" y="0"/>
                  <a:pt x="201625" y="0"/>
                </a:cubicBezTo>
                <a:lnTo>
                  <a:pt x="2242936" y="0"/>
                </a:lnTo>
                <a:cubicBezTo>
                  <a:pt x="2354290" y="0"/>
                  <a:pt x="2444561" y="90271"/>
                  <a:pt x="2444561" y="201625"/>
                </a:cubicBezTo>
                <a:lnTo>
                  <a:pt x="2444561" y="1814627"/>
                </a:lnTo>
                <a:cubicBezTo>
                  <a:pt x="2444561" y="1925981"/>
                  <a:pt x="2354290" y="2016252"/>
                  <a:pt x="2242936" y="2016252"/>
                </a:cubicBezTo>
                <a:lnTo>
                  <a:pt x="201625" y="2016252"/>
                </a:lnTo>
                <a:cubicBezTo>
                  <a:pt x="90271" y="2016252"/>
                  <a:pt x="0" y="1925981"/>
                  <a:pt x="0" y="1814627"/>
                </a:cubicBezTo>
                <a:lnTo>
                  <a:pt x="0" y="201625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120" tIns="92120" rIns="92120" bIns="524174" numCol="1" spcCol="1270" rtlCol="0" anchor="t" anchorCtr="0">
            <a:noAutofit/>
          </a:bodyPr>
          <a:lstStyle/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sz="1600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Проектирование и производство кубсатов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Технологии обработки металлов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Оформление презентации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05015" y="195704"/>
            <a:ext cx="10332642" cy="743744"/>
          </a:xfrm>
        </p:spPr>
        <p:txBody>
          <a:bodyPr rtlCol="0"/>
          <a:lstStyle/>
          <a:p>
            <a:pPr rt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“Los Beatles” </a:t>
            </a:r>
            <a:r>
              <a:rPr lang="ru-RU" sz="2800" b="1" dirty="0"/>
              <a:t>и распределение обязанностей</a:t>
            </a:r>
            <a:endParaRPr lang="ru-RU" b="1" dirty="0"/>
          </a:p>
        </p:txBody>
      </p:sp>
      <p:sp>
        <p:nvSpPr>
          <p:cNvPr id="4" name="Полилиния 3"/>
          <p:cNvSpPr/>
          <p:nvPr/>
        </p:nvSpPr>
        <p:spPr>
          <a:xfrm>
            <a:off x="474233" y="4581100"/>
            <a:ext cx="2444561" cy="2016252"/>
          </a:xfrm>
          <a:custGeom>
            <a:avLst/>
            <a:gdLst>
              <a:gd name="connsiteX0" fmla="*/ 0 w 2444561"/>
              <a:gd name="connsiteY0" fmla="*/ 201625 h 2016252"/>
              <a:gd name="connsiteX1" fmla="*/ 201625 w 2444561"/>
              <a:gd name="connsiteY1" fmla="*/ 0 h 2016252"/>
              <a:gd name="connsiteX2" fmla="*/ 2242936 w 2444561"/>
              <a:gd name="connsiteY2" fmla="*/ 0 h 2016252"/>
              <a:gd name="connsiteX3" fmla="*/ 2444561 w 2444561"/>
              <a:gd name="connsiteY3" fmla="*/ 201625 h 2016252"/>
              <a:gd name="connsiteX4" fmla="*/ 2444561 w 2444561"/>
              <a:gd name="connsiteY4" fmla="*/ 1814627 h 2016252"/>
              <a:gd name="connsiteX5" fmla="*/ 2242936 w 2444561"/>
              <a:gd name="connsiteY5" fmla="*/ 2016252 h 2016252"/>
              <a:gd name="connsiteX6" fmla="*/ 201625 w 2444561"/>
              <a:gd name="connsiteY6" fmla="*/ 2016252 h 2016252"/>
              <a:gd name="connsiteX7" fmla="*/ 0 w 2444561"/>
              <a:gd name="connsiteY7" fmla="*/ 1814627 h 2016252"/>
              <a:gd name="connsiteX8" fmla="*/ 0 w 2444561"/>
              <a:gd name="connsiteY8" fmla="*/ 201625 h 20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561" h="2016252">
                <a:moveTo>
                  <a:pt x="0" y="201625"/>
                </a:moveTo>
                <a:cubicBezTo>
                  <a:pt x="0" y="90271"/>
                  <a:pt x="90271" y="0"/>
                  <a:pt x="201625" y="0"/>
                </a:cubicBezTo>
                <a:lnTo>
                  <a:pt x="2242936" y="0"/>
                </a:lnTo>
                <a:cubicBezTo>
                  <a:pt x="2354290" y="0"/>
                  <a:pt x="2444561" y="90271"/>
                  <a:pt x="2444561" y="201625"/>
                </a:cubicBezTo>
                <a:lnTo>
                  <a:pt x="2444561" y="1814627"/>
                </a:lnTo>
                <a:cubicBezTo>
                  <a:pt x="2444561" y="1925981"/>
                  <a:pt x="2354290" y="2016252"/>
                  <a:pt x="2242936" y="2016252"/>
                </a:cubicBezTo>
                <a:lnTo>
                  <a:pt x="201625" y="2016252"/>
                </a:lnTo>
                <a:cubicBezTo>
                  <a:pt x="90271" y="2016252"/>
                  <a:pt x="0" y="1925981"/>
                  <a:pt x="0" y="1814627"/>
                </a:cubicBezTo>
                <a:lnTo>
                  <a:pt x="0" y="201625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120" tIns="92120" rIns="92120" bIns="524174" numCol="1" spcCol="1270" rtlCol="0" anchor="t" anchorCtr="0">
            <a:noAutofit/>
          </a:bodyPr>
          <a:lstStyle/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sz="1600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Капитан</a:t>
            </a:r>
          </a:p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3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D</a:t>
            </a: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 модель </a:t>
            </a:r>
            <a:r>
              <a:rPr lang="ru-RU" sz="1600" b="1" dirty="0" err="1">
                <a:solidFill>
                  <a:schemeClr val="tx2">
                    <a:lumMod val="10000"/>
                  </a:schemeClr>
                </a:solidFill>
              </a:rPr>
              <a:t>кубсата</a:t>
            </a:r>
            <a:endParaRPr lang="ru-RU" sz="1600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kern="1200" dirty="0">
                <a:solidFill>
                  <a:schemeClr val="tx2">
                    <a:lumMod val="10000"/>
                  </a:schemeClr>
                </a:solidFill>
              </a:rPr>
              <a:t>Оформление презентации и пояснительной записки</a:t>
            </a:r>
            <a:endParaRPr lang="en-US" sz="1600" b="1" kern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236813" y="3861036"/>
            <a:ext cx="2172943" cy="864108"/>
          </a:xfrm>
          <a:custGeom>
            <a:avLst/>
            <a:gdLst>
              <a:gd name="connsiteX0" fmla="*/ 0 w 2172943"/>
              <a:gd name="connsiteY0" fmla="*/ 86411 h 864108"/>
              <a:gd name="connsiteX1" fmla="*/ 86411 w 2172943"/>
              <a:gd name="connsiteY1" fmla="*/ 0 h 864108"/>
              <a:gd name="connsiteX2" fmla="*/ 2086532 w 2172943"/>
              <a:gd name="connsiteY2" fmla="*/ 0 h 864108"/>
              <a:gd name="connsiteX3" fmla="*/ 2172943 w 2172943"/>
              <a:gd name="connsiteY3" fmla="*/ 86411 h 864108"/>
              <a:gd name="connsiteX4" fmla="*/ 2172943 w 2172943"/>
              <a:gd name="connsiteY4" fmla="*/ 777697 h 864108"/>
              <a:gd name="connsiteX5" fmla="*/ 2086532 w 2172943"/>
              <a:gd name="connsiteY5" fmla="*/ 864108 h 864108"/>
              <a:gd name="connsiteX6" fmla="*/ 86411 w 2172943"/>
              <a:gd name="connsiteY6" fmla="*/ 864108 h 864108"/>
              <a:gd name="connsiteX7" fmla="*/ 0 w 2172943"/>
              <a:gd name="connsiteY7" fmla="*/ 777697 h 864108"/>
              <a:gd name="connsiteX8" fmla="*/ 0 w 2172943"/>
              <a:gd name="connsiteY8" fmla="*/ 86411 h 86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943" h="864108">
                <a:moveTo>
                  <a:pt x="0" y="86411"/>
                </a:moveTo>
                <a:cubicBezTo>
                  <a:pt x="0" y="38688"/>
                  <a:pt x="38688" y="0"/>
                  <a:pt x="86411" y="0"/>
                </a:cubicBezTo>
                <a:lnTo>
                  <a:pt x="2086532" y="0"/>
                </a:lnTo>
                <a:cubicBezTo>
                  <a:pt x="2134255" y="0"/>
                  <a:pt x="2172943" y="38688"/>
                  <a:pt x="2172943" y="86411"/>
                </a:cubicBezTo>
                <a:lnTo>
                  <a:pt x="2172943" y="777697"/>
                </a:lnTo>
                <a:cubicBezTo>
                  <a:pt x="2172943" y="825420"/>
                  <a:pt x="2134255" y="864108"/>
                  <a:pt x="2086532" y="864108"/>
                </a:cubicBezTo>
                <a:lnTo>
                  <a:pt x="86411" y="864108"/>
                </a:lnTo>
                <a:cubicBezTo>
                  <a:pt x="38688" y="864108"/>
                  <a:pt x="0" y="825420"/>
                  <a:pt x="0" y="777697"/>
                </a:cubicBezTo>
                <a:lnTo>
                  <a:pt x="0" y="864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839" tIns="58329" rIns="74839" bIns="58329" numCol="1" spcCol="1270" rtlCol="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600" dirty="0" err="1"/>
              <a:t>Севрюк</a:t>
            </a:r>
            <a:r>
              <a:rPr lang="ru-RU" sz="2600" dirty="0"/>
              <a:t> Даниил</a:t>
            </a:r>
            <a:endParaRPr lang="en-US" sz="260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3179596" y="3861036"/>
            <a:ext cx="2172943" cy="864108"/>
          </a:xfrm>
          <a:custGeom>
            <a:avLst/>
            <a:gdLst>
              <a:gd name="connsiteX0" fmla="*/ 0 w 2172943"/>
              <a:gd name="connsiteY0" fmla="*/ 86411 h 864108"/>
              <a:gd name="connsiteX1" fmla="*/ 86411 w 2172943"/>
              <a:gd name="connsiteY1" fmla="*/ 0 h 864108"/>
              <a:gd name="connsiteX2" fmla="*/ 2086532 w 2172943"/>
              <a:gd name="connsiteY2" fmla="*/ 0 h 864108"/>
              <a:gd name="connsiteX3" fmla="*/ 2172943 w 2172943"/>
              <a:gd name="connsiteY3" fmla="*/ 86411 h 864108"/>
              <a:gd name="connsiteX4" fmla="*/ 2172943 w 2172943"/>
              <a:gd name="connsiteY4" fmla="*/ 777697 h 864108"/>
              <a:gd name="connsiteX5" fmla="*/ 2086532 w 2172943"/>
              <a:gd name="connsiteY5" fmla="*/ 864108 h 864108"/>
              <a:gd name="connsiteX6" fmla="*/ 86411 w 2172943"/>
              <a:gd name="connsiteY6" fmla="*/ 864108 h 864108"/>
              <a:gd name="connsiteX7" fmla="*/ 0 w 2172943"/>
              <a:gd name="connsiteY7" fmla="*/ 777697 h 864108"/>
              <a:gd name="connsiteX8" fmla="*/ 0 w 2172943"/>
              <a:gd name="connsiteY8" fmla="*/ 86411 h 86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943" h="864108">
                <a:moveTo>
                  <a:pt x="0" y="86411"/>
                </a:moveTo>
                <a:cubicBezTo>
                  <a:pt x="0" y="38688"/>
                  <a:pt x="38688" y="0"/>
                  <a:pt x="86411" y="0"/>
                </a:cubicBezTo>
                <a:lnTo>
                  <a:pt x="2086532" y="0"/>
                </a:lnTo>
                <a:cubicBezTo>
                  <a:pt x="2134255" y="0"/>
                  <a:pt x="2172943" y="38688"/>
                  <a:pt x="2172943" y="86411"/>
                </a:cubicBezTo>
                <a:lnTo>
                  <a:pt x="2172943" y="777697"/>
                </a:lnTo>
                <a:cubicBezTo>
                  <a:pt x="2172943" y="825420"/>
                  <a:pt x="2134255" y="864108"/>
                  <a:pt x="2086532" y="864108"/>
                </a:cubicBezTo>
                <a:lnTo>
                  <a:pt x="86411" y="864108"/>
                </a:lnTo>
                <a:cubicBezTo>
                  <a:pt x="38688" y="864108"/>
                  <a:pt x="0" y="825420"/>
                  <a:pt x="0" y="777697"/>
                </a:cubicBezTo>
                <a:lnTo>
                  <a:pt x="0" y="864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2000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 spcFirstLastPara="0" vert="horz" wrap="square" lIns="74839" tIns="58329" rIns="74839" bIns="58329" numCol="1" spcCol="1270" rtlCol="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" sz="2600" dirty="0"/>
              <a:t>Степаюк Аврора</a:t>
            </a:r>
            <a:endParaRPr lang="en-US" sz="2600" kern="1200" dirty="0"/>
          </a:p>
        </p:txBody>
      </p:sp>
      <p:sp>
        <p:nvSpPr>
          <p:cNvPr id="10" name="Полилиния 9"/>
          <p:cNvSpPr/>
          <p:nvPr/>
        </p:nvSpPr>
        <p:spPr>
          <a:xfrm>
            <a:off x="6441378" y="4575267"/>
            <a:ext cx="2444561" cy="2016252"/>
          </a:xfrm>
          <a:custGeom>
            <a:avLst/>
            <a:gdLst>
              <a:gd name="connsiteX0" fmla="*/ 0 w 2444561"/>
              <a:gd name="connsiteY0" fmla="*/ 201625 h 2016252"/>
              <a:gd name="connsiteX1" fmla="*/ 201625 w 2444561"/>
              <a:gd name="connsiteY1" fmla="*/ 0 h 2016252"/>
              <a:gd name="connsiteX2" fmla="*/ 2242936 w 2444561"/>
              <a:gd name="connsiteY2" fmla="*/ 0 h 2016252"/>
              <a:gd name="connsiteX3" fmla="*/ 2444561 w 2444561"/>
              <a:gd name="connsiteY3" fmla="*/ 201625 h 2016252"/>
              <a:gd name="connsiteX4" fmla="*/ 2444561 w 2444561"/>
              <a:gd name="connsiteY4" fmla="*/ 1814627 h 2016252"/>
              <a:gd name="connsiteX5" fmla="*/ 2242936 w 2444561"/>
              <a:gd name="connsiteY5" fmla="*/ 2016252 h 2016252"/>
              <a:gd name="connsiteX6" fmla="*/ 201625 w 2444561"/>
              <a:gd name="connsiteY6" fmla="*/ 2016252 h 2016252"/>
              <a:gd name="connsiteX7" fmla="*/ 0 w 2444561"/>
              <a:gd name="connsiteY7" fmla="*/ 1814627 h 2016252"/>
              <a:gd name="connsiteX8" fmla="*/ 0 w 2444561"/>
              <a:gd name="connsiteY8" fmla="*/ 201625 h 20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561" h="2016252">
                <a:moveTo>
                  <a:pt x="0" y="201625"/>
                </a:moveTo>
                <a:cubicBezTo>
                  <a:pt x="0" y="90271"/>
                  <a:pt x="90271" y="0"/>
                  <a:pt x="201625" y="0"/>
                </a:cubicBezTo>
                <a:lnTo>
                  <a:pt x="2242936" y="0"/>
                </a:lnTo>
                <a:cubicBezTo>
                  <a:pt x="2354290" y="0"/>
                  <a:pt x="2444561" y="90271"/>
                  <a:pt x="2444561" y="201625"/>
                </a:cubicBezTo>
                <a:lnTo>
                  <a:pt x="2444561" y="1814627"/>
                </a:lnTo>
                <a:cubicBezTo>
                  <a:pt x="2444561" y="1925981"/>
                  <a:pt x="2354290" y="2016252"/>
                  <a:pt x="2242936" y="2016252"/>
                </a:cubicBezTo>
                <a:lnTo>
                  <a:pt x="201625" y="2016252"/>
                </a:lnTo>
                <a:cubicBezTo>
                  <a:pt x="90271" y="2016252"/>
                  <a:pt x="0" y="1925981"/>
                  <a:pt x="0" y="1814627"/>
                </a:cubicBezTo>
                <a:lnTo>
                  <a:pt x="0" y="201625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-4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120" tIns="92120" rIns="92120" bIns="524174" numCol="1" spcCol="1270" rtlCol="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Экономический анализ и описание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Экономический расчет и сравнение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6155573" y="3860094"/>
            <a:ext cx="2172943" cy="864108"/>
          </a:xfrm>
          <a:custGeom>
            <a:avLst/>
            <a:gdLst>
              <a:gd name="connsiteX0" fmla="*/ 0 w 2172943"/>
              <a:gd name="connsiteY0" fmla="*/ 86411 h 864108"/>
              <a:gd name="connsiteX1" fmla="*/ 86411 w 2172943"/>
              <a:gd name="connsiteY1" fmla="*/ 0 h 864108"/>
              <a:gd name="connsiteX2" fmla="*/ 2086532 w 2172943"/>
              <a:gd name="connsiteY2" fmla="*/ 0 h 864108"/>
              <a:gd name="connsiteX3" fmla="*/ 2172943 w 2172943"/>
              <a:gd name="connsiteY3" fmla="*/ 86411 h 864108"/>
              <a:gd name="connsiteX4" fmla="*/ 2172943 w 2172943"/>
              <a:gd name="connsiteY4" fmla="*/ 777697 h 864108"/>
              <a:gd name="connsiteX5" fmla="*/ 2086532 w 2172943"/>
              <a:gd name="connsiteY5" fmla="*/ 864108 h 864108"/>
              <a:gd name="connsiteX6" fmla="*/ 86411 w 2172943"/>
              <a:gd name="connsiteY6" fmla="*/ 864108 h 864108"/>
              <a:gd name="connsiteX7" fmla="*/ 0 w 2172943"/>
              <a:gd name="connsiteY7" fmla="*/ 777697 h 864108"/>
              <a:gd name="connsiteX8" fmla="*/ 0 w 2172943"/>
              <a:gd name="connsiteY8" fmla="*/ 86411 h 86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943" h="864108">
                <a:moveTo>
                  <a:pt x="0" y="86411"/>
                </a:moveTo>
                <a:cubicBezTo>
                  <a:pt x="0" y="38688"/>
                  <a:pt x="38688" y="0"/>
                  <a:pt x="86411" y="0"/>
                </a:cubicBezTo>
                <a:lnTo>
                  <a:pt x="2086532" y="0"/>
                </a:lnTo>
                <a:cubicBezTo>
                  <a:pt x="2134255" y="0"/>
                  <a:pt x="2172943" y="38688"/>
                  <a:pt x="2172943" y="86411"/>
                </a:cubicBezTo>
                <a:lnTo>
                  <a:pt x="2172943" y="777697"/>
                </a:lnTo>
                <a:cubicBezTo>
                  <a:pt x="2172943" y="825420"/>
                  <a:pt x="2134255" y="864108"/>
                  <a:pt x="2086532" y="864108"/>
                </a:cubicBezTo>
                <a:lnTo>
                  <a:pt x="86411" y="864108"/>
                </a:lnTo>
                <a:cubicBezTo>
                  <a:pt x="38688" y="864108"/>
                  <a:pt x="0" y="825420"/>
                  <a:pt x="0" y="777697"/>
                </a:cubicBezTo>
                <a:lnTo>
                  <a:pt x="0" y="864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4000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74839" tIns="58329" rIns="74839" bIns="58329" numCol="1" spcCol="1270" rtlCol="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" sz="2600" dirty="0"/>
              <a:t>Мацаль Ева</a:t>
            </a:r>
            <a:endParaRPr lang="en-US" sz="2600" kern="1200" dirty="0"/>
          </a:p>
        </p:txBody>
      </p:sp>
      <p:sp>
        <p:nvSpPr>
          <p:cNvPr id="14" name="Полилиния 13"/>
          <p:cNvSpPr/>
          <p:nvPr/>
        </p:nvSpPr>
        <p:spPr>
          <a:xfrm>
            <a:off x="9478788" y="4581128"/>
            <a:ext cx="2444561" cy="2016252"/>
          </a:xfrm>
          <a:custGeom>
            <a:avLst/>
            <a:gdLst>
              <a:gd name="connsiteX0" fmla="*/ 0 w 2444561"/>
              <a:gd name="connsiteY0" fmla="*/ 201625 h 2016252"/>
              <a:gd name="connsiteX1" fmla="*/ 201625 w 2444561"/>
              <a:gd name="connsiteY1" fmla="*/ 0 h 2016252"/>
              <a:gd name="connsiteX2" fmla="*/ 2242936 w 2444561"/>
              <a:gd name="connsiteY2" fmla="*/ 0 h 2016252"/>
              <a:gd name="connsiteX3" fmla="*/ 2444561 w 2444561"/>
              <a:gd name="connsiteY3" fmla="*/ 201625 h 2016252"/>
              <a:gd name="connsiteX4" fmla="*/ 2444561 w 2444561"/>
              <a:gd name="connsiteY4" fmla="*/ 1814627 h 2016252"/>
              <a:gd name="connsiteX5" fmla="*/ 2242936 w 2444561"/>
              <a:gd name="connsiteY5" fmla="*/ 2016252 h 2016252"/>
              <a:gd name="connsiteX6" fmla="*/ 201625 w 2444561"/>
              <a:gd name="connsiteY6" fmla="*/ 2016252 h 2016252"/>
              <a:gd name="connsiteX7" fmla="*/ 0 w 2444561"/>
              <a:gd name="connsiteY7" fmla="*/ 1814627 h 2016252"/>
              <a:gd name="connsiteX8" fmla="*/ 0 w 2444561"/>
              <a:gd name="connsiteY8" fmla="*/ 201625 h 20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561" h="2016252">
                <a:moveTo>
                  <a:pt x="0" y="201625"/>
                </a:moveTo>
                <a:cubicBezTo>
                  <a:pt x="0" y="90271"/>
                  <a:pt x="90271" y="0"/>
                  <a:pt x="201625" y="0"/>
                </a:cubicBezTo>
                <a:lnTo>
                  <a:pt x="2242936" y="0"/>
                </a:lnTo>
                <a:cubicBezTo>
                  <a:pt x="2354290" y="0"/>
                  <a:pt x="2444561" y="90271"/>
                  <a:pt x="2444561" y="201625"/>
                </a:cubicBezTo>
                <a:lnTo>
                  <a:pt x="2444561" y="1814627"/>
                </a:lnTo>
                <a:cubicBezTo>
                  <a:pt x="2444561" y="1925981"/>
                  <a:pt x="2354290" y="2016252"/>
                  <a:pt x="2242936" y="2016252"/>
                </a:cubicBezTo>
                <a:lnTo>
                  <a:pt x="201625" y="2016252"/>
                </a:lnTo>
                <a:cubicBezTo>
                  <a:pt x="90271" y="2016252"/>
                  <a:pt x="0" y="1925981"/>
                  <a:pt x="0" y="1814627"/>
                </a:cubicBezTo>
                <a:lnTo>
                  <a:pt x="0" y="201625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-4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120" tIns="92120" rIns="92120" bIns="524174" numCol="1" spcCol="1270" rtlCol="0" anchor="t" anchorCtr="0">
            <a:noAutofit/>
          </a:bodyPr>
          <a:lstStyle/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sz="1600" b="1" kern="1200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kern="1200" dirty="0">
                <a:solidFill>
                  <a:schemeClr val="tx2">
                    <a:lumMod val="10000"/>
                  </a:schemeClr>
                </a:solidFill>
              </a:rPr>
              <a:t>Жизненный цикл </a:t>
            </a:r>
            <a:r>
              <a:rPr lang="ru-RU" sz="1600" b="1" kern="1200" dirty="0" err="1">
                <a:solidFill>
                  <a:schemeClr val="tx2">
                    <a:lumMod val="10000"/>
                  </a:schemeClr>
                </a:solidFill>
              </a:rPr>
              <a:t>кубсата</a:t>
            </a:r>
            <a:endParaRPr lang="ru-RU" sz="1600" b="1" kern="1200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Технический анализ на базе </a:t>
            </a:r>
            <a:r>
              <a:rPr lang="ru-RU" sz="1600" b="1" dirty="0" err="1">
                <a:solidFill>
                  <a:schemeClr val="tx2">
                    <a:lumMod val="10000"/>
                  </a:schemeClr>
                </a:solidFill>
              </a:rPr>
              <a:t>Сколковского</a:t>
            </a: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 Института Науки и Технологий</a:t>
            </a:r>
            <a:endParaRPr lang="en-US" sz="1600" b="1" kern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9351186" y="3861036"/>
            <a:ext cx="2172943" cy="864108"/>
          </a:xfrm>
          <a:custGeom>
            <a:avLst/>
            <a:gdLst>
              <a:gd name="connsiteX0" fmla="*/ 0 w 2172943"/>
              <a:gd name="connsiteY0" fmla="*/ 86411 h 864108"/>
              <a:gd name="connsiteX1" fmla="*/ 86411 w 2172943"/>
              <a:gd name="connsiteY1" fmla="*/ 0 h 864108"/>
              <a:gd name="connsiteX2" fmla="*/ 2086532 w 2172943"/>
              <a:gd name="connsiteY2" fmla="*/ 0 h 864108"/>
              <a:gd name="connsiteX3" fmla="*/ 2172943 w 2172943"/>
              <a:gd name="connsiteY3" fmla="*/ 86411 h 864108"/>
              <a:gd name="connsiteX4" fmla="*/ 2172943 w 2172943"/>
              <a:gd name="connsiteY4" fmla="*/ 777697 h 864108"/>
              <a:gd name="connsiteX5" fmla="*/ 2086532 w 2172943"/>
              <a:gd name="connsiteY5" fmla="*/ 864108 h 864108"/>
              <a:gd name="connsiteX6" fmla="*/ 86411 w 2172943"/>
              <a:gd name="connsiteY6" fmla="*/ 864108 h 864108"/>
              <a:gd name="connsiteX7" fmla="*/ 0 w 2172943"/>
              <a:gd name="connsiteY7" fmla="*/ 777697 h 864108"/>
              <a:gd name="connsiteX8" fmla="*/ 0 w 2172943"/>
              <a:gd name="connsiteY8" fmla="*/ 86411 h 86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943" h="864108">
                <a:moveTo>
                  <a:pt x="0" y="86411"/>
                </a:moveTo>
                <a:cubicBezTo>
                  <a:pt x="0" y="38688"/>
                  <a:pt x="38688" y="0"/>
                  <a:pt x="86411" y="0"/>
                </a:cubicBezTo>
                <a:lnTo>
                  <a:pt x="2086532" y="0"/>
                </a:lnTo>
                <a:cubicBezTo>
                  <a:pt x="2134255" y="0"/>
                  <a:pt x="2172943" y="38688"/>
                  <a:pt x="2172943" y="86411"/>
                </a:cubicBezTo>
                <a:lnTo>
                  <a:pt x="2172943" y="777697"/>
                </a:lnTo>
                <a:cubicBezTo>
                  <a:pt x="2172943" y="825420"/>
                  <a:pt x="2134255" y="864108"/>
                  <a:pt x="2086532" y="864108"/>
                </a:cubicBezTo>
                <a:lnTo>
                  <a:pt x="86411" y="864108"/>
                </a:lnTo>
                <a:cubicBezTo>
                  <a:pt x="38688" y="864108"/>
                  <a:pt x="0" y="825420"/>
                  <a:pt x="0" y="777697"/>
                </a:cubicBezTo>
                <a:lnTo>
                  <a:pt x="0" y="864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4000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74839" tIns="58329" rIns="74839" bIns="58329" numCol="1" spcCol="1270" rtlCol="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" sz="2600" kern="1200" dirty="0"/>
              <a:t>Турейский Леонид</a:t>
            </a:r>
            <a:endParaRPr lang="en-US" sz="2600" kern="12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499" y="135521"/>
            <a:ext cx="847311" cy="864109"/>
          </a:xfrm>
          <a:prstGeom prst="rect">
            <a:avLst/>
          </a:prstGeom>
        </p:spPr>
      </p:pic>
      <p:pic>
        <p:nvPicPr>
          <p:cNvPr id="2056" name="Picture 8" descr="https://sun9-24.userapi.com/impf/e1NpNCzhodkT8DsUb_RuhxDSwFhVpY86ZsMGDg/BUMoexCodhk.jpg?size=1280x853&amp;quality=96&amp;sign=8cc290a4066a68c3c00e2038ff18f230&amp;type=albu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6" r="29564" b="4241"/>
          <a:stretch/>
        </p:blipFill>
        <p:spPr bwMode="auto">
          <a:xfrm>
            <a:off x="19102" y="1262344"/>
            <a:ext cx="2137824" cy="263218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un9-41.userapi.com/impg/TAmJ0HRycYU9zd_tipDJsz5_FUPF4ukIa0z26w/jTb6sCKxa54.jpg?size=810x1080&amp;quality=96&amp;sign=f99d3f7b33d36a4a2c8eaa2ab63bfa7a&amp;type=album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6" b="4050"/>
          <a:stretch/>
        </p:blipFill>
        <p:spPr bwMode="auto">
          <a:xfrm>
            <a:off x="2819696" y="1298852"/>
            <a:ext cx="2160869" cy="26245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49796" y="414398"/>
            <a:ext cx="9144001" cy="743744"/>
          </a:xfrm>
        </p:spPr>
        <p:txBody>
          <a:bodyPr rtlCol="0"/>
          <a:lstStyle/>
          <a:p>
            <a:pPr rtl="0"/>
            <a:r>
              <a:rPr lang="ru-RU" b="1" dirty="0">
                <a:effectLst>
                  <a:glow rad="63500">
                    <a:schemeClr val="tx1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25860" y="1230150"/>
            <a:ext cx="9134391" cy="1024238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Ø"/>
            </a:pPr>
            <a:r>
              <a:rPr lang="ru-RU" dirty="0"/>
              <a:t> Изучить этапы производства и проектирования кубсатов, проделать научно-технический анализ </a:t>
            </a:r>
          </a:p>
        </p:txBody>
      </p:sp>
      <p:sp>
        <p:nvSpPr>
          <p:cNvPr id="5" name="Заголовок 12"/>
          <p:cNvSpPr txBox="1">
            <a:spLocks/>
          </p:cNvSpPr>
          <p:nvPr/>
        </p:nvSpPr>
        <p:spPr>
          <a:xfrm>
            <a:off x="549796" y="1833582"/>
            <a:ext cx="9144001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effectLst>
                  <a:glow rad="63500">
                    <a:schemeClr val="tx1">
                      <a:lumMod val="8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</a:p>
        </p:txBody>
      </p:sp>
      <p:sp>
        <p:nvSpPr>
          <p:cNvPr id="6" name="Объект 13"/>
          <p:cNvSpPr txBox="1">
            <a:spLocks/>
          </p:cNvSpPr>
          <p:nvPr/>
        </p:nvSpPr>
        <p:spPr>
          <a:xfrm>
            <a:off x="1054482" y="2536246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 Провести анализ проектирования и производства кубсатов, а так же современных материалов</a:t>
            </a:r>
          </a:p>
          <a:p>
            <a:r>
              <a:rPr lang="ru-RU" dirty="0"/>
              <a:t>Выяснить наиболее перспективные технологии производства и описать их на основе физических процессов, лежащих в их основе</a:t>
            </a:r>
          </a:p>
          <a:p>
            <a:r>
              <a:rPr lang="ru-RU" dirty="0" err="1"/>
              <a:t>Cоставить</a:t>
            </a:r>
            <a:r>
              <a:rPr lang="ru-RU" dirty="0"/>
              <a:t> экономический расчет по выявленным ключевым характеристикам</a:t>
            </a:r>
          </a:p>
          <a:p>
            <a:r>
              <a:rPr lang="ru-RU" dirty="0"/>
              <a:t>Создать оценочную 3D модель </a:t>
            </a:r>
            <a:r>
              <a:rPr lang="ru-RU" dirty="0" err="1"/>
              <a:t>кубсата</a:t>
            </a:r>
            <a:r>
              <a:rPr lang="ru-RU" dirty="0"/>
              <a:t> в САПР </a:t>
            </a:r>
            <a:r>
              <a:rPr lang="ru-RU" dirty="0" err="1"/>
              <a:t>Autodesk</a:t>
            </a:r>
            <a:r>
              <a:rPr lang="ru-RU" dirty="0"/>
              <a:t> </a:t>
            </a:r>
            <a:r>
              <a:rPr lang="ru-RU" dirty="0" err="1"/>
              <a:t>Fusion</a:t>
            </a:r>
            <a:r>
              <a:rPr lang="ru-RU" dirty="0"/>
              <a:t> 360 </a:t>
            </a:r>
          </a:p>
          <a:p>
            <a:r>
              <a:rPr lang="ru-RU" dirty="0"/>
              <a:t>Описать жизненный цикл спутник</a:t>
            </a:r>
          </a:p>
          <a:p>
            <a:r>
              <a:rPr lang="ru-RU" dirty="0"/>
              <a:t>Проделать технический анализ на основе </a:t>
            </a:r>
            <a:r>
              <a:rPr lang="ru-RU" dirty="0" err="1"/>
              <a:t>Сколково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29" y="1042557"/>
            <a:ext cx="3587972" cy="35879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0796" y="4157304"/>
            <a:ext cx="2379181" cy="23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2A6AFE4A-6943-4B96-9094-2C804BEC2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86500" y="1117104"/>
            <a:ext cx="4753745" cy="4471392"/>
          </a:xfrm>
        </p:spPr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E1FC6C-D2A9-4C53-8DE7-4D2185D6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29" y="14018"/>
            <a:ext cx="6136458" cy="980728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Строение </a:t>
            </a:r>
            <a:r>
              <a:rPr lang="ru-RU" sz="4000" b="1" dirty="0" err="1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кубсата</a:t>
            </a:r>
            <a:endParaRPr lang="ru-RU" sz="4000" b="1" dirty="0">
              <a:effectLst>
                <a:glow rad="63500">
                  <a:schemeClr val="tx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0E324AB-6ACC-45F2-B392-ECFFA352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580" y="1412776"/>
            <a:ext cx="6045559" cy="5327104"/>
          </a:xfrm>
        </p:spPr>
        <p:txBody>
          <a:bodyPr>
            <a:normAutofit/>
          </a:bodyPr>
          <a:lstStyle/>
          <a:p>
            <a:pPr algn="l"/>
            <a:r>
              <a:rPr lang="ru-RU" sz="2200" b="0" i="0" dirty="0" err="1">
                <a:effectLst/>
                <a:cs typeface="Times New Roman" panose="02020603050405020304" pitchFamily="18" charset="0"/>
              </a:rPr>
              <a:t>Кубсаты</a:t>
            </a:r>
            <a:r>
              <a:rPr lang="ru-RU" sz="22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200" i="0" dirty="0">
                <a:effectLst/>
                <a:cs typeface="Times New Roman" panose="02020603050405020304" pitchFamily="18" charset="0"/>
              </a:rPr>
              <a:t>зачастую оснащены множеством бортовых компьютеров для проведения исследований, а также для управления ориентацией, подруливающими устройствами и коммуникациями. </a:t>
            </a:r>
            <a:endParaRPr lang="en-US" sz="2200" i="0" dirty="0">
              <a:effectLst/>
              <a:cs typeface="Times New Roman" panose="02020603050405020304" pitchFamily="18" charset="0"/>
            </a:endParaRPr>
          </a:p>
          <a:p>
            <a:pPr algn="l"/>
            <a:r>
              <a:rPr lang="ru-RU" sz="2200" i="0" dirty="0">
                <a:effectLst/>
                <a:cs typeface="Times New Roman" panose="02020603050405020304" pitchFamily="18" charset="0"/>
              </a:rPr>
              <a:t>Миниатюрные компоненты</a:t>
            </a:r>
            <a:r>
              <a:rPr lang="ru-RU" sz="2200" b="0" i="0" dirty="0">
                <a:effectLst/>
                <a:cs typeface="Times New Roman" panose="02020603050405020304" pitchFamily="18" charset="0"/>
              </a:rPr>
              <a:t>, обеспечивающие управление ориентацией, состоят из маховиков, движителей, звездных </a:t>
            </a:r>
            <a:r>
              <a:rPr lang="ru-RU" sz="2200" b="0" i="0" dirty="0" err="1">
                <a:effectLst/>
                <a:cs typeface="Times New Roman" panose="02020603050405020304" pitchFamily="18" charset="0"/>
              </a:rPr>
              <a:t>трекеров</a:t>
            </a:r>
            <a:r>
              <a:rPr lang="ru-RU" sz="2200" b="0" i="0" dirty="0">
                <a:effectLst/>
                <a:cs typeface="Times New Roman" panose="02020603050405020304" pitchFamily="18" charset="0"/>
              </a:rPr>
              <a:t>, датчиков Земли и Солнца, датчиков угловых скоростей, GPS-приемников и антенн. </a:t>
            </a:r>
            <a:endParaRPr lang="en-US" sz="2200" b="0" i="0" dirty="0">
              <a:effectLst/>
              <a:cs typeface="Times New Roman" panose="02020603050405020304" pitchFamily="18" charset="0"/>
            </a:endParaRPr>
          </a:p>
          <a:p>
            <a:pPr algn="l"/>
            <a:r>
              <a:rPr lang="ru-RU" sz="2200" b="0" i="0" dirty="0">
                <a:effectLst/>
                <a:cs typeface="Times New Roman" panose="02020603050405020304" pitchFamily="18" charset="0"/>
              </a:rPr>
              <a:t>Для связи </a:t>
            </a:r>
            <a:r>
              <a:rPr lang="ru-RU" sz="2200" b="0" i="0" dirty="0" err="1">
                <a:effectLst/>
                <a:cs typeface="Times New Roman" panose="02020603050405020304" pitchFamily="18" charset="0"/>
              </a:rPr>
              <a:t>кубсат</a:t>
            </a:r>
            <a:r>
              <a:rPr lang="ru-RU" sz="2200" b="0" i="0" dirty="0">
                <a:effectLst/>
                <a:cs typeface="Times New Roman" panose="02020603050405020304" pitchFamily="18" charset="0"/>
              </a:rPr>
              <a:t> полагается на антенну, которая работает в VHF, UHF, L-, S-, C- или X-диапазонах.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48D73-B745-4937-B8B0-44C32A4E5442}"/>
              </a:ext>
            </a:extLst>
          </p:cNvPr>
          <p:cNvSpPr txBox="1"/>
          <p:nvPr/>
        </p:nvSpPr>
        <p:spPr>
          <a:xfrm flipH="1">
            <a:off x="7174532" y="2996952"/>
            <a:ext cx="3482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Внимание это просто инфа по строению, </a:t>
            </a:r>
            <a:r>
              <a:rPr lang="ru-RU" dirty="0" err="1">
                <a:solidFill>
                  <a:srgbClr val="FF0000"/>
                </a:solidFill>
              </a:rPr>
              <a:t>мб</a:t>
            </a:r>
            <a:r>
              <a:rPr lang="ru-RU" dirty="0">
                <a:solidFill>
                  <a:srgbClr val="FF0000"/>
                </a:solidFill>
              </a:rPr>
              <a:t> она не нужна. Ее тут много, поэтому это в пояснительную записку, а остальное сократить!!!!</a:t>
            </a:r>
          </a:p>
          <a:p>
            <a:r>
              <a:rPr lang="ru-RU" dirty="0">
                <a:solidFill>
                  <a:srgbClr val="FF0000"/>
                </a:solidFill>
              </a:rPr>
              <a:t>+ по картинке, вставь скрин 3д модели или схему чужую, что лучше</a:t>
            </a:r>
          </a:p>
        </p:txBody>
      </p:sp>
    </p:spTree>
    <p:extLst>
      <p:ext uri="{BB962C8B-B14F-4D97-AF65-F5344CB8AC3E}">
        <p14:creationId xmlns:p14="http://schemas.microsoft.com/office/powerpoint/2010/main" val="2069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5921C70-3844-4835-84EF-0EF52B1F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835" y="1052736"/>
            <a:ext cx="10369152" cy="1656184"/>
          </a:xfrm>
        </p:spPr>
        <p:txBody>
          <a:bodyPr/>
          <a:lstStyle/>
          <a:p>
            <a:r>
              <a:rPr lang="ru-RU" sz="2200" b="1" u="sng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Фрезерование</a:t>
            </a:r>
            <a:r>
              <a:rPr lang="ru-RU" sz="220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- это механическая обработка резанием плоскостей, </a:t>
            </a:r>
            <a:r>
              <a:rPr lang="ru-RU" sz="2200" u="none" strike="noStrike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Паз (техника)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пазов</a:t>
            </a:r>
            <a:r>
              <a:rPr lang="ru-RU" sz="220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, при которой </a:t>
            </a:r>
            <a:r>
              <a:rPr lang="ru-RU" sz="2200" u="none" strike="noStrike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Фрез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фреза</a:t>
            </a:r>
            <a:r>
              <a:rPr lang="ru-RU" sz="220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совершает вращательное движение, а обрабатываемая заготовка — поступательное.</a:t>
            </a:r>
            <a:endParaRPr lang="ru-RU" sz="2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95DD5-3B56-4B44-83D5-5F1039579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3852" y="2831899"/>
            <a:ext cx="6048672" cy="40261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Изготовление детали методом фрезеровки</a:t>
            </a:r>
          </a:p>
          <a:p>
            <a:r>
              <a:rPr lang="ru-RU" sz="24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Изделие осторожно подводят со стороны поверхности, необходимой для обработки, к фрезеру, который в это время вращается.</a:t>
            </a:r>
            <a:endParaRPr lang="ru-RU" sz="24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24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Отведя стол, отключают шпиндель, чтобы он не вращался.</a:t>
            </a:r>
            <a:endParaRPr lang="ru-RU" sz="24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24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После этого нужно задать требуемую глубину прорезания.</a:t>
            </a:r>
            <a:endParaRPr lang="ru-RU" sz="24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24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Запускают шпиндель.</a:t>
            </a:r>
            <a:endParaRPr lang="ru-RU" sz="24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24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Изделие, расположенное на столе, вместе с ним подводят к стыковке с фрезой.</a:t>
            </a:r>
            <a:br>
              <a:rPr lang="ru-RU" sz="28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</a:b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7" name="Picture 2" descr="ОСНОВНЫЕ ВИДЫ И СХЕМЫ ФРЕЗЕРОВАНИЯ. КЛАССИФИКАЦИЯ И КОНСТРУКЦИЯ ФРЕЗ |  ОБРАБОТКА МЕТАЛЛОВ">
            <a:extLst>
              <a:ext uri="{FF2B5EF4-FFF2-40B4-BE49-F238E27FC236}">
                <a16:creationId xmlns:a16="http://schemas.microsoft.com/office/drawing/2014/main" id="{7B147763-E745-4978-85C8-DED51A28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077" y="2348880"/>
            <a:ext cx="2613335" cy="410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32706863-846A-42FA-ABA8-81FA10C7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67757"/>
            <a:ext cx="9144001" cy="762000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 производства деталей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38603-7A0F-452A-AD75-1B5DE673BD36}"/>
              </a:ext>
            </a:extLst>
          </p:cNvPr>
          <p:cNvSpPr txBox="1"/>
          <p:nvPr/>
        </p:nvSpPr>
        <p:spPr>
          <a:xfrm>
            <a:off x="7678588" y="3717032"/>
            <a:ext cx="3934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В записке опиши </a:t>
            </a:r>
            <a:r>
              <a:rPr lang="ru-RU" dirty="0" err="1">
                <a:solidFill>
                  <a:srgbClr val="FF0000"/>
                </a:solidFill>
              </a:rPr>
              <a:t>типо</a:t>
            </a:r>
            <a:r>
              <a:rPr lang="ru-RU" dirty="0">
                <a:solidFill>
                  <a:srgbClr val="FF0000"/>
                </a:solidFill>
              </a:rPr>
              <a:t> мы рассмотрели различные виды технологий для производства деталей с экономической точки и физических процессов (здесь только </a:t>
            </a:r>
            <a:r>
              <a:rPr lang="ru-RU" dirty="0" err="1">
                <a:solidFill>
                  <a:srgbClr val="FF0000"/>
                </a:solidFill>
              </a:rPr>
              <a:t>физ</a:t>
            </a:r>
            <a:r>
              <a:rPr lang="ru-RU" dirty="0">
                <a:solidFill>
                  <a:srgbClr val="FF0000"/>
                </a:solidFill>
              </a:rPr>
              <a:t> точка, </a:t>
            </a:r>
            <a:r>
              <a:rPr lang="ru-RU" dirty="0" err="1">
                <a:solidFill>
                  <a:srgbClr val="FF0000"/>
                </a:solidFill>
              </a:rPr>
              <a:t>тк</a:t>
            </a:r>
            <a:r>
              <a:rPr lang="ru-RU" dirty="0">
                <a:solidFill>
                  <a:srgbClr val="FF0000"/>
                </a:solidFill>
              </a:rPr>
              <a:t> экономика у Евы + </a:t>
            </a:r>
            <a:r>
              <a:rPr lang="ru-RU" dirty="0" err="1">
                <a:solidFill>
                  <a:srgbClr val="FF0000"/>
                </a:solidFill>
              </a:rPr>
              <a:t>изфайла</a:t>
            </a:r>
            <a:r>
              <a:rPr lang="ru-RU" dirty="0">
                <a:solidFill>
                  <a:srgbClr val="FF0000"/>
                </a:solidFill>
              </a:rPr>
              <a:t> моего инфу в </a:t>
            </a:r>
            <a:r>
              <a:rPr lang="ru-RU" dirty="0" err="1">
                <a:solidFill>
                  <a:srgbClr val="FF0000"/>
                </a:solidFill>
              </a:rPr>
              <a:t>пояснялку</a:t>
            </a:r>
            <a:r>
              <a:rPr lang="ru-RU" dirty="0">
                <a:solidFill>
                  <a:srgbClr val="FF0000"/>
                </a:solidFill>
              </a:rPr>
              <a:t>, но с сокращением + если будем богатыми на слайды, то го разделим</a:t>
            </a:r>
          </a:p>
        </p:txBody>
      </p:sp>
    </p:spTree>
    <p:extLst>
      <p:ext uri="{BB962C8B-B14F-4D97-AF65-F5344CB8AC3E}">
        <p14:creationId xmlns:p14="http://schemas.microsoft.com/office/powerpoint/2010/main" val="38702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5921C70-3844-4835-84EF-0EF52B1F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835" y="950640"/>
            <a:ext cx="10369152" cy="1656184"/>
          </a:xfrm>
        </p:spPr>
        <p:txBody>
          <a:bodyPr/>
          <a:lstStyle/>
          <a:p>
            <a:r>
              <a:rPr lang="ru-RU" sz="2200" b="1" u="sng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Литье </a:t>
            </a:r>
            <a:r>
              <a:rPr lang="ru-RU" sz="22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 Изготовление заготовки или изделия из жидкого материала заполнением им полости заданных форм и размеров с последующим затвердением.</a:t>
            </a:r>
            <a:endParaRPr lang="ru-RU" sz="2200" dirty="0">
              <a:solidFill>
                <a:srgbClr val="0070C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95DD5-3B56-4B44-83D5-5F1039579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6" y="2606823"/>
            <a:ext cx="5328592" cy="413454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875"/>
              </a:spcAft>
              <a:buNone/>
            </a:pPr>
            <a:r>
              <a:rPr lang="ru-RU" sz="2400" b="1" dirty="0">
                <a:effectLst/>
              </a:rPr>
              <a:t>Изготовлении деталей методом литья:</a:t>
            </a:r>
            <a:endParaRPr lang="ru-RU" sz="2400" dirty="0">
              <a:effectLst/>
            </a:endParaRP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tabLst>
                <a:tab pos="457200" algn="l"/>
              </a:tabLst>
            </a:pPr>
            <a:r>
              <a:rPr lang="ru-RU" sz="2400" dirty="0">
                <a:effectLst/>
              </a:rPr>
              <a:t>Статический, при котором расплавленный металл заполняет закрепленную форму. При охлаждении застывает и вынимается. Получаются отливки простейшей конфигурации.</a:t>
            </a: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tabLst>
                <a:tab pos="457200" algn="l"/>
              </a:tabLst>
            </a:pPr>
            <a:r>
              <a:rPr lang="ru-RU" sz="2400" dirty="0">
                <a:effectLst/>
              </a:rPr>
              <a:t>В металлические формы (кокиль);.</a:t>
            </a: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</a:rPr>
              <a:t>Отливка под давлением,</a:t>
            </a: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</a:rPr>
              <a:t>В оболочковые формы,</a:t>
            </a: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</a:rPr>
              <a:t>В выплавляемые модели</a:t>
            </a:r>
            <a:br>
              <a:rPr lang="ru-RU" sz="28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</a:b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Picture 6" descr="ОСНОВНЫЕ ЭТАПЫ ПРОИЗВОДСТВА ОТЛИВОК, Особенности конструирования отливок -  МАТЕРИАЛОВЕДЕНИЕ И ТЕХНОЛОГИЯ МАТЕРИАЛОВ">
            <a:extLst>
              <a:ext uri="{FF2B5EF4-FFF2-40B4-BE49-F238E27FC236}">
                <a16:creationId xmlns:a16="http://schemas.microsoft.com/office/drawing/2014/main" id="{EBEDA8F8-E18E-4B33-9427-D47F1B46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2114" y="2420888"/>
            <a:ext cx="4419599" cy="404533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8B87A26A-E3D5-4F95-A46D-0D57E983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0" y="166822"/>
            <a:ext cx="9144001" cy="762000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 производства деталей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5998F-74F5-4103-9017-C9B31B238F36}"/>
              </a:ext>
            </a:extLst>
          </p:cNvPr>
          <p:cNvSpPr txBox="1"/>
          <p:nvPr/>
        </p:nvSpPr>
        <p:spPr>
          <a:xfrm>
            <a:off x="6704326" y="3717032"/>
            <a:ext cx="3934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В записке опиши </a:t>
            </a:r>
            <a:r>
              <a:rPr lang="ru-RU" dirty="0" err="1">
                <a:solidFill>
                  <a:srgbClr val="FF0000"/>
                </a:solidFill>
              </a:rPr>
              <a:t>типо</a:t>
            </a:r>
            <a:r>
              <a:rPr lang="ru-RU" dirty="0">
                <a:solidFill>
                  <a:srgbClr val="FF0000"/>
                </a:solidFill>
              </a:rPr>
              <a:t> мы рассмотрели различные виды технологий для производства деталей с экономической точки и физических процессов (здесь только </a:t>
            </a:r>
            <a:r>
              <a:rPr lang="ru-RU" dirty="0" err="1">
                <a:solidFill>
                  <a:srgbClr val="FF0000"/>
                </a:solidFill>
              </a:rPr>
              <a:t>физ</a:t>
            </a:r>
            <a:r>
              <a:rPr lang="ru-RU" dirty="0">
                <a:solidFill>
                  <a:srgbClr val="FF0000"/>
                </a:solidFill>
              </a:rPr>
              <a:t> точка, </a:t>
            </a:r>
            <a:r>
              <a:rPr lang="ru-RU" dirty="0" err="1">
                <a:solidFill>
                  <a:srgbClr val="FF0000"/>
                </a:solidFill>
              </a:rPr>
              <a:t>тк</a:t>
            </a:r>
            <a:r>
              <a:rPr lang="ru-RU" dirty="0">
                <a:solidFill>
                  <a:srgbClr val="FF0000"/>
                </a:solidFill>
              </a:rPr>
              <a:t> экономика у Евы + </a:t>
            </a:r>
            <a:r>
              <a:rPr lang="ru-RU" dirty="0" err="1">
                <a:solidFill>
                  <a:srgbClr val="FF0000"/>
                </a:solidFill>
              </a:rPr>
              <a:t>изфайла</a:t>
            </a:r>
            <a:r>
              <a:rPr lang="ru-RU" dirty="0">
                <a:solidFill>
                  <a:srgbClr val="FF0000"/>
                </a:solidFill>
              </a:rPr>
              <a:t> моего инфу в </a:t>
            </a:r>
            <a:r>
              <a:rPr lang="ru-RU" dirty="0" err="1">
                <a:solidFill>
                  <a:srgbClr val="FF0000"/>
                </a:solidFill>
              </a:rPr>
              <a:t>пояснялку</a:t>
            </a:r>
            <a:r>
              <a:rPr lang="ru-RU" dirty="0">
                <a:solidFill>
                  <a:srgbClr val="FF0000"/>
                </a:solidFill>
              </a:rPr>
              <a:t>, но с сокращением + если будем богатыми на слайды, то го разделим</a:t>
            </a:r>
          </a:p>
        </p:txBody>
      </p:sp>
    </p:spTree>
    <p:extLst>
      <p:ext uri="{BB962C8B-B14F-4D97-AF65-F5344CB8AC3E}">
        <p14:creationId xmlns:p14="http://schemas.microsoft.com/office/powerpoint/2010/main" val="148632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4FAD02-F23A-4788-B135-7C346AB4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57942"/>
            <a:ext cx="3596607" cy="855715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Индустрия 4.0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EF7223-FB6F-4161-B1DF-50A085FD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764" y="1211806"/>
            <a:ext cx="6768752" cy="5388252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Индустрия 4.0 – это рациональный, автоматизированный, современный подход к производству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применением </a:t>
            </a:r>
            <a:r>
              <a:rPr lang="ru-RU" sz="2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киберфизических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 и автоматизации большинства производственных процессов.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Принципы Индустрии 4.0</a:t>
            </a:r>
          </a:p>
          <a:p>
            <a:pPr indent="38100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Совместимость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все устройства и машины должны уметь общаться друг с другом на одном языке посредством интернета вещей, т.е. они должны быть совместимы.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0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Прозрачность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создание цифровой копии продукта, сбор данных с микрочипов и датчиков посредством которых устройства общаются.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0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поддержка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программное обеспечение производит сбор, анализ, систематизацию, визуализацию данных, полученных с датчиков, и помогает человеку принимать решение или принимает их в автоматическом режиме, тем самым высвобождая человеческие ресурсы.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0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Децентрализация управленческих решений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автоматизация различных решений системами, максимально полное </a:t>
            </a:r>
            <a:r>
              <a:rPr lang="ru-RU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человекозамещение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2" name="Picture 4" descr="РЕВОЛЮЦИЯ В ДЕЙСТВИИ: ПЕРЕХОД К «ИНДУСТРИИ 4.0»">
            <a:extLst>
              <a:ext uri="{FF2B5EF4-FFF2-40B4-BE49-F238E27FC236}">
                <a16:creationId xmlns:a16="http://schemas.microsoft.com/office/drawing/2014/main" id="{8F7AD968-064E-408C-8447-1BB76D206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763960"/>
            <a:ext cx="4608512" cy="5446424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877888-1A25-4B6F-B8F8-6E866CB8B3F2}"/>
              </a:ext>
            </a:extLst>
          </p:cNvPr>
          <p:cNvSpPr txBox="1"/>
          <p:nvPr/>
        </p:nvSpPr>
        <p:spPr>
          <a:xfrm>
            <a:off x="233222" y="1271550"/>
            <a:ext cx="5949506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Проектирование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Получение лицензии;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Получение текста ГОСТ (положение РК-11-КТ);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Выбор материалов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Проектирование, расстановка всего в пределах 10 х 10 см (или больше, зависит от стандарта).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23DD9-769B-46C5-9CDA-8F29DAAEDA7E}"/>
              </a:ext>
            </a:extLst>
          </p:cNvPr>
          <p:cNvSpPr txBox="1"/>
          <p:nvPr/>
        </p:nvSpPr>
        <p:spPr>
          <a:xfrm>
            <a:off x="233222" y="3756611"/>
            <a:ext cx="2880320" cy="100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>
                <a:latin typeface="+mj-lt"/>
              </a:rPr>
              <a:t>Производство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Закупка частей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кубсата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Сборка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C39A2-C985-40D6-BEA6-6884BA79507F}"/>
              </a:ext>
            </a:extLst>
          </p:cNvPr>
          <p:cNvSpPr txBox="1"/>
          <p:nvPr/>
        </p:nvSpPr>
        <p:spPr>
          <a:xfrm>
            <a:off x="3499319" y="3759776"/>
            <a:ext cx="3122464" cy="12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>
                <a:latin typeface="+mj-lt"/>
              </a:rPr>
              <a:t>Тестирование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Проверка, подходит ли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кубсат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под требования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449704-1F03-4D96-BBA3-06E310C770F0}"/>
              </a:ext>
            </a:extLst>
          </p:cNvPr>
          <p:cNvSpPr txBox="1"/>
          <p:nvPr/>
        </p:nvSpPr>
        <p:spPr>
          <a:xfrm>
            <a:off x="233222" y="5374128"/>
            <a:ext cx="6096000" cy="100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>
                <a:latin typeface="+mj-lt"/>
              </a:rPr>
              <a:t>Доработка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Понятие, что не так. Переделывание и повтор всех предыдущих пунктов.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CFA35-9A78-40C5-951E-E4D594CA8C54}"/>
              </a:ext>
            </a:extLst>
          </p:cNvPr>
          <p:cNvSpPr txBox="1"/>
          <p:nvPr/>
        </p:nvSpPr>
        <p:spPr>
          <a:xfrm>
            <a:off x="6742484" y="1176994"/>
            <a:ext cx="6096000" cy="12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/>
              <a:t>Сертификация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Поиск центра сертификации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Сертификация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Доработка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4E2B4-F43F-4262-A27C-F7CA85EBBE06}"/>
              </a:ext>
            </a:extLst>
          </p:cNvPr>
          <p:cNvSpPr txBox="1"/>
          <p:nvPr/>
        </p:nvSpPr>
        <p:spPr>
          <a:xfrm>
            <a:off x="6742483" y="2708920"/>
            <a:ext cx="5975299" cy="2483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/>
              <a:t>Запуск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Плата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Роскосмосу или другим за запуск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Тестирования компании-</a:t>
            </a:r>
            <a:r>
              <a:rPr lang="ru-R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запускателя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Доработка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Запуск ракеты носителя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Выпуск </a:t>
            </a:r>
            <a:r>
              <a:rPr lang="ru-R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кубсата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космос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Активация систем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Полет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E6CDC-9DE1-45AA-A37A-612D52AA3212}"/>
              </a:ext>
            </a:extLst>
          </p:cNvPr>
          <p:cNvSpPr txBox="1"/>
          <p:nvPr/>
        </p:nvSpPr>
        <p:spPr>
          <a:xfrm>
            <a:off x="6487453" y="5453338"/>
            <a:ext cx="6299882" cy="100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Bef>
                <a:spcPts val="1200"/>
              </a:spcBef>
            </a:pPr>
            <a:r>
              <a:rPr lang="ru-RU" sz="2000" dirty="0"/>
              <a:t>Сгорание в атмосфере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Падение в атмосферу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Сгорание </a:t>
            </a:r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B7F46CEB-D2EB-4130-9CA8-51FDD31E827F}"/>
              </a:ext>
            </a:extLst>
          </p:cNvPr>
          <p:cNvSpPr/>
          <p:nvPr/>
        </p:nvSpPr>
        <p:spPr>
          <a:xfrm>
            <a:off x="1458436" y="3207644"/>
            <a:ext cx="295514" cy="361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79669F80-857B-4619-B54C-DF6EE587D1B7}"/>
              </a:ext>
            </a:extLst>
          </p:cNvPr>
          <p:cNvSpPr/>
          <p:nvPr/>
        </p:nvSpPr>
        <p:spPr>
          <a:xfrm>
            <a:off x="3090736" y="402616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80FDB5AC-5411-4C6D-850D-A476C9E861FA}"/>
              </a:ext>
            </a:extLst>
          </p:cNvPr>
          <p:cNvSpPr/>
          <p:nvPr/>
        </p:nvSpPr>
        <p:spPr>
          <a:xfrm>
            <a:off x="4656669" y="5081628"/>
            <a:ext cx="288032" cy="46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00DAAA67-6E57-4257-9762-FE7762FE3DA2}"/>
              </a:ext>
            </a:extLst>
          </p:cNvPr>
          <p:cNvSpPr/>
          <p:nvPr/>
        </p:nvSpPr>
        <p:spPr>
          <a:xfrm>
            <a:off x="2982649" y="6209972"/>
            <a:ext cx="487683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низ 28">
            <a:extLst>
              <a:ext uri="{FF2B5EF4-FFF2-40B4-BE49-F238E27FC236}">
                <a16:creationId xmlns:a16="http://schemas.microsoft.com/office/drawing/2014/main" id="{03D32816-7E83-4085-8181-0399C02F2632}"/>
              </a:ext>
            </a:extLst>
          </p:cNvPr>
          <p:cNvSpPr/>
          <p:nvPr/>
        </p:nvSpPr>
        <p:spPr>
          <a:xfrm>
            <a:off x="8542683" y="562569"/>
            <a:ext cx="324497" cy="524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34918F9E-70E6-4C52-A2AC-D24544A12C39}"/>
              </a:ext>
            </a:extLst>
          </p:cNvPr>
          <p:cNvSpPr/>
          <p:nvPr/>
        </p:nvSpPr>
        <p:spPr>
          <a:xfrm>
            <a:off x="8543738" y="2467352"/>
            <a:ext cx="323442" cy="57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F7C61D2B-833F-4ED2-B07F-B5E4F20EC8CF}"/>
              </a:ext>
            </a:extLst>
          </p:cNvPr>
          <p:cNvSpPr/>
          <p:nvPr/>
        </p:nvSpPr>
        <p:spPr>
          <a:xfrm>
            <a:off x="8597513" y="4938308"/>
            <a:ext cx="323442" cy="515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866286D-A074-504E-B37B-21371D93D1A9}"/>
              </a:ext>
            </a:extLst>
          </p:cNvPr>
          <p:cNvCxnSpPr>
            <a:cxnSpLocks/>
          </p:cNvCxnSpPr>
          <p:nvPr/>
        </p:nvCxnSpPr>
        <p:spPr>
          <a:xfrm flipH="1">
            <a:off x="6347519" y="1318846"/>
            <a:ext cx="82254" cy="52513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6">
            <a:extLst>
              <a:ext uri="{FF2B5EF4-FFF2-40B4-BE49-F238E27FC236}">
                <a16:creationId xmlns:a16="http://schemas.microsoft.com/office/drawing/2014/main" id="{E89EC74A-8968-4D3D-A7F6-238374924D2E}"/>
              </a:ext>
            </a:extLst>
          </p:cNvPr>
          <p:cNvSpPr txBox="1">
            <a:spLocks/>
          </p:cNvSpPr>
          <p:nvPr/>
        </p:nvSpPr>
        <p:spPr>
          <a:xfrm>
            <a:off x="856239" y="-46805"/>
            <a:ext cx="6299882" cy="8557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Жизненный цикл кубсатов</a:t>
            </a:r>
          </a:p>
        </p:txBody>
      </p:sp>
    </p:spTree>
    <p:extLst>
      <p:ext uri="{BB962C8B-B14F-4D97-AF65-F5344CB8AC3E}">
        <p14:creationId xmlns:p14="http://schemas.microsoft.com/office/powerpoint/2010/main" val="3750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96CE36-68CB-4DC1-B360-02127F3F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21" y="2246680"/>
            <a:ext cx="3832498" cy="428028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Запускать не более 100 киловатт в час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Магнитная индукция не более 0.5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гаус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от магнитного поля земли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Ограничению по весу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по центру.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EDF35-6BFF-4584-8194-5F7FFB68FFE7}"/>
              </a:ext>
            </a:extLst>
          </p:cNvPr>
          <p:cNvSpPr txBox="1"/>
          <p:nvPr/>
        </p:nvSpPr>
        <p:spPr>
          <a:xfrm>
            <a:off x="659321" y="1311284"/>
            <a:ext cx="3201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общепринятых условиях эксплуатации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42852-53D4-456A-AC72-A1D7AF723612}"/>
              </a:ext>
            </a:extLst>
          </p:cNvPr>
          <p:cNvSpPr txBox="1"/>
          <p:nvPr/>
        </p:nvSpPr>
        <p:spPr>
          <a:xfrm>
            <a:off x="4343023" y="1256658"/>
            <a:ext cx="2808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общепринятых условиях тестирования</a:t>
            </a:r>
            <a:r>
              <a:rPr lang="en-US" dirty="0"/>
              <a:t> </a:t>
            </a:r>
            <a:r>
              <a:rPr lang="ru-RU" dirty="0"/>
              <a:t>нельзя запустить плохой аппарат 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71BA7-7F77-4D46-B416-6362206798E8}"/>
              </a:ext>
            </a:extLst>
          </p:cNvPr>
          <p:cNvSpPr txBox="1"/>
          <p:nvPr/>
        </p:nvSpPr>
        <p:spPr>
          <a:xfrm>
            <a:off x="7380089" y="1259656"/>
            <a:ext cx="4416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Материально-техническое оснащение на базе </a:t>
            </a:r>
            <a:r>
              <a:rPr lang="ru-RU" dirty="0" err="1"/>
              <a:t>Сколковского</a:t>
            </a:r>
            <a:r>
              <a:rPr lang="ru-RU" dirty="0"/>
              <a:t> Института Науки и Технологий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E5B95BD7-D715-484A-932D-60E91DE4C65E}"/>
              </a:ext>
            </a:extLst>
          </p:cNvPr>
          <p:cNvSpPr txBox="1">
            <a:spLocks/>
          </p:cNvSpPr>
          <p:nvPr/>
        </p:nvSpPr>
        <p:spPr>
          <a:xfrm>
            <a:off x="7340935" y="4917106"/>
            <a:ext cx="4434138" cy="49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Производство:</a:t>
            </a: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3A2D9642-E0A4-4468-9382-049636C4F8C5}"/>
              </a:ext>
            </a:extLst>
          </p:cNvPr>
          <p:cNvSpPr txBox="1">
            <a:spLocks/>
          </p:cNvSpPr>
          <p:nvPr/>
        </p:nvSpPr>
        <p:spPr>
          <a:xfrm>
            <a:off x="7766471" y="5392413"/>
            <a:ext cx="4416552" cy="39473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cs typeface="Calibri" panose="020F0502020204030204" pitchFamily="34" charset="0"/>
              </a:rPr>
              <a:t>Все хорошо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F50BB9DD-7A54-4E01-AD73-89E99457215D}"/>
              </a:ext>
            </a:extLst>
          </p:cNvPr>
          <p:cNvSpPr txBox="1">
            <a:spLocks/>
          </p:cNvSpPr>
          <p:nvPr/>
        </p:nvSpPr>
        <p:spPr>
          <a:xfrm>
            <a:off x="7372970" y="2267712"/>
            <a:ext cx="4416552" cy="519754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Тестирование:</a:t>
            </a:r>
          </a:p>
        </p:txBody>
      </p:sp>
      <p:sp>
        <p:nvSpPr>
          <p:cNvPr id="15" name="Объект 8">
            <a:extLst>
              <a:ext uri="{FF2B5EF4-FFF2-40B4-BE49-F238E27FC236}">
                <a16:creationId xmlns:a16="http://schemas.microsoft.com/office/drawing/2014/main" id="{6BF91323-EC24-47D7-A1AE-FB6BDAC45A51}"/>
              </a:ext>
            </a:extLst>
          </p:cNvPr>
          <p:cNvSpPr txBox="1">
            <a:spLocks/>
          </p:cNvSpPr>
          <p:nvPr/>
        </p:nvSpPr>
        <p:spPr>
          <a:xfrm>
            <a:off x="7766471" y="2704217"/>
            <a:ext cx="4416552" cy="1939652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Arial" pitchFamily="34" charset="0"/>
              <a:buNone/>
            </a:pPr>
            <a:r>
              <a:rPr lang="ru-RU" sz="1800" dirty="0">
                <a:ea typeface="Calibri" panose="020F0502020204030204" pitchFamily="34" charset="0"/>
                <a:cs typeface="Calibri" panose="020F0502020204030204" pitchFamily="34" charset="0"/>
              </a:rPr>
              <a:t>Отсутствует оборудование для: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a typeface="Calibri" panose="020F0502020204030204" pitchFamily="34" charset="0"/>
                <a:cs typeface="Calibri" panose="020F0502020204030204" pitchFamily="34" charset="0"/>
              </a:rPr>
              <a:t>Тестирования в вакууме;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a typeface="Calibri" panose="020F0502020204030204" pitchFamily="34" charset="0"/>
                <a:cs typeface="Calibri" panose="020F0502020204030204" pitchFamily="34" charset="0"/>
              </a:rPr>
              <a:t>Тестирования ударом (падением)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a typeface="Calibri" panose="020F0502020204030204" pitchFamily="34" charset="0"/>
                <a:cs typeface="Calibri" panose="020F0502020204030204" pitchFamily="34" charset="0"/>
              </a:rPr>
              <a:t>Тестирования магнитного поля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DC519E-48F5-426D-92B5-4AB6F1E5B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65" y="4981262"/>
            <a:ext cx="1625525" cy="1217031"/>
          </a:xfrm>
          <a:prstGeom prst="rect">
            <a:avLst/>
          </a:prstGeom>
        </p:spPr>
      </p:pic>
      <p:sp>
        <p:nvSpPr>
          <p:cNvPr id="17" name="Заголовок 6">
            <a:extLst>
              <a:ext uri="{FF2B5EF4-FFF2-40B4-BE49-F238E27FC236}">
                <a16:creationId xmlns:a16="http://schemas.microsoft.com/office/drawing/2014/main" id="{B4D845FE-5DD8-4BF2-899B-81ECB5FEBAD3}"/>
              </a:ext>
            </a:extLst>
          </p:cNvPr>
          <p:cNvSpPr txBox="1">
            <a:spLocks/>
          </p:cNvSpPr>
          <p:nvPr/>
        </p:nvSpPr>
        <p:spPr>
          <a:xfrm>
            <a:off x="853116" y="185431"/>
            <a:ext cx="3596607" cy="855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Ограничения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A32037F-463A-4F7E-8A2A-56F75BFE3593}"/>
              </a:ext>
            </a:extLst>
          </p:cNvPr>
          <p:cNvCxnSpPr>
            <a:cxnSpLocks/>
          </p:cNvCxnSpPr>
          <p:nvPr/>
        </p:nvCxnSpPr>
        <p:spPr>
          <a:xfrm flipH="1">
            <a:off x="4140770" y="1041146"/>
            <a:ext cx="82254" cy="52513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37A2FB2-8B08-4455-9671-63D9286F4DA4}"/>
              </a:ext>
            </a:extLst>
          </p:cNvPr>
          <p:cNvCxnSpPr>
            <a:cxnSpLocks/>
          </p:cNvCxnSpPr>
          <p:nvPr/>
        </p:nvCxnSpPr>
        <p:spPr>
          <a:xfrm flipH="1">
            <a:off x="7170717" y="1041145"/>
            <a:ext cx="82254" cy="52513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" id="{ABF0F1CE-B0A9-4065-8E0A-DC0CE673693C}" vid="{4E944862-72B0-426B-A7C2-2EA47C0E298E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4FF3092D12AC943971D26435296FC95" ma:contentTypeVersion="9" ma:contentTypeDescription="Создание документа." ma:contentTypeScope="" ma:versionID="8e2bbf4e35dd4d9b2232d6394d5a2fff">
  <xsd:schema xmlns:xsd="http://www.w3.org/2001/XMLSchema" xmlns:xs="http://www.w3.org/2001/XMLSchema" xmlns:p="http://schemas.microsoft.com/office/2006/metadata/properties" xmlns:ns3="ca6607e2-083d-4042-af29-c7c032289ca2" xmlns:ns4="fceb37ad-7f37-4daf-93a6-a2c728b6986e" targetNamespace="http://schemas.microsoft.com/office/2006/metadata/properties" ma:root="true" ma:fieldsID="99e2ab59f6cb691133abeaa1e2abdc98" ns3:_="" ns4:_="">
    <xsd:import namespace="ca6607e2-083d-4042-af29-c7c032289ca2"/>
    <xsd:import namespace="fceb37ad-7f37-4daf-93a6-a2c728b698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607e2-083d-4042-af29-c7c032289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b37ad-7f37-4daf-93a6-a2c728b6986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ca6607e2-083d-4042-af29-c7c032289ca2"/>
    <ds:schemaRef ds:uri="http://schemas.openxmlformats.org/package/2006/metadata/core-properties"/>
    <ds:schemaRef ds:uri="fceb37ad-7f37-4daf-93a6-a2c728b6986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B05F93D-CECF-4255-81DD-358A4B53A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607e2-083d-4042-af29-c7c032289ca2"/>
    <ds:schemaRef ds:uri="fceb37ad-7f37-4daf-93a6-a2c728b69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C8B125-8A78-4D7B-AD30-BB08AA5B0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Произвольный</PresentationFormat>
  <Paragraphs>107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Helvetica</vt:lpstr>
      <vt:lpstr>Symbol</vt:lpstr>
      <vt:lpstr>Wingdings</vt:lpstr>
      <vt:lpstr>Синий цифровой тоннель (16 x 9)</vt:lpstr>
      <vt:lpstr>Skolkovo Junior Challenge. Промтех. Кубсаты.</vt:lpstr>
      <vt:lpstr>“Los Beatles” и распределение обязанностей</vt:lpstr>
      <vt:lpstr>Цель:</vt:lpstr>
      <vt:lpstr>Строение кубсата</vt:lpstr>
      <vt:lpstr>Технологии производства деталей</vt:lpstr>
      <vt:lpstr>Технологии производства деталей</vt:lpstr>
      <vt:lpstr>Индустрия 4.0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2021-03-07T16:26:14Z</dcterms:created>
  <dcterms:modified xsi:type="dcterms:W3CDTF">2021-03-07T17:11:15Z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0x010100F4FF3092D12AC943971D26435296FC95</vt:lpwstr>
  </property>
</Properties>
</file>